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85" r:id="rId5"/>
    <p:sldId id="283" r:id="rId6"/>
    <p:sldId id="291" r:id="rId7"/>
    <p:sldId id="338" r:id="rId8"/>
    <p:sldId id="337" r:id="rId9"/>
    <p:sldId id="335" r:id="rId10"/>
    <p:sldId id="265" r:id="rId11"/>
    <p:sldId id="297" r:id="rId12"/>
  </p:sldIdLst>
  <p:sldSz cx="12192000" cy="6858000"/>
  <p:notesSz cx="6881813" cy="9661525"/>
  <p:embeddedFontLst>
    <p:embeddedFont>
      <p:font typeface="Mulish"/>
      <p:regular r:id="rId15"/>
      <p:bold r:id="rId16"/>
      <p:italic r:id="rId17"/>
      <p:boldItalic r:id="rId18"/>
    </p:embeddedFont>
  </p:embeddedFontLst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3C61"/>
    <a:srgbClr val="9E31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23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0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4123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4.fntdata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3.fntdata"/><Relationship Id="rId2" Type="http://schemas.openxmlformats.org/officeDocument/2006/relationships/customXml" Target="../customXml/item2.xml"/><Relationship Id="rId16" Type="http://schemas.openxmlformats.org/officeDocument/2006/relationships/font" Target="fonts/font2.fntdata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font" Target="fonts/font1.fntdata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325079-B1FA-462E-A452-44298198BC44}" type="datetimeFigureOut">
              <a:rPr lang="en-GB" smtClean="0"/>
              <a:t>23/12/2024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77338"/>
            <a:ext cx="2982913" cy="48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13" y="9177338"/>
            <a:ext cx="2982912" cy="48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F41346-2048-4300-8804-594020DACEF8}" type="slidenum">
              <a:rPr lang="en-GB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08615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3DDD77-45DE-4CF9-BE95-0F75365973B6}" type="datetimeFigureOut">
              <a:rPr lang="en-GB" smtClean="0"/>
              <a:t>23/12/2024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44513" y="1208088"/>
            <a:ext cx="5794375" cy="3260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649788"/>
            <a:ext cx="5505450" cy="38036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77338"/>
            <a:ext cx="2982913" cy="48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9177338"/>
            <a:ext cx="2982912" cy="48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A0176D-839C-4CD8-8803-4392F3BD4A69}" type="slidenum">
              <a:rPr lang="en-GB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0151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8666F-4CDE-4600-89E4-4EAAC1D2ACB4}" type="slidenum">
              <a:rPr lang="en-US" smtClean="0"/>
              <a:t>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41907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0185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1</a:t>
            </a: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D0CC1E02-2C9F-4010-9C00-8B42EAD6423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22"/>
          <a:stretch/>
        </p:blipFill>
        <p:spPr>
          <a:xfrm>
            <a:off x="8988821" y="314352"/>
            <a:ext cx="2880360" cy="69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723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9959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6721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10515600" cy="1325563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201" y="1596885"/>
            <a:ext cx="11177899" cy="458007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D0CC1E02-2C9F-4010-9C00-8B42EAD6423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22"/>
          <a:stretch/>
        </p:blipFill>
        <p:spPr>
          <a:xfrm>
            <a:off x="8988821" y="314352"/>
            <a:ext cx="2880360" cy="69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384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4000" b="1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6543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927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5957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4164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4225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4022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893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340304"/>
          </a:xfrm>
          <a:prstGeom prst="rect">
            <a:avLst/>
          </a:prstGeom>
          <a:solidFill>
            <a:srgbClr val="9E3159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73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4535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637451"/>
            <a:ext cx="9144000" cy="1158033"/>
          </a:xfrm>
        </p:spPr>
        <p:txBody>
          <a:bodyPr>
            <a:noAutofit/>
          </a:bodyPr>
          <a:lstStyle/>
          <a:p>
            <a:br>
              <a:rPr dirty="0"/>
            </a:br>
            <a:r>
              <a:rPr lang="nl-NL" b="1" dirty="0">
                <a:solidFill>
                  <a:srgbClr val="9E3159"/>
                </a:solidFill>
                <a:latin typeface="+mn-lt"/>
              </a:rPr>
              <a:t>RECOVERY EU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35476"/>
            <a:ext cx="9144000" cy="1655762"/>
          </a:xfrm>
        </p:spPr>
        <p:txBody>
          <a:bodyPr>
            <a:normAutofit/>
          </a:bodyPr>
          <a:lstStyle/>
          <a:p>
            <a:r>
              <a:rPr lang="nl-NL" sz="3200" b="1" dirty="0"/>
              <a:t>Achtergrond en overzicht</a:t>
            </a:r>
          </a:p>
          <a:p>
            <a:endParaRPr lang="nl-NL" sz="2800" b="1" dirty="0"/>
          </a:p>
          <a:p>
            <a:r>
              <a:rPr lang="nl-NL" sz="2000" b="1" dirty="0">
                <a:solidFill>
                  <a:schemeClr val="bg1">
                    <a:lumMod val="50000"/>
                  </a:schemeClr>
                </a:solidFill>
              </a:rPr>
              <a:t>V4.0 2024-12-03</a:t>
            </a:r>
            <a:endParaRPr lang="nl-NL" sz="18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018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10515600" cy="1325563"/>
          </a:xfrm>
        </p:spPr>
        <p:txBody>
          <a:bodyPr/>
          <a:lstStyle/>
          <a:p>
            <a:r>
              <a:rPr lang="nl-NL"/>
              <a:t>Achtergrond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656" y="1572004"/>
            <a:ext cx="10957208" cy="4580078"/>
          </a:xfrm>
        </p:spPr>
        <p:txBody>
          <a:bodyPr>
            <a:normAutofit lnSpcReduction="10000"/>
          </a:bodyPr>
          <a:lstStyle/>
          <a:p>
            <a:r>
              <a:rPr lang="nl-NL" sz="2400" dirty="0"/>
              <a:t>De SARS-CoV-2-pandemie heeft ~20 miljoen doden en wereldwijde ontwrichting  </a:t>
            </a:r>
            <a:r>
              <a:rPr lang="nl-NL" sz="2400" dirty="0" err="1"/>
              <a:t>verozaakt</a:t>
            </a:r>
            <a:r>
              <a:rPr lang="nl-NL" sz="2400" dirty="0"/>
              <a:t>, maar is nu in een endemische fase gekomen</a:t>
            </a:r>
          </a:p>
          <a:p>
            <a:pPr marL="0" indent="0">
              <a:buNone/>
            </a:pPr>
            <a:endParaRPr lang="nl-NL" sz="2400" dirty="0"/>
          </a:p>
          <a:p>
            <a:r>
              <a:rPr lang="nl-NL" sz="2400" dirty="0"/>
              <a:t>De behandeling van COVID-19 heeft snel kunnen vorderen doordat mogelijke therapieën betrouwbaar geëvalueerd zijn in grootschalige, gerandomiseerde onderzoeken </a:t>
            </a:r>
          </a:p>
          <a:p>
            <a:pPr marL="0" indent="0">
              <a:buNone/>
            </a:pPr>
            <a:endParaRPr lang="nl-NL" sz="2400" dirty="0"/>
          </a:p>
          <a:p>
            <a:r>
              <a:rPr lang="nl-NL" sz="2400" dirty="0"/>
              <a:t>We weten nu meer over de behandeling van COVID-19-pneumonie dan over die van influenza- of bacteriële pneumonie</a:t>
            </a:r>
          </a:p>
          <a:p>
            <a:pPr marL="0" indent="0">
              <a:buNone/>
            </a:pPr>
            <a:endParaRPr lang="nl-NL" sz="2400" dirty="0"/>
          </a:p>
          <a:p>
            <a:r>
              <a:rPr lang="nl-NL" sz="2400" dirty="0"/>
              <a:t>Longontsteking veroorzaakt door verschillende ziekteverwekkers is wereldwijd nog steeds een hoofdoorzaak van ziekenhuisopname en sterfte (~2,5 miljoen doden/jaar)</a:t>
            </a:r>
          </a:p>
          <a:p>
            <a:pPr marL="0" indent="0">
              <a:buNone/>
            </a:pP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714726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291" y="1464680"/>
            <a:ext cx="11966899" cy="5073279"/>
          </a:xfrm>
        </p:spPr>
        <p:txBody>
          <a:bodyPr>
            <a:noAutofit/>
          </a:bodyPr>
          <a:lstStyle/>
          <a:p>
            <a:r>
              <a:rPr lang="nl-NL" sz="2400" dirty="0"/>
              <a:t>RECOVERY was verreweg het grootste onderzoek naar de behandeling van COVID-19. Er zijn bijna 50.000 ziekenhuispatiënten voor gerekruteerd</a:t>
            </a:r>
          </a:p>
          <a:p>
            <a:pPr>
              <a:spcBef>
                <a:spcPts val="1800"/>
              </a:spcBef>
            </a:pPr>
            <a:r>
              <a:rPr lang="nl-NL" sz="2400" dirty="0"/>
              <a:t>Het heeft aangetoond dat grootschalige, gezamenlijke onderzoeken noodzakelijk zijn om de waarde van een behandeling aan te tonen dan wel uit te sluiten</a:t>
            </a:r>
          </a:p>
          <a:p>
            <a:pPr>
              <a:spcBef>
                <a:spcPts val="1800"/>
              </a:spcBef>
            </a:pPr>
            <a:r>
              <a:rPr lang="nl-NL" sz="2400" dirty="0"/>
              <a:t>Het onderzoek heeft &gt;12 behandelingen voor COVID-19 geëvalueerd, en aangetoond:</a:t>
            </a:r>
          </a:p>
          <a:p>
            <a:pPr lvl="1">
              <a:spcBef>
                <a:spcPts val="600"/>
              </a:spcBef>
            </a:pPr>
            <a:r>
              <a:rPr lang="nl-NL" sz="2000" dirty="0"/>
              <a:t>Dat corticosteroïden, IL-6-inhibitoren, JAK-inhibitoren en neutraliserende monoclonale antilichamen doeltreffend zijn (in combinatie goed voor het bijna halveren van het overlijdensrisico).</a:t>
            </a:r>
          </a:p>
          <a:p>
            <a:pPr lvl="1">
              <a:spcBef>
                <a:spcPts val="600"/>
              </a:spcBef>
            </a:pPr>
            <a:r>
              <a:rPr lang="nl-NL" sz="2000" dirty="0"/>
              <a:t>Maar ook dat meerdere veelgebruikte behandelingen geen noemenswaardig effect hebben (bv. hydroxychloroquine, lopinavir, azitromycine, en plasma van convalescenten)</a:t>
            </a:r>
            <a:endParaRPr lang="nl-NL" sz="800" dirty="0"/>
          </a:p>
          <a:p>
            <a:pPr>
              <a:spcBef>
                <a:spcPts val="1800"/>
              </a:spcBef>
            </a:pPr>
            <a:r>
              <a:rPr lang="nl-NL" sz="2400" dirty="0"/>
              <a:t>RECOVERY is uitgegroeid tot een platformonderzoek voor het evalueren van behandelingen voor longontsteking met andere oorzaken, waaronder influenza en vermoede bacteriële communautair verworven pneumonie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10515600" cy="1325563"/>
          </a:xfrm>
        </p:spPr>
        <p:txBody>
          <a:bodyPr/>
          <a:lstStyle/>
          <a:p>
            <a:r>
              <a:rPr lang="nl-NL"/>
              <a:t>Achtergrond</a:t>
            </a:r>
          </a:p>
        </p:txBody>
      </p:sp>
    </p:spTree>
    <p:extLst>
      <p:ext uri="{BB962C8B-B14F-4D97-AF65-F5344CB8AC3E}">
        <p14:creationId xmlns:p14="http://schemas.microsoft.com/office/powerpoint/2010/main" val="1263792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map of the world with different countries/regions&#10;&#10;Description automatically generated">
            <a:extLst>
              <a:ext uri="{FF2B5EF4-FFF2-40B4-BE49-F238E27FC236}">
                <a16:creationId xmlns:a16="http://schemas.microsoft.com/office/drawing/2014/main" id="{FACDC2F0-B0D8-10BF-215B-003A12BA4A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5522" y="1493078"/>
            <a:ext cx="5586478" cy="427776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5779AC7-291A-8C42-A422-00FE33014EF3}"/>
              </a:ext>
            </a:extLst>
          </p:cNvPr>
          <p:cNvSpPr txBox="1"/>
          <p:nvPr/>
        </p:nvSpPr>
        <p:spPr>
          <a:xfrm>
            <a:off x="498397" y="305317"/>
            <a:ext cx="11484952" cy="676947"/>
          </a:xfrm>
          <a:prstGeom prst="rect">
            <a:avLst/>
          </a:prstGeom>
          <a:noFill/>
        </p:spPr>
        <p:txBody>
          <a:bodyPr wrap="square" lIns="121759" tIns="60880" rIns="121759" bIns="60880" rtlCol="0">
            <a:spAutoFit/>
          </a:bodyPr>
          <a:lstStyle/>
          <a:p>
            <a:r>
              <a:rPr lang="nl-NL" sz="3600" b="1" dirty="0">
                <a:solidFill>
                  <a:schemeClr val="bg1"/>
                </a:solidFill>
                <a:latin typeface="Mulish" pitchFamily="2" charset="0"/>
              </a:rPr>
              <a:t>Het RECOVERY onderzoek</a:t>
            </a:r>
            <a:endParaRPr lang="nl-NL" sz="3600" dirty="0">
              <a:solidFill>
                <a:schemeClr val="bg1"/>
              </a:solidFill>
              <a:latin typeface="Mulish" pitchFamily="2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E0B38A-BB59-C443-AA30-C585D14D5932}"/>
              </a:ext>
            </a:extLst>
          </p:cNvPr>
          <p:cNvSpPr txBox="1"/>
          <p:nvPr/>
        </p:nvSpPr>
        <p:spPr>
          <a:xfrm>
            <a:off x="115146" y="1592065"/>
            <a:ext cx="6490376" cy="2739050"/>
          </a:xfrm>
          <a:prstGeom prst="rect">
            <a:avLst/>
          </a:prstGeom>
          <a:noFill/>
        </p:spPr>
        <p:txBody>
          <a:bodyPr wrap="square" lIns="121759" tIns="60880" rIns="121759" bIns="60880" rtlCol="0">
            <a:spAutoFit/>
          </a:bodyPr>
          <a:lstStyle/>
          <a:p>
            <a:pPr marL="457200" indent="-457200">
              <a:buClr>
                <a:srgbClr val="9E3159"/>
              </a:buClr>
              <a:buFont typeface="Wingdings" panose="05000000000000000000" pitchFamily="2" charset="2"/>
              <a:buChar char="§"/>
            </a:pPr>
            <a:r>
              <a:rPr lang="nl-NL" sz="2000" dirty="0"/>
              <a:t>Gerandomiseerd, open label platformonderzoek voor ziekenhuispatiënten met pneumonie (longontsteking)</a:t>
            </a:r>
          </a:p>
          <a:p>
            <a:pPr marL="457200" indent="-457200">
              <a:buClr>
                <a:srgbClr val="9E3159"/>
              </a:buClr>
              <a:buFont typeface="Wingdings" panose="05000000000000000000" pitchFamily="2" charset="2"/>
              <a:buChar char="§"/>
            </a:pPr>
            <a:endParaRPr lang="nl-NL" sz="2000" dirty="0"/>
          </a:p>
          <a:p>
            <a:pPr marL="457200" indent="-457200">
              <a:lnSpc>
                <a:spcPct val="150000"/>
              </a:lnSpc>
              <a:buClr>
                <a:srgbClr val="9E3159"/>
              </a:buClr>
              <a:buFont typeface="Wingdings" panose="05000000000000000000" pitchFamily="2" charset="2"/>
              <a:buChar char="§"/>
            </a:pPr>
            <a:r>
              <a:rPr lang="nl-NL" sz="2000" dirty="0"/>
              <a:t>Gestart in het VK, nu in 10 landen</a:t>
            </a:r>
          </a:p>
          <a:p>
            <a:pPr marL="457200" indent="-457200">
              <a:buClr>
                <a:srgbClr val="9E3159"/>
              </a:buClr>
              <a:buFont typeface="Wingdings" panose="05000000000000000000" pitchFamily="2" charset="2"/>
              <a:buChar char="§"/>
            </a:pPr>
            <a:r>
              <a:rPr lang="nl-NL" sz="2000" b="1" dirty="0"/>
              <a:t>Gestroomlijnde opzet</a:t>
            </a:r>
            <a:r>
              <a:rPr lang="nl-NL" sz="2000" dirty="0"/>
              <a:t> - onderzoeksprocedures &amp; toelatingseisen zijn simpel om het ziekenhuispersoneel niet teveel werk te bezorgen en grote aantallen patiënten te kunnen rekruteren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138425" y="6524357"/>
            <a:ext cx="2053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latin typeface="+mn-lt"/>
              </a:rPr>
              <a:t>www.recoverytrial.net</a:t>
            </a:r>
          </a:p>
        </p:txBody>
      </p:sp>
      <p:sp>
        <p:nvSpPr>
          <p:cNvPr id="555" name="TextBox 554">
            <a:extLst>
              <a:ext uri="{FF2B5EF4-FFF2-40B4-BE49-F238E27FC236}">
                <a16:creationId xmlns:a16="http://schemas.microsoft.com/office/drawing/2014/main" id="{B7E0B38A-BB59-C443-AA30-C585D14D5932}"/>
              </a:ext>
            </a:extLst>
          </p:cNvPr>
          <p:cNvSpPr txBox="1"/>
          <p:nvPr/>
        </p:nvSpPr>
        <p:spPr>
          <a:xfrm>
            <a:off x="115146" y="4250153"/>
            <a:ext cx="7913118" cy="1715693"/>
          </a:xfrm>
          <a:prstGeom prst="rect">
            <a:avLst/>
          </a:prstGeom>
          <a:noFill/>
        </p:spPr>
        <p:txBody>
          <a:bodyPr wrap="square" lIns="121759" tIns="60880" rIns="121759" bIns="60880" rtlCol="0">
            <a:spAutoFit/>
          </a:bodyPr>
          <a:lstStyle/>
          <a:p>
            <a:pPr>
              <a:lnSpc>
                <a:spcPct val="150000"/>
              </a:lnSpc>
              <a:buClr>
                <a:srgbClr val="9E3159"/>
              </a:buClr>
            </a:pPr>
            <a:endParaRPr lang="nl-NL" sz="900" dirty="0">
              <a:latin typeface="+mn-lt"/>
            </a:endParaRPr>
          </a:p>
          <a:p>
            <a:pPr marL="457200" indent="-457200" defTabSz="831850">
              <a:lnSpc>
                <a:spcPct val="150000"/>
              </a:lnSpc>
              <a:buClr>
                <a:srgbClr val="9E3159"/>
              </a:buClr>
              <a:buFont typeface="Wingdings" panose="05000000000000000000" pitchFamily="2" charset="2"/>
              <a:buChar char="§"/>
              <a:tabLst>
                <a:tab pos="3228975" algn="l"/>
              </a:tabLst>
            </a:pPr>
            <a:r>
              <a:rPr lang="nl-NL" sz="2000" dirty="0">
                <a:latin typeface="+mn-lt"/>
              </a:rPr>
              <a:t>Primaire uitkomst:          Mortaliteit na 28 dagen, alle oorzaken</a:t>
            </a:r>
          </a:p>
          <a:p>
            <a:pPr marL="450850" indent="-450850" defTabSz="831850">
              <a:buClr>
                <a:srgbClr val="9E3159"/>
              </a:buClr>
              <a:buFont typeface="Wingdings" panose="05000000000000000000" pitchFamily="2" charset="2"/>
              <a:buChar char="§"/>
            </a:pPr>
            <a:r>
              <a:rPr lang="nl-NL" sz="2000" dirty="0">
                <a:latin typeface="+mn-lt"/>
              </a:rPr>
              <a:t>Secundaire uitkomsten: i) Verloop naar beademing/overlijden</a:t>
            </a:r>
          </a:p>
          <a:p>
            <a:pPr defTabSz="831850">
              <a:buClr>
                <a:srgbClr val="9E3159"/>
              </a:buClr>
            </a:pPr>
            <a:r>
              <a:rPr lang="en-US" sz="1600" dirty="0"/>
              <a:t>	</a:t>
            </a:r>
            <a:r>
              <a:rPr lang="en-US" sz="2000" dirty="0">
                <a:latin typeface="+mn-lt"/>
              </a:rPr>
              <a:t>		        </a:t>
            </a:r>
            <a:r>
              <a:rPr lang="nl-NL" sz="2000" dirty="0">
                <a:latin typeface="+mn-lt"/>
              </a:rPr>
              <a:t>ii) Tijdsduur tot ontslag uit het ziekenhuis </a:t>
            </a:r>
          </a:p>
          <a:p>
            <a:pPr defTabSz="831850">
              <a:buClr>
                <a:srgbClr val="9E3159"/>
              </a:buClr>
            </a:pPr>
            <a:r>
              <a:rPr lang="en-US" sz="1600" dirty="0"/>
              <a:t>	                                            </a:t>
            </a:r>
            <a:r>
              <a:rPr lang="nl-NL" sz="1600" dirty="0"/>
              <a:t> </a:t>
            </a:r>
            <a:r>
              <a:rPr lang="nl-NL" sz="2000" dirty="0">
                <a:latin typeface="+mn-lt"/>
              </a:rPr>
              <a:t>(co-primair voor influenza) </a:t>
            </a:r>
          </a:p>
        </p:txBody>
      </p:sp>
    </p:spTree>
    <p:extLst>
      <p:ext uri="{BB962C8B-B14F-4D97-AF65-F5344CB8AC3E}">
        <p14:creationId xmlns:p14="http://schemas.microsoft.com/office/powerpoint/2010/main" val="3222078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67937" y="0"/>
            <a:ext cx="10515600" cy="1325563"/>
          </a:xfrm>
        </p:spPr>
        <p:txBody>
          <a:bodyPr>
            <a:normAutofit/>
          </a:bodyPr>
          <a:lstStyle/>
          <a:p>
            <a:r>
              <a:rPr lang="nl-NL" sz="4000" dirty="0"/>
              <a:t>Kerntoelatingseisen voor RECOVERY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1289" y="1379995"/>
            <a:ext cx="12089421" cy="4786662"/>
          </a:xfrm>
        </p:spPr>
        <p:txBody>
          <a:bodyPr>
            <a:noAutofit/>
          </a:bodyPr>
          <a:lstStyle/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nl-NL" sz="1800" dirty="0"/>
              <a:t>Opgenomen in ziekenhuis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nl-NL" sz="1800" dirty="0"/>
              <a:t>Longontsteking, bv.</a:t>
            </a:r>
          </a:p>
          <a:p>
            <a:pPr marL="914400" lvl="1" indent="-457200">
              <a:spcBef>
                <a:spcPts val="0"/>
              </a:spcBef>
              <a:buFont typeface="+mj-lt"/>
              <a:buAutoNum type="alphaLcPeriod"/>
            </a:pPr>
            <a:r>
              <a:rPr lang="nl-NL" sz="1800" dirty="0"/>
              <a:t>Typische symptomen van een nieuwe infectie van de luchtwegen (hoest, kortademigheid, koorts, enz.); en</a:t>
            </a:r>
          </a:p>
          <a:p>
            <a:pPr marL="914400" lvl="1" indent="-457200">
              <a:spcBef>
                <a:spcPts val="0"/>
              </a:spcBef>
              <a:buFont typeface="+mj-lt"/>
              <a:buAutoNum type="alphaLcPeriod"/>
            </a:pPr>
            <a:r>
              <a:rPr lang="nl-NL" sz="1800" dirty="0"/>
              <a:t>Objectief aangetoonde acute longaandoening (door bv. verandering in X-ray/CT/echo, hypoxie, lichamelijk onderzoek); en</a:t>
            </a:r>
          </a:p>
          <a:p>
            <a:pPr marL="914400" lvl="1" indent="-457200">
              <a:spcBef>
                <a:spcPts val="0"/>
              </a:spcBef>
              <a:buFont typeface="+mj-lt"/>
              <a:buAutoNum type="alphaLcPeriod"/>
            </a:pPr>
            <a:r>
              <a:rPr lang="nl-NL" sz="1800" dirty="0"/>
              <a:t>Andere oorzaken onwaarschijnlijk of uitgesloten (bv. hartfalen)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nl-NL" sz="1800" i="1" dirty="0"/>
              <a:t>Het gaat echter om een klinische diagnose, gesteld door de behandelend arts (deze criteria zijn een richtlijn)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nl-NL" sz="1800" dirty="0"/>
              <a:t>Een van de volgende diagnoses:</a:t>
            </a:r>
          </a:p>
          <a:p>
            <a:pPr marL="914400" lvl="1" indent="-457200">
              <a:spcBef>
                <a:spcPts val="0"/>
              </a:spcBef>
              <a:buFont typeface="+mj-lt"/>
              <a:buAutoNum type="alphaLcPeriod"/>
            </a:pPr>
            <a:r>
              <a:rPr lang="nl-NL" sz="1800" dirty="0"/>
              <a:t>Aangetoonde SARS-CoV-2 infectie (COVID-19-vergelijkingen niet open in de EU)</a:t>
            </a:r>
          </a:p>
          <a:p>
            <a:pPr marL="914400" lvl="1" indent="-457200">
              <a:spcBef>
                <a:spcPts val="0"/>
              </a:spcBef>
              <a:buFont typeface="+mj-lt"/>
              <a:buAutoNum type="alphaLcPeriod"/>
            </a:pPr>
            <a:r>
              <a:rPr lang="nl-NL" sz="1800" dirty="0"/>
              <a:t>Aangetoonde influenza A of B infectie  </a:t>
            </a:r>
          </a:p>
          <a:p>
            <a:pPr marL="914400" lvl="1" indent="-457200">
              <a:spcBef>
                <a:spcPts val="0"/>
              </a:spcBef>
              <a:buFont typeface="+mj-lt"/>
              <a:buAutoNum type="alphaLcPeriod"/>
            </a:pPr>
            <a:r>
              <a:rPr lang="nl-NL" sz="1800" dirty="0"/>
              <a:t>Communautair verworven pneumonie en met geplande antibiotica kuur (geen vermoeden van COVID-19/influenza/PCP/TB)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nl-NL" sz="1800" dirty="0"/>
              <a:t>Geen voorgeschiedenis waardoor deelname risicovol kan zijn voor de patiënt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nl-NL" sz="1800" dirty="0"/>
              <a:t>De behandelend arts is niet van mening dat een bepaalde studiebehandeling bijzonder geïndiceerd of </a:t>
            </a:r>
            <a:r>
              <a:rPr lang="nl-NL" sz="1800" dirty="0" err="1"/>
              <a:t>gecontra-ïndiceerd</a:t>
            </a:r>
            <a:r>
              <a:rPr lang="nl-NL" sz="1800" dirty="0"/>
              <a:t> is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endParaRPr lang="nl-NL" sz="1800" dirty="0"/>
          </a:p>
          <a:p>
            <a:pPr marL="0" indent="0">
              <a:spcBef>
                <a:spcPts val="1200"/>
              </a:spcBef>
              <a:buNone/>
            </a:pPr>
            <a:r>
              <a:rPr lang="nl-NL" sz="1800" dirty="0"/>
              <a:t>Patiënten buiten het VK moeten 18 jaar of ouder zijn (in het VK kunnen kinderen meedoen in sommige vergelijkingen)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nl-NL" sz="1800" dirty="0"/>
              <a:t>Voor sommige vergelijkingen gelden extra criteria voor deelname - zie protocol en relevante training</a:t>
            </a:r>
          </a:p>
        </p:txBody>
      </p:sp>
    </p:spTree>
    <p:extLst>
      <p:ext uri="{BB962C8B-B14F-4D97-AF65-F5344CB8AC3E}">
        <p14:creationId xmlns:p14="http://schemas.microsoft.com/office/powerpoint/2010/main" val="3855820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Left-Right Arrow 76">
            <a:extLst>
              <a:ext uri="{FF2B5EF4-FFF2-40B4-BE49-F238E27FC236}">
                <a16:creationId xmlns:a16="http://schemas.microsoft.com/office/drawing/2014/main" id="{F43932C0-7A8F-734B-8CF5-CFDAF2026B74}"/>
              </a:ext>
            </a:extLst>
          </p:cNvPr>
          <p:cNvSpPr/>
          <p:nvPr/>
        </p:nvSpPr>
        <p:spPr>
          <a:xfrm rot="5400000" flipV="1">
            <a:off x="5398291" y="3924689"/>
            <a:ext cx="1588943" cy="386025"/>
          </a:xfrm>
          <a:prstGeom prst="left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0" name="Left-Right Arrow 49"/>
          <p:cNvSpPr/>
          <p:nvPr/>
        </p:nvSpPr>
        <p:spPr>
          <a:xfrm rot="9579837" flipV="1">
            <a:off x="4067273" y="3904710"/>
            <a:ext cx="4110629" cy="386025"/>
          </a:xfrm>
          <a:prstGeom prst="left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893" y="17551"/>
            <a:ext cx="8319372" cy="1325563"/>
          </a:xfrm>
        </p:spPr>
        <p:txBody>
          <a:bodyPr>
            <a:normAutofit fontScale="90000"/>
          </a:bodyPr>
          <a:lstStyle/>
          <a:p>
            <a:r>
              <a:rPr lang="nl-NL" sz="4000" dirty="0"/>
              <a:t>Opzet van RECOVERY</a:t>
            </a:r>
            <a:br/>
            <a:r>
              <a:rPr lang="nl-NL" sz="3200" dirty="0"/>
              <a:t>(vergelijkingen variëren per regio en na verloop van tijd – zie het actuele protocol op de website)</a:t>
            </a:r>
            <a:endParaRPr lang="nl-NL" sz="3600" dirty="0"/>
          </a:p>
        </p:txBody>
      </p:sp>
      <p:sp>
        <p:nvSpPr>
          <p:cNvPr id="4" name="Rounded Rectangle 3"/>
          <p:cNvSpPr/>
          <p:nvPr/>
        </p:nvSpPr>
        <p:spPr>
          <a:xfrm>
            <a:off x="105714" y="1438732"/>
            <a:ext cx="616065" cy="5274075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nl-NL" sz="2000" b="1" dirty="0"/>
              <a:t>OPGENOMEN PATIËNTEN MET PNEUMONIE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1526785" y="1438733"/>
            <a:ext cx="575093" cy="5274074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nl-NL" sz="2000" b="1" dirty="0"/>
              <a:t>ANALYSE</a:t>
            </a:r>
            <a:endParaRPr lang="nl-NL" sz="2400" b="1" dirty="0"/>
          </a:p>
        </p:txBody>
      </p:sp>
      <p:sp>
        <p:nvSpPr>
          <p:cNvPr id="77" name="Left-Right Arrow 76"/>
          <p:cNvSpPr/>
          <p:nvPr/>
        </p:nvSpPr>
        <p:spPr>
          <a:xfrm rot="1152713" flipV="1">
            <a:off x="4133238" y="3920163"/>
            <a:ext cx="4193098" cy="357635"/>
          </a:xfrm>
          <a:prstGeom prst="left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Oval 5"/>
          <p:cNvSpPr/>
          <p:nvPr/>
        </p:nvSpPr>
        <p:spPr>
          <a:xfrm>
            <a:off x="5765595" y="3636361"/>
            <a:ext cx="861040" cy="86104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6600" b="1" dirty="0"/>
              <a:t>R</a:t>
            </a:r>
            <a:endParaRPr lang="nl-NL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D82BCED-226B-0448-B8FC-891B5F6E3209}"/>
              </a:ext>
            </a:extLst>
          </p:cNvPr>
          <p:cNvSpPr txBox="1"/>
          <p:nvPr/>
        </p:nvSpPr>
        <p:spPr>
          <a:xfrm>
            <a:off x="1031009" y="2889971"/>
            <a:ext cx="6509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/>
              <a:t>Patiënten met aangetoonde SARS-CoV-2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F67CDAB-DA18-8347-A63F-AEBA50AA3506}"/>
              </a:ext>
            </a:extLst>
          </p:cNvPr>
          <p:cNvGrpSpPr>
            <a:grpSpLocks noChangeAspect="1"/>
          </p:cNvGrpSpPr>
          <p:nvPr/>
        </p:nvGrpSpPr>
        <p:grpSpPr>
          <a:xfrm>
            <a:off x="846577" y="1432514"/>
            <a:ext cx="3518016" cy="1433785"/>
            <a:chOff x="4441699" y="1560294"/>
            <a:chExt cx="3487490" cy="1427545"/>
          </a:xfrm>
        </p:grpSpPr>
        <p:sp>
          <p:nvSpPr>
            <p:cNvPr id="53" name="Rounded Rectangle 52">
              <a:extLst>
                <a:ext uri="{FF2B5EF4-FFF2-40B4-BE49-F238E27FC236}">
                  <a16:creationId xmlns:a16="http://schemas.microsoft.com/office/drawing/2014/main" id="{9815A20D-3178-B24B-8BAC-DDFC209CA08D}"/>
                </a:ext>
              </a:extLst>
            </p:cNvPr>
            <p:cNvSpPr/>
            <p:nvPr/>
          </p:nvSpPr>
          <p:spPr>
            <a:xfrm>
              <a:off x="4441699" y="1572462"/>
              <a:ext cx="3393651" cy="1415377"/>
            </a:xfrm>
            <a:prstGeom prst="roundRect">
              <a:avLst/>
            </a:prstGeom>
            <a:solidFill>
              <a:srgbClr val="7030A0">
                <a:alpha val="3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 dirty="0"/>
            </a:p>
          </p:txBody>
        </p:sp>
        <p:sp>
          <p:nvSpPr>
            <p:cNvPr id="54" name="Rounded Rectangle 53">
              <a:extLst>
                <a:ext uri="{FF2B5EF4-FFF2-40B4-BE49-F238E27FC236}">
                  <a16:creationId xmlns:a16="http://schemas.microsoft.com/office/drawing/2014/main" id="{1C4E103B-3F2F-0243-BF82-DAD5395299A5}"/>
                </a:ext>
              </a:extLst>
            </p:cNvPr>
            <p:cNvSpPr/>
            <p:nvPr/>
          </p:nvSpPr>
          <p:spPr>
            <a:xfrm>
              <a:off x="5131075" y="2269927"/>
              <a:ext cx="1106316" cy="645180"/>
            </a:xfrm>
            <a:prstGeom prst="round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nl-NL" sz="1200" b="1" dirty="0">
                  <a:solidFill>
                    <a:schemeClr val="bg1"/>
                  </a:solidFill>
                </a:rPr>
                <a:t>Hoge dosis dexamethason</a:t>
              </a:r>
            </a:p>
          </p:txBody>
        </p:sp>
        <p:sp>
          <p:nvSpPr>
            <p:cNvPr id="55" name="Rounded Rectangle 54">
              <a:extLst>
                <a:ext uri="{FF2B5EF4-FFF2-40B4-BE49-F238E27FC236}">
                  <a16:creationId xmlns:a16="http://schemas.microsoft.com/office/drawing/2014/main" id="{B47DC59E-6235-6446-BF6C-7A651DFDF0AF}"/>
                </a:ext>
              </a:extLst>
            </p:cNvPr>
            <p:cNvSpPr/>
            <p:nvPr/>
          </p:nvSpPr>
          <p:spPr>
            <a:xfrm>
              <a:off x="6593333" y="2252786"/>
              <a:ext cx="1106316" cy="645180"/>
            </a:xfrm>
            <a:prstGeom prst="round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nl-NL" sz="1200" b="1" dirty="0">
                  <a:solidFill>
                    <a:schemeClr val="bg1"/>
                  </a:solidFill>
                </a:rPr>
                <a:t>Normale zorg (standarddosis corticosteroïden)</a:t>
              </a: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B00EEEBD-802E-2E4E-B678-CBD0ABB107CE}"/>
                </a:ext>
              </a:extLst>
            </p:cNvPr>
            <p:cNvSpPr/>
            <p:nvPr/>
          </p:nvSpPr>
          <p:spPr>
            <a:xfrm>
              <a:off x="4513114" y="2257120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b="1" dirty="0"/>
                <a:t>E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2E4544AA-6316-F641-BE6B-9C63698CCFB4}"/>
                </a:ext>
              </a:extLst>
            </p:cNvPr>
            <p:cNvSpPr txBox="1"/>
            <p:nvPr/>
          </p:nvSpPr>
          <p:spPr>
            <a:xfrm>
              <a:off x="6237746" y="2408993"/>
              <a:ext cx="388749" cy="3370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600" b="1" i="1" dirty="0"/>
                <a:t>of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FDF7E6B4-B439-344A-8805-31555B02FF58}"/>
                </a:ext>
              </a:extLst>
            </p:cNvPr>
            <p:cNvSpPr txBox="1"/>
            <p:nvPr/>
          </p:nvSpPr>
          <p:spPr>
            <a:xfrm>
              <a:off x="5002529" y="1647901"/>
              <a:ext cx="2926660" cy="689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300" b="1" dirty="0"/>
                <a:t>COVID-19 hoge dosis corticosteroïdenvergelijking (patiënten aan NIV of IMV)</a:t>
              </a:r>
            </a:p>
          </p:txBody>
        </p:sp>
        <p:pic>
          <p:nvPicPr>
            <p:cNvPr id="84" name="Graphic 31" descr="Lungs with solid fill">
              <a:extLst>
                <a:ext uri="{FF2B5EF4-FFF2-40B4-BE49-F238E27FC236}">
                  <a16:creationId xmlns:a16="http://schemas.microsoft.com/office/drawing/2014/main" id="{5DD6B768-CE70-F942-BAC0-8E1562853BD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459651" y="1560294"/>
              <a:ext cx="649602" cy="703876"/>
            </a:xfrm>
            <a:prstGeom prst="rect">
              <a:avLst/>
            </a:prstGeom>
          </p:spPr>
        </p:pic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D8AFADE8-6D42-8141-AD4C-AE9A461943B3}"/>
              </a:ext>
            </a:extLst>
          </p:cNvPr>
          <p:cNvGrpSpPr/>
          <p:nvPr/>
        </p:nvGrpSpPr>
        <p:grpSpPr>
          <a:xfrm>
            <a:off x="8003238" y="5111544"/>
            <a:ext cx="3423100" cy="1414800"/>
            <a:chOff x="8003238" y="1576210"/>
            <a:chExt cx="3423100" cy="1414800"/>
          </a:xfrm>
        </p:grpSpPr>
        <p:sp>
          <p:nvSpPr>
            <p:cNvPr id="87" name="Rounded Rectangle 86">
              <a:extLst>
                <a:ext uri="{FF2B5EF4-FFF2-40B4-BE49-F238E27FC236}">
                  <a16:creationId xmlns:a16="http://schemas.microsoft.com/office/drawing/2014/main" id="{83BAD84E-273B-D34E-8FCE-57CB4D80DBB1}"/>
                </a:ext>
              </a:extLst>
            </p:cNvPr>
            <p:cNvSpPr/>
            <p:nvPr/>
          </p:nvSpPr>
          <p:spPr>
            <a:xfrm>
              <a:off x="8003238" y="1576210"/>
              <a:ext cx="3393651" cy="1414800"/>
            </a:xfrm>
            <a:prstGeom prst="roundRect">
              <a:avLst/>
            </a:prstGeom>
            <a:solidFill>
              <a:schemeClr val="accent1">
                <a:lumMod val="75000"/>
                <a:alpha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8" name="Rounded Rectangle 87">
              <a:extLst>
                <a:ext uri="{FF2B5EF4-FFF2-40B4-BE49-F238E27FC236}">
                  <a16:creationId xmlns:a16="http://schemas.microsoft.com/office/drawing/2014/main" id="{CD4C8879-9A8B-9743-80DA-1F684C8A8F64}"/>
                </a:ext>
              </a:extLst>
            </p:cNvPr>
            <p:cNvSpPr/>
            <p:nvPr/>
          </p:nvSpPr>
          <p:spPr>
            <a:xfrm>
              <a:off x="8692614" y="2273674"/>
              <a:ext cx="1116000" cy="64800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nl-NL" sz="1200" b="1" dirty="0">
                  <a:solidFill>
                    <a:schemeClr val="bg1"/>
                  </a:solidFill>
                </a:rPr>
                <a:t>Dexamethason</a:t>
              </a:r>
            </a:p>
          </p:txBody>
        </p:sp>
        <p:sp>
          <p:nvSpPr>
            <p:cNvPr id="89" name="Rounded Rectangle 88">
              <a:extLst>
                <a:ext uri="{FF2B5EF4-FFF2-40B4-BE49-F238E27FC236}">
                  <a16:creationId xmlns:a16="http://schemas.microsoft.com/office/drawing/2014/main" id="{58EC706C-402F-CE45-BC22-6FC4D5FB6E15}"/>
                </a:ext>
              </a:extLst>
            </p:cNvPr>
            <p:cNvSpPr/>
            <p:nvPr/>
          </p:nvSpPr>
          <p:spPr>
            <a:xfrm>
              <a:off x="10154872" y="2256534"/>
              <a:ext cx="1116208" cy="64800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nl-NL" sz="1200" b="1" dirty="0">
                  <a:solidFill>
                    <a:schemeClr val="bg1"/>
                  </a:solidFill>
                </a:rPr>
                <a:t>Normale zorg zonder corticosteroïden</a:t>
              </a:r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622B9BA5-372F-B84C-99F9-5E062FD54087}"/>
                </a:ext>
              </a:extLst>
            </p:cNvPr>
            <p:cNvSpPr/>
            <p:nvPr/>
          </p:nvSpPr>
          <p:spPr>
            <a:xfrm>
              <a:off x="8074653" y="2260867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b="1" dirty="0"/>
                <a:t>I</a:t>
              </a:r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10968DC4-6CC1-714A-8E7F-F7B64C0FB3F3}"/>
                </a:ext>
              </a:extLst>
            </p:cNvPr>
            <p:cNvSpPr txBox="1"/>
            <p:nvPr/>
          </p:nvSpPr>
          <p:spPr>
            <a:xfrm>
              <a:off x="9799575" y="2401880"/>
              <a:ext cx="4220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600" b="1" i="1" dirty="0"/>
                <a:t>of</a:t>
              </a:r>
              <a:endParaRPr lang="nl-NL" sz="1400" b="1" i="1" dirty="0"/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ECBA9FA1-20DC-A341-8CF4-2E97C762F7A3}"/>
                </a:ext>
              </a:extLst>
            </p:cNvPr>
            <p:cNvSpPr txBox="1"/>
            <p:nvPr/>
          </p:nvSpPr>
          <p:spPr>
            <a:xfrm>
              <a:off x="8582363" y="1659756"/>
              <a:ext cx="28439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200" b="1" dirty="0"/>
                <a:t>Influenza corticosteroïdenvergelijking (patiënten met hypoxie)</a:t>
              </a: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ADAD2F31-7492-F84D-9855-EF44F47A31BD}"/>
              </a:ext>
            </a:extLst>
          </p:cNvPr>
          <p:cNvGrpSpPr/>
          <p:nvPr/>
        </p:nvGrpSpPr>
        <p:grpSpPr>
          <a:xfrm>
            <a:off x="849410" y="5102038"/>
            <a:ext cx="3393651" cy="1415377"/>
            <a:chOff x="849410" y="1566704"/>
            <a:chExt cx="3393651" cy="1415377"/>
          </a:xfrm>
        </p:grpSpPr>
        <p:sp>
          <p:nvSpPr>
            <p:cNvPr id="95" name="Rounded Rectangle 94">
              <a:extLst>
                <a:ext uri="{FF2B5EF4-FFF2-40B4-BE49-F238E27FC236}">
                  <a16:creationId xmlns:a16="http://schemas.microsoft.com/office/drawing/2014/main" id="{9D5D6A46-844C-0E41-9615-6A6452BC651A}"/>
                </a:ext>
              </a:extLst>
            </p:cNvPr>
            <p:cNvSpPr/>
            <p:nvPr/>
          </p:nvSpPr>
          <p:spPr>
            <a:xfrm>
              <a:off x="849410" y="1566704"/>
              <a:ext cx="3393651" cy="1415377"/>
            </a:xfrm>
            <a:prstGeom prst="roundRect">
              <a:avLst/>
            </a:prstGeom>
            <a:solidFill>
              <a:srgbClr val="FF0000">
                <a:alpha val="4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6" name="Rounded Rectangle 95">
              <a:extLst>
                <a:ext uri="{FF2B5EF4-FFF2-40B4-BE49-F238E27FC236}">
                  <a16:creationId xmlns:a16="http://schemas.microsoft.com/office/drawing/2014/main" id="{1EFB7BF6-F1F2-E541-9082-F803C4A8CD0E}"/>
                </a:ext>
              </a:extLst>
            </p:cNvPr>
            <p:cNvSpPr/>
            <p:nvPr/>
          </p:nvSpPr>
          <p:spPr>
            <a:xfrm>
              <a:off x="1538786" y="2264169"/>
              <a:ext cx="1116000" cy="648000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200" b="1" dirty="0">
                  <a:solidFill>
                    <a:schemeClr val="bg1"/>
                  </a:solidFill>
                </a:rPr>
                <a:t>Baloxavir</a:t>
              </a:r>
            </a:p>
          </p:txBody>
        </p:sp>
        <p:sp>
          <p:nvSpPr>
            <p:cNvPr id="97" name="Rounded Rectangle 96">
              <a:extLst>
                <a:ext uri="{FF2B5EF4-FFF2-40B4-BE49-F238E27FC236}">
                  <a16:creationId xmlns:a16="http://schemas.microsoft.com/office/drawing/2014/main" id="{7486FF0E-9F46-7B4C-9FB2-B176F4A0B138}"/>
                </a:ext>
              </a:extLst>
            </p:cNvPr>
            <p:cNvSpPr/>
            <p:nvPr/>
          </p:nvSpPr>
          <p:spPr>
            <a:xfrm>
              <a:off x="3001044" y="2247029"/>
              <a:ext cx="1116208" cy="648000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nl-NL" sz="1200" b="1" dirty="0">
                  <a:solidFill>
                    <a:schemeClr val="bg1"/>
                  </a:solidFill>
                </a:rPr>
                <a:t>Normale zorg zonder Baloxavir</a:t>
              </a:r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3FC0B548-4A6B-BC4B-9381-BB0B22669809}"/>
                </a:ext>
              </a:extLst>
            </p:cNvPr>
            <p:cNvSpPr/>
            <p:nvPr/>
          </p:nvSpPr>
          <p:spPr>
            <a:xfrm>
              <a:off x="920825" y="2251362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b="1" dirty="0"/>
                <a:t>G</a:t>
              </a:r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1B0C20BD-204C-D74D-879B-296826D9D31F}"/>
                </a:ext>
              </a:extLst>
            </p:cNvPr>
            <p:cNvSpPr txBox="1"/>
            <p:nvPr/>
          </p:nvSpPr>
          <p:spPr>
            <a:xfrm>
              <a:off x="2645747" y="2403526"/>
              <a:ext cx="4220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600" b="1" i="1" dirty="0"/>
                <a:t>of</a:t>
              </a:r>
              <a:endParaRPr lang="nl-NL" sz="1400" b="1" i="1" dirty="0"/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1C9C61F0-1ED7-5049-A2A7-AE7FAFF12F96}"/>
                </a:ext>
              </a:extLst>
            </p:cNvPr>
            <p:cNvSpPr txBox="1"/>
            <p:nvPr/>
          </p:nvSpPr>
          <p:spPr>
            <a:xfrm>
              <a:off x="1465520" y="1730503"/>
              <a:ext cx="265173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600" b="1" dirty="0"/>
                <a:t>Baloxavir vergelijking</a:t>
              </a:r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650F3EB1-C981-B740-82D6-F54DE5AFF985}"/>
              </a:ext>
            </a:extLst>
          </p:cNvPr>
          <p:cNvGrpSpPr/>
          <p:nvPr/>
        </p:nvGrpSpPr>
        <p:grpSpPr>
          <a:xfrm>
            <a:off x="4441699" y="5107796"/>
            <a:ext cx="3393651" cy="1415377"/>
            <a:chOff x="4441699" y="1572462"/>
            <a:chExt cx="3393651" cy="1415377"/>
          </a:xfrm>
        </p:grpSpPr>
        <p:sp>
          <p:nvSpPr>
            <p:cNvPr id="103" name="Rounded Rectangle 102">
              <a:extLst>
                <a:ext uri="{FF2B5EF4-FFF2-40B4-BE49-F238E27FC236}">
                  <a16:creationId xmlns:a16="http://schemas.microsoft.com/office/drawing/2014/main" id="{4F5F2D03-AB19-F045-BFB2-0F27BF1C1A04}"/>
                </a:ext>
              </a:extLst>
            </p:cNvPr>
            <p:cNvSpPr/>
            <p:nvPr/>
          </p:nvSpPr>
          <p:spPr>
            <a:xfrm>
              <a:off x="4441699" y="1572462"/>
              <a:ext cx="3393651" cy="1415377"/>
            </a:xfrm>
            <a:prstGeom prst="roundRect">
              <a:avLst/>
            </a:prstGeom>
            <a:solidFill>
              <a:srgbClr val="FFC000">
                <a:alpha val="3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4" name="Rounded Rectangle 103">
              <a:extLst>
                <a:ext uri="{FF2B5EF4-FFF2-40B4-BE49-F238E27FC236}">
                  <a16:creationId xmlns:a16="http://schemas.microsoft.com/office/drawing/2014/main" id="{7D7E2DA0-3318-B34D-9DBA-8976C66C4BDF}"/>
                </a:ext>
              </a:extLst>
            </p:cNvPr>
            <p:cNvSpPr/>
            <p:nvPr/>
          </p:nvSpPr>
          <p:spPr>
            <a:xfrm>
              <a:off x="5131075" y="2269927"/>
              <a:ext cx="1116000" cy="648000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ctr"/>
            <a:lstStyle/>
            <a:p>
              <a:pPr algn="ctr"/>
              <a:r>
                <a:rPr lang="nl-NL" sz="1200" b="1" dirty="0">
                  <a:solidFill>
                    <a:schemeClr val="bg1"/>
                  </a:solidFill>
                </a:rPr>
                <a:t>Oseltamivir</a:t>
              </a:r>
            </a:p>
          </p:txBody>
        </p:sp>
        <p:sp>
          <p:nvSpPr>
            <p:cNvPr id="105" name="Rounded Rectangle 104">
              <a:extLst>
                <a:ext uri="{FF2B5EF4-FFF2-40B4-BE49-F238E27FC236}">
                  <a16:creationId xmlns:a16="http://schemas.microsoft.com/office/drawing/2014/main" id="{0378DF22-74BF-5D4D-86EE-65EAF417A84F}"/>
                </a:ext>
              </a:extLst>
            </p:cNvPr>
            <p:cNvSpPr/>
            <p:nvPr/>
          </p:nvSpPr>
          <p:spPr>
            <a:xfrm>
              <a:off x="6593333" y="2252787"/>
              <a:ext cx="1116208" cy="648000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nl-NL" sz="1200" b="1" dirty="0">
                  <a:solidFill>
                    <a:schemeClr val="bg1"/>
                  </a:solidFill>
                </a:rPr>
                <a:t>Normale zorg zonder Oseltamivir</a:t>
              </a:r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5E1F665A-1FA0-7D49-9F48-4E79E39E8087}"/>
                </a:ext>
              </a:extLst>
            </p:cNvPr>
            <p:cNvSpPr/>
            <p:nvPr/>
          </p:nvSpPr>
          <p:spPr>
            <a:xfrm>
              <a:off x="4513114" y="2257120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b="1" dirty="0"/>
                <a:t>H</a:t>
              </a:r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4015A8B3-F5AE-4941-A698-D51DA4E46924}"/>
                </a:ext>
              </a:extLst>
            </p:cNvPr>
            <p:cNvSpPr txBox="1"/>
            <p:nvPr/>
          </p:nvSpPr>
          <p:spPr>
            <a:xfrm>
              <a:off x="6238036" y="2431586"/>
              <a:ext cx="4220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600" b="1" i="1" dirty="0"/>
                <a:t>of</a:t>
              </a:r>
              <a:endParaRPr lang="nl-NL" sz="1400" b="1" i="1" dirty="0"/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2ED6A60D-D187-6142-95D6-173A8F77EAF0}"/>
                </a:ext>
              </a:extLst>
            </p:cNvPr>
            <p:cNvSpPr txBox="1"/>
            <p:nvPr/>
          </p:nvSpPr>
          <p:spPr>
            <a:xfrm>
              <a:off x="5074111" y="1727063"/>
              <a:ext cx="230150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600" b="1" dirty="0"/>
                <a:t>Oseltamivir vergelijking</a:t>
              </a:r>
              <a:endParaRPr lang="nl-NL" sz="1500" b="1" dirty="0"/>
            </a:p>
          </p:txBody>
        </p:sp>
      </p:grpSp>
      <p:sp>
        <p:nvSpPr>
          <p:cNvPr id="110" name="Rounded Rectangle 109">
            <a:extLst>
              <a:ext uri="{FF2B5EF4-FFF2-40B4-BE49-F238E27FC236}">
                <a16:creationId xmlns:a16="http://schemas.microsoft.com/office/drawing/2014/main" id="{D408BB89-59C7-0D4C-97BE-80BEFDF28C77}"/>
              </a:ext>
            </a:extLst>
          </p:cNvPr>
          <p:cNvSpPr/>
          <p:nvPr/>
        </p:nvSpPr>
        <p:spPr>
          <a:xfrm>
            <a:off x="803537" y="4936222"/>
            <a:ext cx="10652251" cy="1888647"/>
          </a:xfrm>
          <a:prstGeom prst="roundRect">
            <a:avLst/>
          </a:prstGeom>
          <a:noFill/>
          <a:ln w="22225"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B9053A9B-718A-EC42-B5E3-A8D50C67C0BC}"/>
              </a:ext>
            </a:extLst>
          </p:cNvPr>
          <p:cNvSpPr txBox="1"/>
          <p:nvPr/>
        </p:nvSpPr>
        <p:spPr>
          <a:xfrm>
            <a:off x="4413863" y="6493574"/>
            <a:ext cx="3728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Patiënten met aangetoonde INFLUENZA</a:t>
            </a:r>
          </a:p>
        </p:txBody>
      </p:sp>
      <p:pic>
        <p:nvPicPr>
          <p:cNvPr id="19" name="Picture 18" descr="Shape&#10;&#10;Description automatically generated with low confidence">
            <a:extLst>
              <a:ext uri="{FF2B5EF4-FFF2-40B4-BE49-F238E27FC236}">
                <a16:creationId xmlns:a16="http://schemas.microsoft.com/office/drawing/2014/main" id="{C6617597-64B1-3240-97B1-C1901F2A154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730" y="5143075"/>
            <a:ext cx="601261" cy="601261"/>
          </a:xfrm>
          <a:prstGeom prst="rect">
            <a:avLst/>
          </a:prstGeom>
        </p:spPr>
      </p:pic>
      <p:pic>
        <p:nvPicPr>
          <p:cNvPr id="115" name="Picture 114" descr="Shape&#10;&#10;Description automatically generated with low confidence">
            <a:extLst>
              <a:ext uri="{FF2B5EF4-FFF2-40B4-BE49-F238E27FC236}">
                <a16:creationId xmlns:a16="http://schemas.microsoft.com/office/drawing/2014/main" id="{F52B941E-08D5-6D4F-9994-B1282A12E41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2981" y="5141752"/>
            <a:ext cx="601261" cy="601261"/>
          </a:xfrm>
          <a:prstGeom prst="rect">
            <a:avLst/>
          </a:prstGeom>
        </p:spPr>
      </p:pic>
      <p:pic>
        <p:nvPicPr>
          <p:cNvPr id="116" name="Graphic 31" descr="Lungs with solid fill">
            <a:extLst>
              <a:ext uri="{FF2B5EF4-FFF2-40B4-BE49-F238E27FC236}">
                <a16:creationId xmlns:a16="http://schemas.microsoft.com/office/drawing/2014/main" id="{CFD11E2D-AD21-154F-B98A-16F4806B959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33988" y="5097874"/>
            <a:ext cx="649602" cy="703876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4307603" y="1447823"/>
            <a:ext cx="3393651" cy="1415377"/>
            <a:chOff x="4336464" y="1608378"/>
            <a:chExt cx="3393651" cy="1415377"/>
          </a:xfrm>
        </p:grpSpPr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ADAD2F31-7492-F84D-9855-EF44F47A31BD}"/>
                </a:ext>
              </a:extLst>
            </p:cNvPr>
            <p:cNvGrpSpPr/>
            <p:nvPr/>
          </p:nvGrpSpPr>
          <p:grpSpPr>
            <a:xfrm>
              <a:off x="4336464" y="1608378"/>
              <a:ext cx="3393651" cy="1415377"/>
              <a:chOff x="849410" y="1566704"/>
              <a:chExt cx="3393651" cy="1415377"/>
            </a:xfrm>
          </p:grpSpPr>
          <p:sp>
            <p:nvSpPr>
              <p:cNvPr id="82" name="Rounded Rectangle 81">
                <a:extLst>
                  <a:ext uri="{FF2B5EF4-FFF2-40B4-BE49-F238E27FC236}">
                    <a16:creationId xmlns:a16="http://schemas.microsoft.com/office/drawing/2014/main" id="{9D5D6A46-844C-0E41-9615-6A6452BC651A}"/>
                  </a:ext>
                </a:extLst>
              </p:cNvPr>
              <p:cNvSpPr/>
              <p:nvPr/>
            </p:nvSpPr>
            <p:spPr>
              <a:xfrm>
                <a:off x="849410" y="1566704"/>
                <a:ext cx="3393651" cy="1415377"/>
              </a:xfrm>
              <a:prstGeom prst="roundRect">
                <a:avLst/>
              </a:prstGeom>
              <a:solidFill>
                <a:schemeClr val="accent6">
                  <a:lumMod val="75000"/>
                  <a:alpha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29" name="Rounded Rectangle 128">
                <a:extLst>
                  <a:ext uri="{FF2B5EF4-FFF2-40B4-BE49-F238E27FC236}">
                    <a16:creationId xmlns:a16="http://schemas.microsoft.com/office/drawing/2014/main" id="{1EFB7BF6-F1F2-E541-9082-F803C4A8CD0E}"/>
                  </a:ext>
                </a:extLst>
              </p:cNvPr>
              <p:cNvSpPr/>
              <p:nvPr/>
            </p:nvSpPr>
            <p:spPr>
              <a:xfrm>
                <a:off x="1538787" y="2264169"/>
                <a:ext cx="1116000" cy="648000"/>
              </a:xfrm>
              <a:prstGeom prst="roundRect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nl-NL" sz="1200" b="1" dirty="0">
                    <a:solidFill>
                      <a:schemeClr val="bg1"/>
                    </a:solidFill>
                  </a:rPr>
                  <a:t>Sotrovimab</a:t>
                </a:r>
                <a:endParaRPr lang="nl-NL" sz="1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0" name="Rounded Rectangle 129">
                <a:extLst>
                  <a:ext uri="{FF2B5EF4-FFF2-40B4-BE49-F238E27FC236}">
                    <a16:creationId xmlns:a16="http://schemas.microsoft.com/office/drawing/2014/main" id="{7486FF0E-9F46-7B4C-9FB2-B176F4A0B138}"/>
                  </a:ext>
                </a:extLst>
              </p:cNvPr>
              <p:cNvSpPr/>
              <p:nvPr/>
            </p:nvSpPr>
            <p:spPr>
              <a:xfrm>
                <a:off x="3001044" y="2247029"/>
                <a:ext cx="1116208" cy="648000"/>
              </a:xfrm>
              <a:prstGeom prst="roundRect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nl-NL" sz="1200" b="1" dirty="0">
                    <a:solidFill>
                      <a:schemeClr val="bg1"/>
                    </a:solidFill>
                  </a:rPr>
                  <a:t>Normale zorg zonder sotrovimab</a:t>
                </a:r>
              </a:p>
            </p:txBody>
          </p:sp>
          <p:sp>
            <p:nvSpPr>
              <p:cNvPr id="131" name="Oval 130">
                <a:extLst>
                  <a:ext uri="{FF2B5EF4-FFF2-40B4-BE49-F238E27FC236}">
                    <a16:creationId xmlns:a16="http://schemas.microsoft.com/office/drawing/2014/main" id="{3FC0B548-4A6B-BC4B-9381-BB0B22669809}"/>
                  </a:ext>
                </a:extLst>
              </p:cNvPr>
              <p:cNvSpPr/>
              <p:nvPr/>
            </p:nvSpPr>
            <p:spPr>
              <a:xfrm>
                <a:off x="920825" y="2251362"/>
                <a:ext cx="560997" cy="550964"/>
              </a:xfrm>
              <a:prstGeom prst="ellipse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b="1" dirty="0"/>
                  <a:t>J</a:t>
                </a:r>
              </a:p>
            </p:txBody>
          </p:sp>
          <p:sp>
            <p:nvSpPr>
              <p:cNvPr id="132" name="TextBox 131">
                <a:extLst>
                  <a:ext uri="{FF2B5EF4-FFF2-40B4-BE49-F238E27FC236}">
                    <a16:creationId xmlns:a16="http://schemas.microsoft.com/office/drawing/2014/main" id="{1B0C20BD-204C-D74D-879B-296826D9D31F}"/>
                  </a:ext>
                </a:extLst>
              </p:cNvPr>
              <p:cNvSpPr txBox="1"/>
              <p:nvPr/>
            </p:nvSpPr>
            <p:spPr>
              <a:xfrm>
                <a:off x="2657161" y="2414677"/>
                <a:ext cx="42205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1600" b="1" i="1" dirty="0"/>
                  <a:t>of</a:t>
                </a:r>
                <a:endParaRPr lang="nl-NL" sz="1400" b="1" i="1" dirty="0"/>
              </a:p>
            </p:txBody>
          </p:sp>
          <p:sp>
            <p:nvSpPr>
              <p:cNvPr id="133" name="TextBox 132">
                <a:extLst>
                  <a:ext uri="{FF2B5EF4-FFF2-40B4-BE49-F238E27FC236}">
                    <a16:creationId xmlns:a16="http://schemas.microsoft.com/office/drawing/2014/main" id="{1C9C61F0-1ED7-5049-A2A7-AE7FAFF12F96}"/>
                  </a:ext>
                </a:extLst>
              </p:cNvPr>
              <p:cNvSpPr txBox="1"/>
              <p:nvPr/>
            </p:nvSpPr>
            <p:spPr>
              <a:xfrm>
                <a:off x="1489160" y="1700762"/>
                <a:ext cx="235046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1600" b="1" dirty="0"/>
                  <a:t>Sotrovimab vergelijking</a:t>
                </a:r>
              </a:p>
            </p:txBody>
          </p:sp>
        </p:grpSp>
        <p:pic>
          <p:nvPicPr>
            <p:cNvPr id="134" name="Picture 133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F52B941E-08D5-6D4F-9994-B1282A12E41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91893" y="1641461"/>
              <a:ext cx="601261" cy="601261"/>
            </a:xfrm>
            <a:prstGeom prst="rect">
              <a:avLst/>
            </a:prstGeom>
          </p:spPr>
        </p:pic>
      </p:grpSp>
      <p:sp>
        <p:nvSpPr>
          <p:cNvPr id="58" name="Rounded Rectangle 57">
            <a:extLst>
              <a:ext uri="{FF2B5EF4-FFF2-40B4-BE49-F238E27FC236}">
                <a16:creationId xmlns:a16="http://schemas.microsoft.com/office/drawing/2014/main" id="{38B586F1-F3FA-8C47-9702-A236829F5589}"/>
              </a:ext>
            </a:extLst>
          </p:cNvPr>
          <p:cNvSpPr/>
          <p:nvPr/>
        </p:nvSpPr>
        <p:spPr>
          <a:xfrm>
            <a:off x="7833156" y="1390072"/>
            <a:ext cx="3622632" cy="1889226"/>
          </a:xfrm>
          <a:prstGeom prst="roundRect">
            <a:avLst/>
          </a:prstGeom>
          <a:noFill/>
          <a:ln w="22225"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D82BCED-226B-0448-B8FC-891B5F6E3209}"/>
              </a:ext>
            </a:extLst>
          </p:cNvPr>
          <p:cNvSpPr txBox="1"/>
          <p:nvPr/>
        </p:nvSpPr>
        <p:spPr>
          <a:xfrm>
            <a:off x="7879345" y="2767104"/>
            <a:ext cx="34047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600" b="1" dirty="0"/>
              <a:t>Patiënten met CAP (geen vermoeden van SARS-CoV-2/influenza/PCP/TB)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7960889" y="1429068"/>
            <a:ext cx="3550350" cy="1420915"/>
            <a:chOff x="7960889" y="1429068"/>
            <a:chExt cx="3550350" cy="1420915"/>
          </a:xfrm>
        </p:grpSpPr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D8AFADE8-6D42-8141-AD4C-AE9A461943B3}"/>
                </a:ext>
              </a:extLst>
            </p:cNvPr>
            <p:cNvGrpSpPr/>
            <p:nvPr/>
          </p:nvGrpSpPr>
          <p:grpSpPr>
            <a:xfrm>
              <a:off x="7960889" y="1435183"/>
              <a:ext cx="3550350" cy="1414800"/>
              <a:chOff x="8003238" y="1576210"/>
              <a:chExt cx="3550350" cy="1414800"/>
            </a:xfrm>
          </p:grpSpPr>
          <p:sp>
            <p:nvSpPr>
              <p:cNvPr id="71" name="Rounded Rectangle 70">
                <a:extLst>
                  <a:ext uri="{FF2B5EF4-FFF2-40B4-BE49-F238E27FC236}">
                    <a16:creationId xmlns:a16="http://schemas.microsoft.com/office/drawing/2014/main" id="{83BAD84E-273B-D34E-8FCE-57CB4D80DBB1}"/>
                  </a:ext>
                </a:extLst>
              </p:cNvPr>
              <p:cNvSpPr/>
              <p:nvPr/>
            </p:nvSpPr>
            <p:spPr>
              <a:xfrm>
                <a:off x="8003238" y="1576210"/>
                <a:ext cx="3393651" cy="1414800"/>
              </a:xfrm>
              <a:prstGeom prst="roundRect">
                <a:avLst/>
              </a:prstGeom>
              <a:solidFill>
                <a:schemeClr val="accent1">
                  <a:lumMod val="75000"/>
                  <a:alpha val="3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2" name="Rounded Rectangle 71">
                <a:extLst>
                  <a:ext uri="{FF2B5EF4-FFF2-40B4-BE49-F238E27FC236}">
                    <a16:creationId xmlns:a16="http://schemas.microsoft.com/office/drawing/2014/main" id="{CD4C8879-9A8B-9743-80DA-1F684C8A8F64}"/>
                  </a:ext>
                </a:extLst>
              </p:cNvPr>
              <p:cNvSpPr/>
              <p:nvPr/>
            </p:nvSpPr>
            <p:spPr>
              <a:xfrm>
                <a:off x="8692614" y="2273674"/>
                <a:ext cx="1116000" cy="648000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nl-NL" sz="1200" b="1" dirty="0">
                    <a:solidFill>
                      <a:schemeClr val="bg1"/>
                    </a:solidFill>
                  </a:rPr>
                  <a:t>Dexamethason</a:t>
                </a:r>
                <a:endParaRPr lang="nl-NL" sz="1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3" name="Rounded Rectangle 72">
                <a:extLst>
                  <a:ext uri="{FF2B5EF4-FFF2-40B4-BE49-F238E27FC236}">
                    <a16:creationId xmlns:a16="http://schemas.microsoft.com/office/drawing/2014/main" id="{58EC706C-402F-CE45-BC22-6FC4D5FB6E15}"/>
                  </a:ext>
                </a:extLst>
              </p:cNvPr>
              <p:cNvSpPr/>
              <p:nvPr/>
            </p:nvSpPr>
            <p:spPr>
              <a:xfrm>
                <a:off x="10154872" y="2256534"/>
                <a:ext cx="1116208" cy="648000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nl-NL" sz="1200" b="1" dirty="0">
                    <a:solidFill>
                      <a:schemeClr val="bg1"/>
                    </a:solidFill>
                  </a:rPr>
                  <a:t>Normale zorg zonder corticosteroïden</a:t>
                </a:r>
              </a:p>
            </p:txBody>
          </p: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622B9BA5-372F-B84C-99F9-5E062FD54087}"/>
                  </a:ext>
                </a:extLst>
              </p:cNvPr>
              <p:cNvSpPr/>
              <p:nvPr/>
            </p:nvSpPr>
            <p:spPr>
              <a:xfrm>
                <a:off x="8074653" y="2260867"/>
                <a:ext cx="560997" cy="550964"/>
              </a:xfrm>
              <a:prstGeom prst="ellipse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b="1" dirty="0"/>
                  <a:t>M</a:t>
                </a:r>
              </a:p>
            </p:txBody>
          </p:sp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10968DC4-6CC1-714A-8E7F-F7B64C0FB3F3}"/>
                  </a:ext>
                </a:extLst>
              </p:cNvPr>
              <p:cNvSpPr txBox="1"/>
              <p:nvPr/>
            </p:nvSpPr>
            <p:spPr>
              <a:xfrm>
                <a:off x="9799575" y="2435333"/>
                <a:ext cx="42205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1600" b="1" i="1" dirty="0"/>
                  <a:t>of</a:t>
                </a:r>
                <a:endParaRPr lang="nl-NL" sz="1400" b="1" i="1" dirty="0"/>
              </a:p>
            </p:txBody>
          </p:sp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ECBA9FA1-20DC-A341-8CF4-2E97C762F7A3}"/>
                  </a:ext>
                </a:extLst>
              </p:cNvPr>
              <p:cNvSpPr txBox="1"/>
              <p:nvPr/>
            </p:nvSpPr>
            <p:spPr>
              <a:xfrm>
                <a:off x="8576816" y="1658721"/>
                <a:ext cx="297677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1400" b="1" dirty="0"/>
                  <a:t>Community-acquired pneumonie (CAP) corticosteroïdenvergelijking</a:t>
                </a:r>
              </a:p>
            </p:txBody>
          </p:sp>
        </p:grpSp>
        <p:pic>
          <p:nvPicPr>
            <p:cNvPr id="78" name="Graphic 31" descr="Lungs with solid fill">
              <a:extLst>
                <a:ext uri="{FF2B5EF4-FFF2-40B4-BE49-F238E27FC236}">
                  <a16:creationId xmlns:a16="http://schemas.microsoft.com/office/drawing/2014/main" id="{CFD11E2D-AD21-154F-B98A-16F4806B959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983206" y="1429068"/>
              <a:ext cx="649602" cy="703876"/>
            </a:xfrm>
            <a:prstGeom prst="rect">
              <a:avLst/>
            </a:prstGeom>
          </p:spPr>
        </p:pic>
      </p:grpSp>
      <p:sp>
        <p:nvSpPr>
          <p:cNvPr id="68" name="Right Arrow 67"/>
          <p:cNvSpPr/>
          <p:nvPr/>
        </p:nvSpPr>
        <p:spPr>
          <a:xfrm>
            <a:off x="868948" y="3274393"/>
            <a:ext cx="3600000" cy="1620000"/>
          </a:xfrm>
          <a:prstGeom prst="rightArrow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775655" y="3797815"/>
            <a:ext cx="4304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/>
              <a:t>Baseline-metingen verzameld, geschiktheid vastgesteld</a:t>
            </a:r>
          </a:p>
          <a:p>
            <a:r>
              <a:rPr lang="nl-NL" sz="1200" b="1" dirty="0"/>
              <a:t>1:1 randomisatie in elk van de passende vergelijkingen</a:t>
            </a:r>
          </a:p>
        </p:txBody>
      </p:sp>
      <p:sp>
        <p:nvSpPr>
          <p:cNvPr id="92" name="Right Arrow 91"/>
          <p:cNvSpPr/>
          <p:nvPr/>
        </p:nvSpPr>
        <p:spPr>
          <a:xfrm>
            <a:off x="7844142" y="3282142"/>
            <a:ext cx="3600000" cy="1620000"/>
          </a:xfrm>
          <a:prstGeom prst="rightArrow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7900325" y="3630854"/>
            <a:ext cx="45243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/>
              <a:t>Uitkomst na 28 dagen en na 6 maanden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200" b="1" dirty="0"/>
              <a:t>Mortaliteit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200" b="1" dirty="0"/>
              <a:t>Tijdsduur tot levend verlaten van het ziekenhuis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200" b="1" dirty="0"/>
              <a:t>Verloop naar beademing of overlijden</a:t>
            </a:r>
          </a:p>
        </p:txBody>
      </p:sp>
      <p:sp>
        <p:nvSpPr>
          <p:cNvPr id="83" name="Rounded Rectangle 82">
            <a:extLst>
              <a:ext uri="{FF2B5EF4-FFF2-40B4-BE49-F238E27FC236}">
                <a16:creationId xmlns:a16="http://schemas.microsoft.com/office/drawing/2014/main" id="{38B586F1-F3FA-8C47-9702-A236829F5589}"/>
              </a:ext>
            </a:extLst>
          </p:cNvPr>
          <p:cNvSpPr/>
          <p:nvPr/>
        </p:nvSpPr>
        <p:spPr>
          <a:xfrm>
            <a:off x="782859" y="1390072"/>
            <a:ext cx="6996366" cy="1889226"/>
          </a:xfrm>
          <a:prstGeom prst="roundRect">
            <a:avLst/>
          </a:prstGeom>
          <a:noFill/>
          <a:ln w="22225"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079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960" y="4127"/>
            <a:ext cx="10515600" cy="1325563"/>
          </a:xfrm>
        </p:spPr>
        <p:txBody>
          <a:bodyPr>
            <a:normAutofit/>
          </a:bodyPr>
          <a:lstStyle/>
          <a:p>
            <a:r>
              <a:rPr lang="nl-NL" sz="4000" dirty="0"/>
              <a:t>Onderzoeksprocedures van RECOVERY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41" y="1356360"/>
            <a:ext cx="7546596" cy="5669280"/>
          </a:xfrm>
        </p:spPr>
        <p:txBody>
          <a:bodyPr>
            <a:normAutofit/>
          </a:bodyPr>
          <a:lstStyle/>
          <a:p>
            <a:r>
              <a:rPr lang="nl-NL" sz="1800" dirty="0"/>
              <a:t>Schriftelijke toestemming wordt verkregen van de patiënt of wettelijk vertegenwoordiger</a:t>
            </a:r>
          </a:p>
          <a:p>
            <a:r>
              <a:rPr lang="nl-NL" sz="1800" dirty="0"/>
              <a:t>Baseline-metingen worden ingevoerd in de randomisatie-website, inclusief de geschiktheid voor elke behandelingsvergelijking</a:t>
            </a:r>
          </a:p>
          <a:p>
            <a:r>
              <a:rPr lang="nl-NL" sz="1800" dirty="0"/>
              <a:t>Patiënten mogen in meerdere vergelijkingen tegelijk ingevoerd worden </a:t>
            </a:r>
          </a:p>
          <a:p>
            <a:r>
              <a:rPr lang="nl-NL" sz="1800" dirty="0"/>
              <a:t>Als een patiënt niet in aanmerking komt voor de ene behandeling kan hij of zij nog wel in andere vergelijkingen gerandomiseerd worden</a:t>
            </a:r>
          </a:p>
          <a:p>
            <a:pPr>
              <a:spcBef>
                <a:spcPts val="1800"/>
              </a:spcBef>
            </a:pPr>
            <a:r>
              <a:rPr lang="nl-NL" sz="1800" dirty="0"/>
              <a:t>Patiënten worden toegewezen aan een groep, voor de studiebehandeling of voor normale zorg zonder studiebehandeling (alle overige zorg blijft gelijk)</a:t>
            </a:r>
          </a:p>
          <a:p>
            <a:r>
              <a:rPr lang="nl-NL" sz="1800" b="1" dirty="0"/>
              <a:t>Toewijzingen zijn onafhankelijk</a:t>
            </a:r>
            <a:r>
              <a:rPr lang="nl-NL" sz="1800" dirty="0"/>
              <a:t>, een patiënt kan dus elke combinatie van geschikte behandelingen krijgen: geen enkele, meerdere, of alle</a:t>
            </a:r>
          </a:p>
          <a:p>
            <a:pPr>
              <a:spcBef>
                <a:spcPts val="1800"/>
              </a:spcBef>
            </a:pPr>
            <a:r>
              <a:rPr lang="nl-NL" sz="1800" dirty="0"/>
              <a:t>Follow-up middels OpenClinica eCRF</a:t>
            </a:r>
          </a:p>
          <a:p>
            <a:pPr lvl="1"/>
            <a:r>
              <a:rPr lang="nl-NL" sz="1400" dirty="0"/>
              <a:t>Gegevens uit medische dossiers, zonder metingen die specifiek bij een onderzoek horen (behalve uitstrijkjes van de luchtwegen voor sommige regio's/vergelijkingen)</a:t>
            </a:r>
          </a:p>
          <a:p>
            <a:pPr lvl="1"/>
            <a:r>
              <a:rPr lang="nl-NL" sz="1400" dirty="0"/>
              <a:t>Primaire/secundaire uitkomsten verzameld op dag 28, plus uitgevoerde behandelingen &amp; belangrijke veiligheidsuitslagen (bv. nier- of leverfalen, toeval)</a:t>
            </a:r>
          </a:p>
          <a:p>
            <a:pPr lvl="1"/>
            <a:r>
              <a:rPr lang="nl-NL" sz="1400" dirty="0"/>
              <a:t>In sommige regio's is een telefoongesprek nodig voor de follow-up na 28 dagen/6 maanden</a:t>
            </a: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45FDA202-6538-25B6-1497-E76972B6221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97" t="978" r="6059"/>
          <a:stretch/>
        </p:blipFill>
        <p:spPr>
          <a:xfrm>
            <a:off x="7836865" y="1175205"/>
            <a:ext cx="4050335" cy="5497513"/>
          </a:xfrm>
          <a:prstGeom prst="rect">
            <a:avLst/>
          </a:prstGeom>
          <a:ln>
            <a:solidFill>
              <a:srgbClr val="A33C61"/>
            </a:solidFill>
          </a:ln>
        </p:spPr>
      </p:pic>
    </p:spTree>
    <p:extLst>
      <p:ext uri="{BB962C8B-B14F-4D97-AF65-F5344CB8AC3E}">
        <p14:creationId xmlns:p14="http://schemas.microsoft.com/office/powerpoint/2010/main" val="2050190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Samenvatting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741" y="1597071"/>
            <a:ext cx="11177899" cy="4580078"/>
          </a:xfrm>
        </p:spPr>
        <p:txBody>
          <a:bodyPr>
            <a:normAutofit fontScale="85000" lnSpcReduction="20000"/>
          </a:bodyPr>
          <a:lstStyle/>
          <a:p>
            <a:r>
              <a:rPr lang="nl-NL" dirty="0"/>
              <a:t>Om de mortaliteit terug te dringen van patiënten die in het ziekenhuis opgenomen worden met pneumonie zijn betere behandelingen nodig</a:t>
            </a:r>
          </a:p>
          <a:p>
            <a:endParaRPr lang="nl-NL" dirty="0"/>
          </a:p>
          <a:p>
            <a:r>
              <a:rPr lang="nl-NL" dirty="0"/>
              <a:t>RECOVERY evalueert momenteel meerdere veelbelovende behandelingen</a:t>
            </a:r>
          </a:p>
          <a:p>
            <a:endParaRPr lang="nl-NL" dirty="0"/>
          </a:p>
          <a:p>
            <a:r>
              <a:rPr lang="nl-NL" dirty="0"/>
              <a:t>De opzet is een </a:t>
            </a:r>
            <a:r>
              <a:rPr lang="nl-NL" dirty="0" err="1"/>
              <a:t>adaptive</a:t>
            </a:r>
            <a:r>
              <a:rPr lang="nl-NL" dirty="0"/>
              <a:t> trial; er komen dus nieuwe behandelingen bij, en behandelingen waarvoor de resultaten binnen zijn verdwijnen</a:t>
            </a:r>
          </a:p>
          <a:p>
            <a:endParaRPr lang="nl-NL" dirty="0"/>
          </a:p>
          <a:p>
            <a:r>
              <a:rPr lang="nl-NL" dirty="0"/>
              <a:t>De RECOVERY samenwerking is uiterst succesvol, er zijn duizenden collaborateurs bij betrokken in honderden ziekenhuizen</a:t>
            </a:r>
          </a:p>
          <a:p>
            <a:endParaRPr lang="nl-NL" dirty="0"/>
          </a:p>
          <a:p>
            <a:r>
              <a:rPr lang="nl-NL" dirty="0"/>
              <a:t>Wij hopen steeds meer </a:t>
            </a:r>
            <a:r>
              <a:rPr lang="nl-NL"/>
              <a:t>nieuwe collaborateurs </a:t>
            </a:r>
            <a:r>
              <a:rPr lang="nl-NL" dirty="0"/>
              <a:t>te blijven verwelkomen, in de hele wereld!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1496905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7d6eaad8-f0eb-456a-874c-a999e8b65988"/>
</p:tagLst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E315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ca37e2d-a12b-47b7-9c3c-40d22df3b50a" xsi:nil="true"/>
    <lcf76f155ced4ddcb4097134ff3c332f xmlns="137f62fc-0309-469d-96f8-244e1f51aa13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16FEED5D5053469AFB61F4CDE271DB" ma:contentTypeVersion="18" ma:contentTypeDescription="Create a new document." ma:contentTypeScope="" ma:versionID="3abab5b2bfc8b550b6a7c0fb3096d50d">
  <xsd:schema xmlns:xsd="http://www.w3.org/2001/XMLSchema" xmlns:xs="http://www.w3.org/2001/XMLSchema" xmlns:p="http://schemas.microsoft.com/office/2006/metadata/properties" xmlns:ns2="137f62fc-0309-469d-96f8-244e1f51aa13" xmlns:ns3="aca37e2d-a12b-47b7-9c3c-40d22df3b50a" targetNamespace="http://schemas.microsoft.com/office/2006/metadata/properties" ma:root="true" ma:fieldsID="2a0fc1677ac5988bc095db029d83c96f" ns2:_="" ns3:_="">
    <xsd:import namespace="137f62fc-0309-469d-96f8-244e1f51aa13"/>
    <xsd:import namespace="aca37e2d-a12b-47b7-9c3c-40d22df3b5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7f62fc-0309-469d-96f8-244e1f51aa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1eeb44a9-b924-44d0-8ed9-f8b504a4bac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a37e2d-a12b-47b7-9c3c-40d22df3b50a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bf63c6bd-ffe2-4ed4-86e9-cbc11843f189}" ma:internalName="TaxCatchAll" ma:showField="CatchAllData" ma:web="aca37e2d-a12b-47b7-9c3c-40d22df3b5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412AD73-C1FD-49B0-ACF6-15D917CCBFA5}">
  <ds:schemaRefs>
    <ds:schemaRef ds:uri="http://purl.org/dc/elements/1.1/"/>
    <ds:schemaRef ds:uri="http://purl.org/dc/dcmitype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137f62fc-0309-469d-96f8-244e1f51aa13"/>
  </ds:schemaRefs>
</ds:datastoreItem>
</file>

<file path=customXml/itemProps2.xml><?xml version="1.0" encoding="utf-8"?>
<ds:datastoreItem xmlns:ds="http://schemas.openxmlformats.org/officeDocument/2006/customXml" ds:itemID="{8A2729FF-E1F5-43DA-A95B-34B39733FEA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FB609FB-BE2D-43C2-99C7-57CF8978583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3663</TotalTime>
  <Words>906</Words>
  <Application>Microsoft Office PowerPoint</Application>
  <PresentationFormat>Widescreen</PresentationFormat>
  <Paragraphs>111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Mulish</vt:lpstr>
      <vt:lpstr>Calibri</vt:lpstr>
      <vt:lpstr>Wingdings</vt:lpstr>
      <vt:lpstr>Arial</vt:lpstr>
      <vt:lpstr>Office Theme</vt:lpstr>
      <vt:lpstr> RECOVERY EU</vt:lpstr>
      <vt:lpstr>Achtergrond</vt:lpstr>
      <vt:lpstr>Achtergrond</vt:lpstr>
      <vt:lpstr>PowerPoint Presentation</vt:lpstr>
      <vt:lpstr>Kerntoelatingseisen voor RECOVERY</vt:lpstr>
      <vt:lpstr>Opzet van RECOVERY (vergelijkingen variëren per regio en na verloop van tijd – zie het actuele protocol op de website)</vt:lpstr>
      <vt:lpstr>Onderzoeksprocedures van RECOVERY</vt:lpstr>
      <vt:lpstr>Samenvatting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Randomised Evaluation of COVID-19 Therapies: the RECOVERY trial</dc:title>
  <dc:creator>Richard Haynes</dc:creator>
  <cp:lastModifiedBy>Rathod, K.M. (Kartik)</cp:lastModifiedBy>
  <cp:revision>130</cp:revision>
  <cp:lastPrinted>2020-03-18T19:42:16Z</cp:lastPrinted>
  <dcterms:created xsi:type="dcterms:W3CDTF">2020-03-14T13:47:38Z</dcterms:created>
  <dcterms:modified xsi:type="dcterms:W3CDTF">2024-12-23T12:12:03Z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0x0101006916FEED5D5053469AFB61F4CDE271DB</vt:lpwstr>
  </property>
</Properties>
</file>