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5" r:id="rId5"/>
    <p:sldId id="283" r:id="rId6"/>
    <p:sldId id="291" r:id="rId7"/>
    <p:sldId id="338" r:id="rId8"/>
    <p:sldId id="337" r:id="rId9"/>
    <p:sldId id="335" r:id="rId10"/>
    <p:sldId id="265" r:id="rId11"/>
    <p:sldId id="297" r:id="rId12"/>
  </p:sldIdLst>
  <p:sldSz cx="12192000" cy="6858000"/>
  <p:notesSz cx="6881813" cy="9661525"/>
  <p:embeddedFontLst>
    <p:embeddedFont>
      <p:font typeface="Mulish"/>
      <p:regular r:id="rId15"/>
      <p:bold r:id="rId16"/>
      <p:italic r:id="rId17"/>
      <p:boldItalic r:id="rId18"/>
    </p:embeddedFont>
  </p:embeddedFontLst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3C61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4123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25079-B1FA-462E-A452-44298198BC44}" type="datetimeFigureOut">
              <a:rPr lang="en-GB" smtClean="0"/>
              <a:t>23/12/2024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41346-2048-4300-8804-594020DACEF8}" type="slidenum">
              <a:rPr lang="en-GB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0861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DDD77-45DE-4CF9-BE95-0F75365973B6}" type="datetimeFigureOut">
              <a:rPr lang="en-GB" smtClean="0"/>
              <a:t>23/12/2024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0176D-839C-4CD8-8803-4392F3BD4A69}" type="slidenum">
              <a:rPr lang="en-GB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0151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8666F-4CDE-4600-89E4-4EAAC1D2ACB4}" type="slidenum">
              <a:rPr lang="en-US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1907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37451"/>
            <a:ext cx="9144000" cy="1158033"/>
          </a:xfrm>
        </p:spPr>
        <p:txBody>
          <a:bodyPr>
            <a:noAutofit/>
          </a:bodyPr>
          <a:lstStyle/>
          <a:p>
            <a:br>
              <a:rPr dirty="0"/>
            </a:br>
            <a:r>
              <a:rPr lang="nl-NL" b="1" dirty="0">
                <a:solidFill>
                  <a:srgbClr val="9E3159"/>
                </a:solidFill>
                <a:latin typeface="+mn-lt"/>
              </a:rPr>
              <a:t>RECOVERY EU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35476"/>
            <a:ext cx="9144000" cy="1655762"/>
          </a:xfrm>
        </p:spPr>
        <p:txBody>
          <a:bodyPr>
            <a:normAutofit/>
          </a:bodyPr>
          <a:lstStyle/>
          <a:p>
            <a:r>
              <a:rPr lang="nl-NL" sz="3200" b="1" dirty="0"/>
              <a:t>Achtergrond en overzicht</a:t>
            </a:r>
          </a:p>
          <a:p>
            <a:endParaRPr lang="nl-NL" sz="2800" b="1" dirty="0"/>
          </a:p>
          <a:p>
            <a:r>
              <a:rPr lang="nl-NL" sz="2000" b="1" dirty="0">
                <a:solidFill>
                  <a:schemeClr val="bg1">
                    <a:lumMod val="50000"/>
                  </a:schemeClr>
                </a:solidFill>
              </a:rPr>
              <a:t>V4.0 2024-12-03</a:t>
            </a:r>
            <a:endParaRPr lang="nl-NL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nl-NL"/>
              <a:t>Achtergrond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56" y="1572004"/>
            <a:ext cx="10957208" cy="4580078"/>
          </a:xfrm>
        </p:spPr>
        <p:txBody>
          <a:bodyPr>
            <a:normAutofit lnSpcReduction="10000"/>
          </a:bodyPr>
          <a:lstStyle/>
          <a:p>
            <a:r>
              <a:rPr lang="nl-NL" sz="2400" dirty="0"/>
              <a:t>De SARS-CoV-2-pandemie heeft ~20 miljoen doden en wereldwijde ontwrichting  </a:t>
            </a:r>
            <a:r>
              <a:rPr lang="nl-NL" sz="2400" dirty="0" err="1"/>
              <a:t>verozaakt</a:t>
            </a:r>
            <a:r>
              <a:rPr lang="nl-NL" sz="2400" dirty="0"/>
              <a:t>, maar is nu in een endemische fase gekomen</a:t>
            </a:r>
          </a:p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De behandeling van COVID-19 heeft snel kunnen vorderen doordat mogelijke therapieën betrouwbaar geëvalueerd zijn in grootschalige, gerandomiseerde onderzoeken </a:t>
            </a:r>
          </a:p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We weten nu meer over de behandeling van COVID-19-pneumonie dan over die van influenza- of bacteriële pneumonie</a:t>
            </a:r>
          </a:p>
          <a:p>
            <a:pPr marL="0" indent="0">
              <a:buNone/>
            </a:pPr>
            <a:endParaRPr lang="nl-NL" sz="2400" dirty="0"/>
          </a:p>
          <a:p>
            <a:r>
              <a:rPr lang="nl-NL" sz="2400" dirty="0"/>
              <a:t>Longontsteking veroorzaakt door verschillende ziekteverwekkers is wereldwijd nog steeds een hoofdoorzaak van ziekenhuisopname en sterfte (~2,5 miljoen doden/jaar)</a:t>
            </a:r>
          </a:p>
          <a:p>
            <a:pPr marL="0" indent="0">
              <a:buNone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91" y="1464680"/>
            <a:ext cx="11966899" cy="5073279"/>
          </a:xfrm>
        </p:spPr>
        <p:txBody>
          <a:bodyPr>
            <a:noAutofit/>
          </a:bodyPr>
          <a:lstStyle/>
          <a:p>
            <a:r>
              <a:rPr lang="nl-NL" sz="2400" dirty="0"/>
              <a:t>RECOVERY was verreweg het grootste onderzoek naar de behandeling van COVID-19. Er zijn bijna 50.000 ziekenhuispatiënten voor gerekruteerd</a:t>
            </a:r>
          </a:p>
          <a:p>
            <a:pPr>
              <a:spcBef>
                <a:spcPts val="1800"/>
              </a:spcBef>
            </a:pPr>
            <a:r>
              <a:rPr lang="nl-NL" sz="2400" dirty="0"/>
              <a:t>Het heeft aangetoond dat grootschalige, gezamenlijke onderzoeken noodzakelijk zijn om de waarde van een behandeling aan te tonen dan wel uit te sluiten</a:t>
            </a:r>
          </a:p>
          <a:p>
            <a:pPr>
              <a:spcBef>
                <a:spcPts val="1800"/>
              </a:spcBef>
            </a:pPr>
            <a:r>
              <a:rPr lang="nl-NL" sz="2400" dirty="0"/>
              <a:t>Het onderzoek heeft &gt;12 behandelingen voor COVID-19 geëvalueerd, en aangetoond:</a:t>
            </a:r>
          </a:p>
          <a:p>
            <a:pPr lvl="1">
              <a:spcBef>
                <a:spcPts val="600"/>
              </a:spcBef>
            </a:pPr>
            <a:r>
              <a:rPr lang="nl-NL" sz="2000" dirty="0"/>
              <a:t>Dat corticosteroïden, IL-6-inhibitoren, JAK-inhibitoren en neutraliserende monoclonale antilichamen doeltreffend zijn (in combinatie goed voor het bijna halveren van het overlijdensrisico).</a:t>
            </a:r>
          </a:p>
          <a:p>
            <a:pPr lvl="1">
              <a:spcBef>
                <a:spcPts val="600"/>
              </a:spcBef>
            </a:pPr>
            <a:r>
              <a:rPr lang="nl-NL" sz="2000" dirty="0"/>
              <a:t>Maar ook dat meerdere veelgebruikte behandelingen geen noemenswaardig effect hebben (bv. hydroxychloroquine, lopinavir, azitromycine, en plasma van convalescenten)</a:t>
            </a:r>
            <a:endParaRPr lang="nl-NL" sz="800" dirty="0"/>
          </a:p>
          <a:p>
            <a:pPr>
              <a:spcBef>
                <a:spcPts val="1800"/>
              </a:spcBef>
            </a:pPr>
            <a:r>
              <a:rPr lang="nl-NL" sz="2400" dirty="0"/>
              <a:t>RECOVERY is uitgegroeid tot een platformonderzoek voor het evalueren van behandelingen voor longontsteking met andere oorzaken, waaronder influenza en vermoede bacteriële communautair verworven pneumonie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nl-NL"/>
              <a:t>Achtergrond</a:t>
            </a:r>
          </a:p>
        </p:txBody>
      </p:sp>
    </p:spTree>
    <p:extLst>
      <p:ext uri="{BB962C8B-B14F-4D97-AF65-F5344CB8AC3E}">
        <p14:creationId xmlns:p14="http://schemas.microsoft.com/office/powerpoint/2010/main" val="126379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map of the world with different countries/regions&#10;&#10;Description automatically generated">
            <a:extLst>
              <a:ext uri="{FF2B5EF4-FFF2-40B4-BE49-F238E27FC236}">
                <a16:creationId xmlns:a16="http://schemas.microsoft.com/office/drawing/2014/main" id="{FACDC2F0-B0D8-10BF-215B-003A12BA4A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5522" y="1493078"/>
            <a:ext cx="5586478" cy="427776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779AC7-291A-8C42-A422-00FE33014EF3}"/>
              </a:ext>
            </a:extLst>
          </p:cNvPr>
          <p:cNvSpPr txBox="1"/>
          <p:nvPr/>
        </p:nvSpPr>
        <p:spPr>
          <a:xfrm>
            <a:off x="498397" y="305317"/>
            <a:ext cx="11484952" cy="676947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r>
              <a:rPr lang="nl-NL" sz="3600" b="1" dirty="0">
                <a:solidFill>
                  <a:schemeClr val="bg1"/>
                </a:solidFill>
                <a:latin typeface="Mulish" pitchFamily="2" charset="0"/>
              </a:rPr>
              <a:t>Het RECOVERY onderzoek</a:t>
            </a:r>
            <a:endParaRPr lang="nl-NL" sz="3600" dirty="0">
              <a:solidFill>
                <a:schemeClr val="bg1"/>
              </a:solidFill>
              <a:latin typeface="Mulish" pitchFamily="2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1592065"/>
            <a:ext cx="6490376" cy="2739050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nl-NL" sz="2000" dirty="0"/>
              <a:t>Gerandomiseerd, open label platformonderzoek voor ziekenhuispatiënten met pneumonie (longontsteking)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endParaRPr lang="nl-NL" sz="2000" dirty="0"/>
          </a:p>
          <a:p>
            <a:pPr marL="457200" indent="-457200">
              <a:lnSpc>
                <a:spcPct val="150000"/>
              </a:lnSpc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nl-NL" sz="2000" dirty="0"/>
              <a:t>Gestart in het VK, nu in 10 landen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nl-NL" sz="2000" b="1" dirty="0"/>
              <a:t>Gestroomlijnde opzet</a:t>
            </a:r>
            <a:r>
              <a:rPr lang="nl-NL" sz="2000" dirty="0"/>
              <a:t> - onderzoeksprocedures &amp; toelatingseisen zijn simpel om het ziekenhuispersoneel niet teveel werk te bezorgen en grote aantallen patiënten te kunnen rekruteren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8425" y="6524357"/>
            <a:ext cx="2053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>
                <a:latin typeface="+mn-lt"/>
              </a:rPr>
              <a:t>www.recoverytrial.net</a:t>
            </a:r>
          </a:p>
        </p:txBody>
      </p:sp>
      <p:sp>
        <p:nvSpPr>
          <p:cNvPr id="555" name="TextBox 554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4250153"/>
            <a:ext cx="7913118" cy="1715693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>
              <a:lnSpc>
                <a:spcPct val="150000"/>
              </a:lnSpc>
              <a:buClr>
                <a:srgbClr val="9E3159"/>
              </a:buClr>
            </a:pPr>
            <a:endParaRPr lang="nl-NL" sz="900" dirty="0">
              <a:latin typeface="+mn-lt"/>
            </a:endParaRPr>
          </a:p>
          <a:p>
            <a:pPr marL="457200" indent="-457200" defTabSz="831850">
              <a:lnSpc>
                <a:spcPct val="150000"/>
              </a:lnSpc>
              <a:buClr>
                <a:srgbClr val="9E3159"/>
              </a:buClr>
              <a:buFont typeface="Wingdings" panose="05000000000000000000" pitchFamily="2" charset="2"/>
              <a:buChar char="§"/>
              <a:tabLst>
                <a:tab pos="3228975" algn="l"/>
              </a:tabLst>
            </a:pPr>
            <a:r>
              <a:rPr lang="nl-NL" sz="2000" dirty="0">
                <a:latin typeface="+mn-lt"/>
              </a:rPr>
              <a:t>Primaire uitkomst:          Mortaliteit na 28 dagen, alle oorzaken</a:t>
            </a:r>
          </a:p>
          <a:p>
            <a:pPr marL="450850" indent="-450850" defTabSz="83185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nl-NL" sz="2000" dirty="0">
                <a:latin typeface="+mn-lt"/>
              </a:rPr>
              <a:t>Secundaire uitkomsten: i) Verloop naar beademing/overlijden</a:t>
            </a:r>
          </a:p>
          <a:p>
            <a:pPr defTabSz="831850">
              <a:buClr>
                <a:srgbClr val="9E3159"/>
              </a:buClr>
            </a:pPr>
            <a:r>
              <a:rPr lang="en-US" sz="1600" dirty="0"/>
              <a:t>	</a:t>
            </a:r>
            <a:r>
              <a:rPr lang="en-US" sz="2000" dirty="0">
                <a:latin typeface="+mn-lt"/>
              </a:rPr>
              <a:t>		        </a:t>
            </a:r>
            <a:r>
              <a:rPr lang="nl-NL" sz="2000" dirty="0">
                <a:latin typeface="+mn-lt"/>
              </a:rPr>
              <a:t>ii) Tijdsduur tot ontslag uit het ziekenhuis </a:t>
            </a:r>
          </a:p>
          <a:p>
            <a:pPr defTabSz="831850">
              <a:buClr>
                <a:srgbClr val="9E3159"/>
              </a:buClr>
            </a:pPr>
            <a:r>
              <a:rPr lang="en-US" sz="1600" dirty="0"/>
              <a:t>	                                            </a:t>
            </a:r>
            <a:r>
              <a:rPr lang="nl-NL" sz="1600" dirty="0"/>
              <a:t> </a:t>
            </a:r>
            <a:r>
              <a:rPr lang="nl-NL" sz="2000" dirty="0">
                <a:latin typeface="+mn-lt"/>
              </a:rPr>
              <a:t>(co-primair voor influenza) </a:t>
            </a:r>
          </a:p>
        </p:txBody>
      </p:sp>
    </p:spTree>
    <p:extLst>
      <p:ext uri="{BB962C8B-B14F-4D97-AF65-F5344CB8AC3E}">
        <p14:creationId xmlns:p14="http://schemas.microsoft.com/office/powerpoint/2010/main" val="322207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7937" y="0"/>
            <a:ext cx="10515600" cy="1325563"/>
          </a:xfrm>
        </p:spPr>
        <p:txBody>
          <a:bodyPr>
            <a:normAutofit/>
          </a:bodyPr>
          <a:lstStyle/>
          <a:p>
            <a:r>
              <a:rPr lang="nl-NL" sz="4000" dirty="0"/>
              <a:t>Kerntoelatingseisen voor RECOVERY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1289" y="1379995"/>
            <a:ext cx="12089421" cy="4786662"/>
          </a:xfr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nl-NL" sz="1800" dirty="0"/>
              <a:t>Opgenomen in ziekenhuis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nl-NL" sz="1800" dirty="0"/>
              <a:t>Longontsteking, bv.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nl-NL" sz="1800" dirty="0"/>
              <a:t>Typische symptomen van een nieuwe infectie van de luchtwegen (hoest, kortademigheid, koorts, enz.); en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nl-NL" sz="1800" dirty="0"/>
              <a:t>Objectief aangetoonde acute longaandoening (door bv. verandering in X-ray/CT/echo, hypoxie, lichamelijk onderzoek); en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nl-NL" sz="1800" dirty="0"/>
              <a:t>Andere oorzaken onwaarschijnlijk of uitgesloten (bv. hartfalen)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nl-NL" sz="1800" i="1" dirty="0"/>
              <a:t>Het gaat echter om een klinische diagnose, gesteld door de behandelend arts (deze criteria zijn een richtlijn)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nl-NL" sz="1800" dirty="0"/>
              <a:t>Een van de volgende diagnoses: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nl-NL" sz="1800" dirty="0"/>
              <a:t>Aangetoonde SARS-CoV-2 infectie (COVID-19-vergelijkingen niet open in de EU)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nl-NL" sz="1800" dirty="0"/>
              <a:t>Aangetoonde influenza A of B infectie  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nl-NL" sz="1800" dirty="0"/>
              <a:t>Communautair verworven pneumonie en met geplande antibiotica kuur (geen vermoeden van COVID-19/influenza/PCP/TB)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nl-NL" sz="1800" dirty="0"/>
              <a:t>Geen voorgeschiedenis waardoor deelname risicovol kan zijn voor de patiënt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nl-NL" sz="1800" dirty="0"/>
              <a:t>De behandelend arts is niet van mening dat een bepaalde studiebehandeling bijzonder geïndiceerd of </a:t>
            </a:r>
            <a:r>
              <a:rPr lang="nl-NL" sz="1800" dirty="0" err="1"/>
              <a:t>gecontra-ïndiceerd</a:t>
            </a:r>
            <a:r>
              <a:rPr lang="nl-NL" sz="1800" dirty="0"/>
              <a:t> is</a:t>
            </a: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endParaRPr lang="nl-NL" sz="1800" dirty="0"/>
          </a:p>
          <a:p>
            <a:pPr marL="0" indent="0">
              <a:spcBef>
                <a:spcPts val="1200"/>
              </a:spcBef>
              <a:buNone/>
            </a:pPr>
            <a:r>
              <a:rPr lang="nl-NL" sz="1800" dirty="0"/>
              <a:t>Patiënten buiten het VK moeten 18 jaar of ouder zijn (in het VK kunnen kinderen meedoen in sommige vergelijkingen)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nl-NL" sz="1800" dirty="0"/>
              <a:t>Voor sommige vergelijkingen gelden extra criteria voor deelname - zie protocol en relevante training</a:t>
            </a:r>
          </a:p>
        </p:txBody>
      </p:sp>
    </p:spTree>
    <p:extLst>
      <p:ext uri="{BB962C8B-B14F-4D97-AF65-F5344CB8AC3E}">
        <p14:creationId xmlns:p14="http://schemas.microsoft.com/office/powerpoint/2010/main" val="385582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893" y="17551"/>
            <a:ext cx="8319372" cy="1325563"/>
          </a:xfrm>
        </p:spPr>
        <p:txBody>
          <a:bodyPr>
            <a:normAutofit fontScale="90000"/>
          </a:bodyPr>
          <a:lstStyle/>
          <a:p>
            <a:r>
              <a:rPr lang="nl-NL" sz="4000" dirty="0"/>
              <a:t>Opzet van RECOVERY</a:t>
            </a:r>
            <a:br/>
            <a:r>
              <a:rPr lang="nl-NL" sz="3200" dirty="0"/>
              <a:t>(vergelijkingen variëren per regio en na verloop van tijd – zie het actuele protocol op de website)</a:t>
            </a:r>
            <a:endParaRPr lang="nl-NL" sz="3600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nl-NL" sz="2000" b="1" dirty="0"/>
              <a:t>OPGENOMEN PATIËNTEN MET PNEUMONIE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nl-NL" sz="2000" b="1" dirty="0"/>
              <a:t>ANALYSE</a:t>
            </a:r>
            <a:endParaRPr lang="nl-NL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6600" b="1" dirty="0"/>
              <a:t>R</a:t>
            </a:r>
            <a:endParaRPr lang="nl-NL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dirty="0"/>
              <a:t>Patiënten met aangetoonde SARS-CoV-2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7" y="1432514"/>
            <a:ext cx="3518016" cy="1433785"/>
            <a:chOff x="4441699" y="1560294"/>
            <a:chExt cx="3487490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nl-NL" sz="1200" b="1" dirty="0">
                  <a:solidFill>
                    <a:schemeClr val="bg1"/>
                  </a:solidFill>
                </a:rPr>
                <a:t>Hoge dosis dexamethason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6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nl-NL" sz="1200" b="1" dirty="0">
                  <a:solidFill>
                    <a:schemeClr val="bg1"/>
                  </a:solidFill>
                </a:rPr>
                <a:t>Normale zorg (standarddosis corticosteroïden)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37746" y="2408993"/>
              <a:ext cx="388749" cy="337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600" b="1" i="1" dirty="0"/>
                <a:t>of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02529" y="1647901"/>
              <a:ext cx="2926660" cy="689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300" b="1" dirty="0"/>
                <a:t>COVID-19 hoge dosis corticosteroïdenvergelijking (patiënten aan NIV of IMV)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nl-NL" sz="1200" b="1" dirty="0">
                  <a:solidFill>
                    <a:schemeClr val="bg1"/>
                  </a:solidFill>
                </a:rPr>
                <a:t>Dexamethason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nl-NL" sz="1200" b="1" dirty="0">
                  <a:solidFill>
                    <a:schemeClr val="bg1"/>
                  </a:solidFill>
                </a:rPr>
                <a:t>Normale zorg zonder corticosteroïden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99575" y="240188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600" b="1" i="1" dirty="0"/>
                <a:t>of</a:t>
              </a:r>
              <a:endParaRPr lang="nl-NL" sz="14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b="1" dirty="0"/>
                <a:t>Influenza corticosteroïdenvergelijking (patiënten met hypoxie)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2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nl-NL" sz="1200" b="1" dirty="0">
                  <a:solidFill>
                    <a:schemeClr val="bg1"/>
                  </a:solidFill>
                </a:rPr>
                <a:t>Normale zorg zonder Baloxavir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45747" y="240352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600" b="1" i="1" dirty="0"/>
                <a:t>of</a:t>
              </a:r>
              <a:endParaRPr lang="nl-NL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65520" y="1730503"/>
              <a:ext cx="2651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600" b="1" dirty="0"/>
                <a:t>Baloxavir vergelijking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nl-NL" sz="12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nl-NL" sz="1200" b="1" dirty="0">
                  <a:solidFill>
                    <a:schemeClr val="bg1"/>
                  </a:solidFill>
                </a:rPr>
                <a:t>Normale zorg zonder Oseltamivir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38036" y="243158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600" b="1" i="1" dirty="0"/>
                <a:t>of</a:t>
              </a:r>
              <a:endParaRPr lang="nl-NL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2706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600" b="1" dirty="0"/>
                <a:t>Oseltamivir vergelijking</a:t>
              </a:r>
              <a:endParaRPr lang="nl-NL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Patiënten met aangetoonde INFLUENZA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nl-NL" sz="1200" b="1" dirty="0">
                    <a:solidFill>
                      <a:schemeClr val="bg1"/>
                    </a:solidFill>
                  </a:rPr>
                  <a:t>Sotrovimab</a:t>
                </a:r>
                <a:endParaRPr lang="nl-NL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nl-NL" sz="1200" b="1" dirty="0">
                    <a:solidFill>
                      <a:schemeClr val="bg1"/>
                    </a:solidFill>
                  </a:rPr>
                  <a:t>Normale zorg zonder sotrovimab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57161" y="2414677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600" b="1" i="1" dirty="0"/>
                  <a:t>of</a:t>
                </a:r>
                <a:endParaRPr lang="nl-NL" sz="14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9160" y="1700762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600" b="1" dirty="0"/>
                  <a:t>Sotrovimab vergelijking</a:t>
                </a:r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79345" y="2767104"/>
            <a:ext cx="34047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/>
              <a:t>Patiënten met CAP (geen vermoeden van SARS-CoV-2/influenza/PCP/TB)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50350" cy="1420915"/>
            <a:chOff x="7960889" y="1429068"/>
            <a:chExt cx="355035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50350" cy="1414800"/>
              <a:chOff x="8003238" y="1576210"/>
              <a:chExt cx="3550350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nl-NL" sz="1200" b="1" dirty="0">
                    <a:solidFill>
                      <a:schemeClr val="bg1"/>
                    </a:solidFill>
                  </a:rPr>
                  <a:t>Dexamethason</a:t>
                </a:r>
                <a:endParaRPr lang="nl-NL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nl-NL" sz="1200" b="1" dirty="0">
                    <a:solidFill>
                      <a:schemeClr val="bg1"/>
                    </a:solidFill>
                  </a:rPr>
                  <a:t>Normale zorg zonder corticosteroïden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99575" y="2435333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600" b="1" i="1" dirty="0"/>
                  <a:t>of</a:t>
                </a:r>
                <a:endParaRPr lang="nl-NL" sz="14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6816" y="1658721"/>
                <a:ext cx="29767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1400" b="1" dirty="0"/>
                  <a:t>Community-acquired pneumonie (CAP) corticosteroïdenvergelijking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68" name="Right Arrow 67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75655" y="3797815"/>
            <a:ext cx="4304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Baseline-metingen verzameld, geschiktheid vastgesteld</a:t>
            </a:r>
          </a:p>
          <a:p>
            <a:r>
              <a:rPr lang="nl-NL" sz="1200" b="1" dirty="0"/>
              <a:t>1:1 randomisatie in elk van de passende vergelijkingen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900325" y="3630854"/>
            <a:ext cx="45243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Uitkomst na 28 dagen en na 6 maanden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b="1" dirty="0"/>
              <a:t>Mortaliteit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b="1" dirty="0"/>
              <a:t>Tijdsduur tot levend verlaten van het ziekenhuis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200" b="1" dirty="0"/>
              <a:t>Verloop naar beademing of overlijden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07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4127"/>
            <a:ext cx="10515600" cy="1325563"/>
          </a:xfrm>
        </p:spPr>
        <p:txBody>
          <a:bodyPr>
            <a:normAutofit/>
          </a:bodyPr>
          <a:lstStyle/>
          <a:p>
            <a:r>
              <a:rPr lang="nl-NL" sz="4000" dirty="0"/>
              <a:t>Onderzoeksprocedures van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41" y="1356360"/>
            <a:ext cx="7546596" cy="5669280"/>
          </a:xfrm>
        </p:spPr>
        <p:txBody>
          <a:bodyPr>
            <a:normAutofit/>
          </a:bodyPr>
          <a:lstStyle/>
          <a:p>
            <a:r>
              <a:rPr lang="nl-NL" sz="1800" dirty="0"/>
              <a:t>Schriftelijke toestemming wordt verkregen van de patiënt of wettelijk vertegenwoordiger</a:t>
            </a:r>
          </a:p>
          <a:p>
            <a:r>
              <a:rPr lang="nl-NL" sz="1800" dirty="0"/>
              <a:t>Baseline-metingen worden ingevoerd in de randomisatie-website, inclusief de geschiktheid voor elke behandelingsvergelijking</a:t>
            </a:r>
          </a:p>
          <a:p>
            <a:r>
              <a:rPr lang="nl-NL" sz="1800" dirty="0"/>
              <a:t>Patiënten mogen in meerdere vergelijkingen tegelijk ingevoerd worden </a:t>
            </a:r>
          </a:p>
          <a:p>
            <a:r>
              <a:rPr lang="nl-NL" sz="1800" dirty="0"/>
              <a:t>Als een patiënt niet in aanmerking komt voor de ene behandeling kan hij of zij nog wel in andere vergelijkingen gerandomiseerd worden</a:t>
            </a:r>
          </a:p>
          <a:p>
            <a:pPr>
              <a:spcBef>
                <a:spcPts val="1800"/>
              </a:spcBef>
            </a:pPr>
            <a:r>
              <a:rPr lang="nl-NL" sz="1800" dirty="0"/>
              <a:t>Patiënten worden toegewezen aan een groep, voor de studiebehandeling of voor normale zorg zonder studiebehandeling (alle overige zorg blijft gelijk)</a:t>
            </a:r>
          </a:p>
          <a:p>
            <a:r>
              <a:rPr lang="nl-NL" sz="1800" b="1" dirty="0"/>
              <a:t>Toewijzingen zijn onafhankelijk</a:t>
            </a:r>
            <a:r>
              <a:rPr lang="nl-NL" sz="1800" dirty="0"/>
              <a:t>, een patiënt kan dus elke combinatie van geschikte behandelingen krijgen: geen enkele, meerdere, of alle</a:t>
            </a:r>
          </a:p>
          <a:p>
            <a:pPr>
              <a:spcBef>
                <a:spcPts val="1800"/>
              </a:spcBef>
            </a:pPr>
            <a:r>
              <a:rPr lang="nl-NL" sz="1800" dirty="0"/>
              <a:t>Follow-up middels OpenClinica eCRF</a:t>
            </a:r>
          </a:p>
          <a:p>
            <a:pPr lvl="1"/>
            <a:r>
              <a:rPr lang="nl-NL" sz="1400" dirty="0"/>
              <a:t>Gegevens uit medische dossiers, zonder metingen die specifiek bij een onderzoek horen (behalve uitstrijkjes van de luchtwegen voor sommige regio's/vergelijkingen)</a:t>
            </a:r>
          </a:p>
          <a:p>
            <a:pPr lvl="1"/>
            <a:r>
              <a:rPr lang="nl-NL" sz="1400" dirty="0"/>
              <a:t>Primaire/secundaire uitkomsten verzameld op dag 28, plus uitgevoerde behandelingen &amp; belangrijke veiligheidsuitslagen (bv. nier- of leverfalen, toeval)</a:t>
            </a:r>
          </a:p>
          <a:p>
            <a:pPr lvl="1"/>
            <a:r>
              <a:rPr lang="nl-NL" sz="1400" dirty="0"/>
              <a:t>In sommige regio's is een telefoongesprek nodig voor de follow-up na 28 dagen/6 maanden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45FDA202-6538-25B6-1497-E76972B622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97" t="978" r="6059"/>
          <a:stretch/>
        </p:blipFill>
        <p:spPr>
          <a:xfrm>
            <a:off x="7836865" y="1175205"/>
            <a:ext cx="4050335" cy="5497513"/>
          </a:xfrm>
          <a:prstGeom prst="rect">
            <a:avLst/>
          </a:prstGeom>
          <a:ln>
            <a:solidFill>
              <a:srgbClr val="A33C61"/>
            </a:solidFill>
          </a:ln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Samenvatting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741" y="1597071"/>
            <a:ext cx="11177899" cy="4580078"/>
          </a:xfrm>
        </p:spPr>
        <p:txBody>
          <a:bodyPr>
            <a:normAutofit fontScale="85000" lnSpcReduction="20000"/>
          </a:bodyPr>
          <a:lstStyle/>
          <a:p>
            <a:r>
              <a:rPr lang="nl-NL" dirty="0"/>
              <a:t>Om de mortaliteit terug te dringen van patiënten die in het ziekenhuis opgenomen worden met pneumonie zijn betere behandelingen nodig</a:t>
            </a:r>
          </a:p>
          <a:p>
            <a:endParaRPr lang="nl-NL" dirty="0"/>
          </a:p>
          <a:p>
            <a:r>
              <a:rPr lang="nl-NL" dirty="0"/>
              <a:t>RECOVERY evalueert momenteel meerdere veelbelovende behandelingen</a:t>
            </a:r>
          </a:p>
          <a:p>
            <a:endParaRPr lang="nl-NL" dirty="0"/>
          </a:p>
          <a:p>
            <a:r>
              <a:rPr lang="nl-NL" dirty="0"/>
              <a:t>De opzet is een </a:t>
            </a:r>
            <a:r>
              <a:rPr lang="nl-NL" dirty="0" err="1"/>
              <a:t>adaptive</a:t>
            </a:r>
            <a:r>
              <a:rPr lang="nl-NL" dirty="0"/>
              <a:t> trial; er komen dus nieuwe behandelingen bij, en behandelingen waarvoor de resultaten binnen zijn verdwijnen</a:t>
            </a:r>
          </a:p>
          <a:p>
            <a:endParaRPr lang="nl-NL" dirty="0"/>
          </a:p>
          <a:p>
            <a:r>
              <a:rPr lang="nl-NL" dirty="0"/>
              <a:t>De RECOVERY samenwerking is uiterst succesvol, er zijn duizenden collaborateurs bij betrokken in honderden ziekenhuizen</a:t>
            </a:r>
          </a:p>
          <a:p>
            <a:endParaRPr lang="nl-NL" dirty="0"/>
          </a:p>
          <a:p>
            <a:r>
              <a:rPr lang="nl-NL" dirty="0"/>
              <a:t>Wij hopen steeds meer </a:t>
            </a:r>
            <a:r>
              <a:rPr lang="nl-NL"/>
              <a:t>nieuwe collaborateurs </a:t>
            </a:r>
            <a:r>
              <a:rPr lang="nl-NL" dirty="0"/>
              <a:t>te blijven verwelkomen, in de hele wereld!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149690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d6eaad8-f0eb-456a-874c-a999e8b65988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137f62fc-0309-469d-96f8-244e1f51aa13"/>
  </ds:schemaRefs>
</ds:datastoreItem>
</file>

<file path=customXml/itemProps2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B609FB-BE2D-43C2-99C7-57CF8978583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3663</TotalTime>
  <Words>906</Words>
  <Application>Microsoft Office PowerPoint</Application>
  <PresentationFormat>Widescreen</PresentationFormat>
  <Paragraphs>111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Mulish</vt:lpstr>
      <vt:lpstr>Calibri</vt:lpstr>
      <vt:lpstr>Wingdings</vt:lpstr>
      <vt:lpstr>Arial</vt:lpstr>
      <vt:lpstr>Office Theme</vt:lpstr>
      <vt:lpstr> RECOVERY EU</vt:lpstr>
      <vt:lpstr>Achtergrond</vt:lpstr>
      <vt:lpstr>Achtergrond</vt:lpstr>
      <vt:lpstr>PowerPoint Presentation</vt:lpstr>
      <vt:lpstr>Kerntoelatingseisen voor RECOVERY</vt:lpstr>
      <vt:lpstr>Opzet van RECOVERY (vergelijkingen variëren per regio en na verloop van tijd – zie het actuele protocol op de website)</vt:lpstr>
      <vt:lpstr>Onderzoeksprocedures van RECOVERY</vt:lpstr>
      <vt:lpstr>Samenvatting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Rathod, K.M. (Kartik)</cp:lastModifiedBy>
  <cp:revision>130</cp:revision>
  <cp:lastPrinted>2020-03-18T19:42:16Z</cp:lastPrinted>
  <dcterms:created xsi:type="dcterms:W3CDTF">2020-03-14T13:47:38Z</dcterms:created>
  <dcterms:modified xsi:type="dcterms:W3CDTF">2024-12-23T12:12:03Z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