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85" r:id="rId5"/>
    <p:sldId id="283" r:id="rId6"/>
    <p:sldId id="291" r:id="rId7"/>
    <p:sldId id="338" r:id="rId8"/>
    <p:sldId id="337" r:id="rId9"/>
    <p:sldId id="335" r:id="rId10"/>
    <p:sldId id="265" r:id="rId11"/>
    <p:sldId id="297" r:id="rId12"/>
  </p:sldIdLst>
  <p:sldSz cx="12192000" cy="6858000"/>
  <p:notesSz cx="6881813" cy="9661525"/>
  <p:embeddedFontLst>
    <p:embeddedFont>
      <p:font typeface="Mulish"/>
      <p:regular r:id="rId15"/>
      <p:bold r:id="rId16"/>
      <p:italic r:id="rId17"/>
      <p:boldItalic r:id="rId18"/>
    </p:embeddedFont>
  </p:embeddedFontLst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  <a:srgbClr val="A33C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9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4123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325079-B1FA-462E-A452-44298198BC44}" type="datetimeFigureOut">
              <a:rPr lang="en-GB" smtClean="0"/>
              <a:t>23/12/2024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F41346-2048-4300-8804-594020DACEF8}" type="slidenum">
              <a:rPr lang="en-GB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0861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3DDD77-45DE-4CF9-BE95-0F75365973B6}" type="datetimeFigureOut">
              <a:rPr lang="en-GB" smtClean="0"/>
              <a:t>23/12/2024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44513" y="1208088"/>
            <a:ext cx="5794375" cy="3260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649788"/>
            <a:ext cx="5505450" cy="3803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0176D-839C-4CD8-8803-4392F3BD4A69}" type="slidenum">
              <a:rPr lang="en-GB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0151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8666F-4CDE-4600-89E4-4EAAC1D2ACB4}" type="slidenum">
              <a:rPr lang="en-US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1907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22"/>
          <a:stretch/>
        </p:blipFill>
        <p:spPr>
          <a:xfrm>
            <a:off x="8988821" y="314352"/>
            <a:ext cx="2880360" cy="69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22"/>
          <a:stretch/>
        </p:blipFill>
        <p:spPr>
          <a:xfrm>
            <a:off x="8988821" y="314352"/>
            <a:ext cx="2880360" cy="69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37451"/>
            <a:ext cx="9144000" cy="1158033"/>
          </a:xfrm>
        </p:spPr>
        <p:txBody>
          <a:bodyPr>
            <a:noAutofit/>
          </a:bodyPr>
          <a:lstStyle/>
          <a:p>
            <a:br>
              <a:rPr dirty="0"/>
            </a:br>
            <a:r>
              <a:rPr lang="fr-FR" b="1" dirty="0">
                <a:solidFill>
                  <a:srgbClr val="9E3159"/>
                </a:solidFill>
                <a:latin typeface="+mn-lt"/>
              </a:rPr>
              <a:t>L’essai RECOVERY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35476"/>
            <a:ext cx="9144000" cy="1655762"/>
          </a:xfrm>
        </p:spPr>
        <p:txBody>
          <a:bodyPr>
            <a:normAutofit/>
          </a:bodyPr>
          <a:lstStyle/>
          <a:p>
            <a:r>
              <a:rPr lang="fr-FR" sz="3200" b="1" dirty="0"/>
              <a:t>Contexte et aperçu de l’essai</a:t>
            </a:r>
          </a:p>
          <a:p>
            <a:endParaRPr lang="fr-FR" sz="2800" b="1" dirty="0"/>
          </a:p>
          <a:p>
            <a:r>
              <a:rPr lang="fr-FR" sz="2000" b="1">
                <a:solidFill>
                  <a:schemeClr val="bg1">
                    <a:lumMod val="50000"/>
                  </a:schemeClr>
                </a:solidFill>
              </a:rPr>
              <a:t>V4.0 2024-12-03</a:t>
            </a:r>
            <a:endParaRPr lang="fr-FR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fr-FR"/>
              <a:t>Contexte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56" y="1572004"/>
            <a:ext cx="10957208" cy="4580078"/>
          </a:xfrm>
        </p:spPr>
        <p:txBody>
          <a:bodyPr>
            <a:normAutofit/>
          </a:bodyPr>
          <a:lstStyle/>
          <a:p>
            <a:r>
              <a:rPr lang="fr-FR" sz="2400" dirty="0"/>
              <a:t>La pandémie de SRAS-CoV-2 a causé environ 20 millions de morts et une perturbation mondiale, mais elle est maintenant passée à une phase endémique.</a:t>
            </a:r>
          </a:p>
          <a:p>
            <a:pPr marL="0" indent="0">
              <a:buNone/>
            </a:pPr>
            <a:endParaRPr lang="fr-FR" sz="2400" dirty="0"/>
          </a:p>
          <a:p>
            <a:r>
              <a:rPr lang="fr-FR" sz="2400" dirty="0"/>
              <a:t>Le traitement du COVID-19 a progressé rapidement grâce à l’évaluation rigoureuse des thérapies potentielles dans le cadre d’essais randomisés de grande envergure. </a:t>
            </a:r>
          </a:p>
          <a:p>
            <a:pPr marL="0" indent="0">
              <a:buNone/>
            </a:pPr>
            <a:endParaRPr lang="fr-FR" sz="2400" dirty="0"/>
          </a:p>
          <a:p>
            <a:r>
              <a:rPr lang="fr-FR" sz="2400" dirty="0"/>
              <a:t>Nous en savons désormais plus sur le traitement de la pneumonie liée au COVID-19 que sur celui de la pneumonie grippale ou bactérienne.</a:t>
            </a:r>
          </a:p>
          <a:p>
            <a:pPr marL="0" indent="0">
              <a:buNone/>
            </a:pPr>
            <a:endParaRPr lang="fr-FR" sz="2400" dirty="0"/>
          </a:p>
          <a:p>
            <a:r>
              <a:rPr lang="fr-FR" sz="2400" dirty="0"/>
              <a:t>La pneumonie liée à divers agents pathogènes reste une cause majeure d’hospitalisation et de décès dans le monde (~2,5 millions de décès par an).</a:t>
            </a:r>
          </a:p>
          <a:p>
            <a:pPr marL="0" indent="0"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714726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291" y="1464680"/>
            <a:ext cx="11966899" cy="5073279"/>
          </a:xfrm>
        </p:spPr>
        <p:txBody>
          <a:bodyPr>
            <a:noAutofit/>
          </a:bodyPr>
          <a:lstStyle/>
          <a:p>
            <a:r>
              <a:rPr lang="fr-FR" sz="2400" dirty="0"/>
              <a:t>RECOVERY a été de loin le plus grand essai de traitement COVID-19, avec le recrutement de près de 50 000 patients hospitalisés.</a:t>
            </a:r>
          </a:p>
          <a:p>
            <a:pPr>
              <a:spcBef>
                <a:spcPts val="1800"/>
              </a:spcBef>
            </a:pPr>
            <a:r>
              <a:rPr lang="fr-FR" sz="2400" dirty="0"/>
              <a:t>Il a démontré la nécessité de mener des essais collaboratifs de grande envergure afin d’identifier ou d’exclure les effets intéressants des traitements.</a:t>
            </a:r>
          </a:p>
          <a:p>
            <a:pPr>
              <a:spcBef>
                <a:spcPts val="1800"/>
              </a:spcBef>
            </a:pPr>
            <a:r>
              <a:rPr lang="fr-FR" sz="2400" dirty="0"/>
              <a:t>L’essai a évalué plus de 12 traitements COVID-19, montrant que :</a:t>
            </a:r>
          </a:p>
          <a:p>
            <a:pPr lvl="1">
              <a:spcBef>
                <a:spcPts val="600"/>
              </a:spcBef>
            </a:pPr>
            <a:r>
              <a:rPr lang="fr-FR" sz="2000" dirty="0"/>
              <a:t>Les corticostéroïdes, les inhibiteurs de l’IL-6, les inhibiteurs de la JAK et les anticorps monoclonaux neutralisants sont efficaces (en combinaison, ils réduisent le risque de décès de près de la moitié).</a:t>
            </a:r>
          </a:p>
          <a:p>
            <a:pPr lvl="1">
              <a:spcBef>
                <a:spcPts val="600"/>
              </a:spcBef>
            </a:pPr>
            <a:r>
              <a:rPr lang="fr-FR" sz="2000" dirty="0"/>
              <a:t>En revanche, de nombreux traitements largement utilisés n’ont eu aucun effet utile (par exemple, l’hydroxychloroquine, le lopinavir, l’azithromycine et le plasma convalescent).</a:t>
            </a:r>
            <a:endParaRPr lang="fr-FR" sz="800" dirty="0"/>
          </a:p>
          <a:p>
            <a:pPr>
              <a:spcBef>
                <a:spcPts val="1800"/>
              </a:spcBef>
            </a:pPr>
            <a:r>
              <a:rPr lang="fr-FR" sz="2400" dirty="0"/>
              <a:t>RECOVERY s’est transformé en une plateforme d’essai évaluant les traitements pour d’autres causes de pneumonie, y compris la grippe et la pneumonie communautaire présumée bactérienne.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fr-FR"/>
              <a:t>Contexte</a:t>
            </a:r>
          </a:p>
        </p:txBody>
      </p:sp>
    </p:spTree>
    <p:extLst>
      <p:ext uri="{BB962C8B-B14F-4D97-AF65-F5344CB8AC3E}">
        <p14:creationId xmlns:p14="http://schemas.microsoft.com/office/powerpoint/2010/main" val="1263792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779AC7-291A-8C42-A422-00FE33014EF3}"/>
              </a:ext>
            </a:extLst>
          </p:cNvPr>
          <p:cNvSpPr txBox="1"/>
          <p:nvPr/>
        </p:nvSpPr>
        <p:spPr>
          <a:xfrm>
            <a:off x="498397" y="305317"/>
            <a:ext cx="11484952" cy="676947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r>
              <a:rPr lang="fr-FR" sz="3600" b="1" dirty="0">
                <a:solidFill>
                  <a:schemeClr val="bg1"/>
                </a:solidFill>
                <a:latin typeface="Mulish" pitchFamily="2" charset="0"/>
              </a:rPr>
              <a:t>L’essai RECOVERY</a:t>
            </a:r>
            <a:endParaRPr lang="fr-FR" sz="3600" dirty="0">
              <a:solidFill>
                <a:schemeClr val="bg1"/>
              </a:solidFill>
              <a:latin typeface="Mulish" pitchFamily="2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E0B38A-BB59-C443-AA30-C585D14D5932}"/>
              </a:ext>
            </a:extLst>
          </p:cNvPr>
          <p:cNvSpPr txBox="1"/>
          <p:nvPr/>
        </p:nvSpPr>
        <p:spPr>
          <a:xfrm>
            <a:off x="115147" y="1592065"/>
            <a:ext cx="6747048" cy="2739050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fr-FR" sz="2000" dirty="0"/>
              <a:t>Essai randomisé, ouvert, pour les patients hospitalisés pour pneumonie</a:t>
            </a:r>
          </a:p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endParaRPr lang="fr-FR" sz="2000" dirty="0"/>
          </a:p>
          <a:p>
            <a:pPr marL="457200" indent="-457200">
              <a:lnSpc>
                <a:spcPct val="150000"/>
              </a:lnSpc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fr-FR" sz="2000" dirty="0"/>
              <a:t>Lancé au Royaume-Uni, désormais effectué dans 10 pays</a:t>
            </a:r>
          </a:p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fr-FR" sz="2000" b="1" dirty="0"/>
              <a:t>Conception rationalisée</a:t>
            </a:r>
            <a:r>
              <a:rPr lang="fr-FR" sz="2000" dirty="0"/>
              <a:t> - les procédures d’essai et d’éligibilité sont simples, afin de réduire la charge de travail du personnel hospitalier et de permettre le recrutement d’un grand nombre de patients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38425" y="6524357"/>
            <a:ext cx="20535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latin typeface="+mn-lt"/>
              </a:rPr>
              <a:t>www.recoverytrial.net</a:t>
            </a:r>
          </a:p>
        </p:txBody>
      </p:sp>
      <p:sp>
        <p:nvSpPr>
          <p:cNvPr id="555" name="TextBox 554">
            <a:extLst>
              <a:ext uri="{FF2B5EF4-FFF2-40B4-BE49-F238E27FC236}">
                <a16:creationId xmlns:a16="http://schemas.microsoft.com/office/drawing/2014/main" id="{B7E0B38A-BB59-C443-AA30-C585D14D5932}"/>
              </a:ext>
            </a:extLst>
          </p:cNvPr>
          <p:cNvSpPr txBox="1"/>
          <p:nvPr/>
        </p:nvSpPr>
        <p:spPr>
          <a:xfrm>
            <a:off x="115146" y="4241764"/>
            <a:ext cx="8076354" cy="2177358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pPr>
              <a:lnSpc>
                <a:spcPct val="150000"/>
              </a:lnSpc>
              <a:buClr>
                <a:srgbClr val="9E3159"/>
              </a:buClr>
            </a:pPr>
            <a:endParaRPr lang="fr-FR" sz="900" dirty="0">
              <a:latin typeface="+mn-lt"/>
            </a:endParaRPr>
          </a:p>
          <a:p>
            <a:pPr marL="457200" indent="-457200" defTabSz="831850">
              <a:buClr>
                <a:srgbClr val="9E3159"/>
              </a:buClr>
              <a:buFont typeface="Wingdings" panose="05000000000000000000" pitchFamily="2" charset="2"/>
              <a:buChar char="§"/>
              <a:tabLst>
                <a:tab pos="3228975" algn="l"/>
              </a:tabLst>
            </a:pPr>
            <a:r>
              <a:rPr lang="fr-FR" sz="2000" dirty="0">
                <a:latin typeface="+mn-lt"/>
              </a:rPr>
              <a:t>Critère d’évaluation principal : Mortalité toutes causes </a:t>
            </a:r>
            <a:endParaRPr lang="fr-FR" sz="2000" dirty="0"/>
          </a:p>
          <a:p>
            <a:pPr defTabSz="831850">
              <a:buClr>
                <a:srgbClr val="9E3159"/>
              </a:buClr>
              <a:tabLst>
                <a:tab pos="3228975" algn="l"/>
              </a:tabLst>
            </a:pPr>
            <a:r>
              <a:rPr lang="fr-FR" sz="2000" dirty="0">
                <a:latin typeface="+mn-lt"/>
              </a:rPr>
              <a:t>                                                               confondues à 28 jours</a:t>
            </a:r>
          </a:p>
          <a:p>
            <a:pPr marL="450850" indent="-450850" defTabSz="83185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fr-FR" sz="2000" dirty="0">
                <a:latin typeface="+mn-lt"/>
              </a:rPr>
              <a:t>Critères d’évaluation secondaires : i) Progression vers la ventilation/décès</a:t>
            </a:r>
          </a:p>
          <a:p>
            <a:pPr defTabSz="831850">
              <a:buClr>
                <a:srgbClr val="9E3159"/>
              </a:buClr>
            </a:pPr>
            <a:r>
              <a:rPr lang="en-US" sz="1600" dirty="0"/>
              <a:t>	</a:t>
            </a:r>
            <a:r>
              <a:rPr lang="en-US" sz="2000" dirty="0">
                <a:latin typeface="+mn-lt"/>
              </a:rPr>
              <a:t>			            </a:t>
            </a:r>
            <a:r>
              <a:rPr lang="fr-FR" sz="2000" dirty="0">
                <a:latin typeface="+mn-lt"/>
              </a:rPr>
              <a:t>ii) Délai de sortie de l’hôpital </a:t>
            </a:r>
          </a:p>
          <a:p>
            <a:pPr defTabSz="831850">
              <a:buClr>
                <a:srgbClr val="9E3159"/>
              </a:buClr>
            </a:pPr>
            <a:r>
              <a:rPr lang="en-US" sz="1600" dirty="0"/>
              <a:t>				</a:t>
            </a:r>
            <a:r>
              <a:rPr lang="fr-FR" sz="1600" dirty="0"/>
              <a:t>               </a:t>
            </a:r>
            <a:r>
              <a:rPr lang="fr-FR" sz="2000" dirty="0">
                <a:latin typeface="+mn-lt"/>
              </a:rPr>
              <a:t>(co-primaire pour la grippe) </a:t>
            </a:r>
          </a:p>
        </p:txBody>
      </p:sp>
      <p:pic>
        <p:nvPicPr>
          <p:cNvPr id="3" name="Picture 2" descr="A map of the world with different countries/regions&#10;&#10;Description automatically generated">
            <a:extLst>
              <a:ext uri="{FF2B5EF4-FFF2-40B4-BE49-F238E27FC236}">
                <a16:creationId xmlns:a16="http://schemas.microsoft.com/office/drawing/2014/main" id="{A436DADC-7DE1-4C0F-E5D1-7065AC569D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5522" y="1493078"/>
            <a:ext cx="5586478" cy="4277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078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67937" y="0"/>
            <a:ext cx="10515600" cy="1325563"/>
          </a:xfrm>
        </p:spPr>
        <p:txBody>
          <a:bodyPr>
            <a:normAutofit/>
          </a:bodyPr>
          <a:lstStyle/>
          <a:p>
            <a:r>
              <a:rPr lang="fr-FR" sz="4000" dirty="0"/>
              <a:t>Éligibilité pour l’essai RECOVERY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1289" y="1379995"/>
            <a:ext cx="12089421" cy="4786662"/>
          </a:xfrm>
        </p:spPr>
        <p:txBody>
          <a:bodyPr>
            <a:no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fr-FR" sz="2000" dirty="0"/>
              <a:t>Hospitalisation</a:t>
            </a:r>
            <a:endParaRPr lang="fr-FR" sz="700" dirty="0"/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fr-FR" sz="2000" dirty="0"/>
              <a:t>Syndrome de pneumonie, par exemple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fr-FR" sz="1800" dirty="0"/>
              <a:t>Symptômes typiques d’une nouvelle infection des voies respiratoires (toux, essoufflement, fièvre, etc.) ; et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fr-FR" sz="1800" dirty="0"/>
              <a:t>Preuve objective d’une maladie pulmonaire aiguë (par exemple, modifications radiographiques/CT/US, hypoxie ou examen clinique) ; et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fr-FR" sz="1800" dirty="0"/>
              <a:t>des causes alternatives considérées comme improbables ou exclues (par exemple, une insuffisance cardiaque).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fr-FR" sz="1800" i="1" dirty="0"/>
              <a:t>Toutefois, le diagnostic est clinique selon l’avis du médecin traitant (ces critères sont donnés à titre indicatif).</a:t>
            </a:r>
            <a:endParaRPr lang="fr-FR" sz="700" i="1" dirty="0"/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fr-FR" sz="2000" dirty="0"/>
              <a:t>L’un des diagnostics suivants :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fr-FR" sz="1800" dirty="0"/>
              <a:t>Infection confirmée par le SRAS-CoV-2 (les comparaisons COVID-19 ne sont pas ouvertes dans l’UE)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fr-FR" sz="1800" dirty="0"/>
              <a:t>Infection confirmée par la grippe A ou B  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fr-FR" sz="1800" dirty="0"/>
              <a:t>Pneumonie d’origine communautaire avec antibiothérapie planifiée (sans suspicion de COVID-19/grippe/PCP/TB)</a:t>
            </a:r>
            <a:endParaRPr lang="fr-FR" sz="700" dirty="0"/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fr-FR" sz="2000" dirty="0"/>
              <a:t>Aucun antécédent médical susceptible d’exposer le patient à un risque s’il devait participer à l’essai.</a:t>
            </a:r>
            <a:endParaRPr lang="fr-FR" sz="700" dirty="0"/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fr-FR" sz="2000" dirty="0"/>
              <a:t>Le clinicien traitant ne pense pas qu’un traitement spécifique soit indiqué ou contre-indiqué.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2000" dirty="0"/>
              <a:t>En dehors du Royaume-Uni, vous devez être âgé de ≥18 ans (au Royaume-Uni, les enfants sont éligibles pour certaines comparaisons).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2000" dirty="0"/>
              <a:t>Certaines comparaisons ont des critères d’éligibilité supplémentaires - voir le protocole et la formation correspondante.</a:t>
            </a:r>
          </a:p>
        </p:txBody>
      </p:sp>
    </p:spTree>
    <p:extLst>
      <p:ext uri="{BB962C8B-B14F-4D97-AF65-F5344CB8AC3E}">
        <p14:creationId xmlns:p14="http://schemas.microsoft.com/office/powerpoint/2010/main" val="3855820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Left-Right Arrow 76">
            <a:extLst>
              <a:ext uri="{FF2B5EF4-FFF2-40B4-BE49-F238E27FC236}">
                <a16:creationId xmlns:a16="http://schemas.microsoft.com/office/drawing/2014/main" id="{F43932C0-7A8F-734B-8CF5-CFDAF2026B74}"/>
              </a:ext>
            </a:extLst>
          </p:cNvPr>
          <p:cNvSpPr/>
          <p:nvPr/>
        </p:nvSpPr>
        <p:spPr>
          <a:xfrm rot="5400000" flipV="1">
            <a:off x="5398291" y="3924689"/>
            <a:ext cx="1588943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Left-Right Arrow 49"/>
          <p:cNvSpPr/>
          <p:nvPr/>
        </p:nvSpPr>
        <p:spPr>
          <a:xfrm rot="9579837" flipV="1">
            <a:off x="4067273" y="3904710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893" y="17551"/>
            <a:ext cx="8319372" cy="1325563"/>
          </a:xfrm>
        </p:spPr>
        <p:txBody>
          <a:bodyPr>
            <a:noAutofit/>
          </a:bodyPr>
          <a:lstStyle/>
          <a:p>
            <a:r>
              <a:rPr lang="fr-FR" sz="2800" dirty="0"/>
              <a:t>Conception RECOVERY </a:t>
            </a:r>
            <a:br>
              <a:rPr sz="3200" dirty="0"/>
            </a:br>
            <a:r>
              <a:rPr lang="fr-FR" sz="2400" dirty="0"/>
              <a:t>(les comparaisons varient selon les régions et évolueront avec le temps - voir le protocole actuel sur le site web)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fr-FR" b="1" dirty="0"/>
              <a:t>PATIENTS HOSPITALISÉS ATTEINTS DE PNEUMONIE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2000" b="1" dirty="0"/>
              <a:t>ANALYSE</a:t>
            </a:r>
            <a:endParaRPr lang="fr-FR" sz="2400" b="1" dirty="0"/>
          </a:p>
        </p:txBody>
      </p:sp>
      <p:sp>
        <p:nvSpPr>
          <p:cNvPr id="77" name="Left-Right Arrow 76"/>
          <p:cNvSpPr/>
          <p:nvPr/>
        </p:nvSpPr>
        <p:spPr>
          <a:xfrm rot="1152713" flipV="1">
            <a:off x="4133238" y="3920163"/>
            <a:ext cx="4193098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36361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b="1" dirty="0"/>
              <a:t>R</a:t>
            </a:r>
            <a:endParaRPr lang="fr-FR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1031009" y="2889971"/>
            <a:ext cx="6509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Patients dont le SRAS-CoV-2 a été confirmé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>
            <a:grpSpLocks noChangeAspect="1"/>
          </p:cNvGrpSpPr>
          <p:nvPr/>
        </p:nvGrpSpPr>
        <p:grpSpPr>
          <a:xfrm>
            <a:off x="846577" y="1432514"/>
            <a:ext cx="3518016" cy="1433785"/>
            <a:chOff x="4441699" y="1560294"/>
            <a:chExt cx="3487490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5" y="2269927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fr-FR" sz="1200" b="1" dirty="0">
                  <a:solidFill>
                    <a:schemeClr val="bg1"/>
                  </a:solidFill>
                </a:rPr>
                <a:t>Dexaméthasone à forte dose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637311" y="2253138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fr-FR" sz="1100" b="1" dirty="0">
                  <a:solidFill>
                    <a:schemeClr val="bg1"/>
                  </a:solidFill>
                </a:rPr>
                <a:t>Soins habituels (dose standard de corticostéroïdes)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37746" y="2408993"/>
              <a:ext cx="388749" cy="3217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500" b="1" i="1" dirty="0"/>
                <a:t>ou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02529" y="1647901"/>
              <a:ext cx="2926660" cy="6894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300" b="1" dirty="0"/>
                <a:t>Comparaison COVID-19 des doses élevées de corticostéroïdes (patients sous VNI ou VMI)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8AFADE8-6D42-8141-AD4C-AE9A461943B3}"/>
              </a:ext>
            </a:extLst>
          </p:cNvPr>
          <p:cNvGrpSpPr/>
          <p:nvPr/>
        </p:nvGrpSpPr>
        <p:grpSpPr>
          <a:xfrm>
            <a:off x="8003238" y="5111544"/>
            <a:ext cx="3423100" cy="1414800"/>
            <a:chOff x="8003238" y="1576210"/>
            <a:chExt cx="3423100" cy="1414800"/>
          </a:xfrm>
        </p:grpSpPr>
        <p:sp>
          <p:nvSpPr>
            <p:cNvPr id="87" name="Rounded Rectangle 86">
              <a:extLst>
                <a:ext uri="{FF2B5EF4-FFF2-40B4-BE49-F238E27FC236}">
                  <a16:creationId xmlns:a16="http://schemas.microsoft.com/office/drawing/2014/main" id="{83BAD84E-273B-D34E-8FCE-57CB4D80DBB1}"/>
                </a:ext>
              </a:extLst>
            </p:cNvPr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1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CD4C8879-9A8B-9743-80DA-1F684C8A8F64}"/>
                </a:ext>
              </a:extLst>
            </p:cNvPr>
            <p:cNvSpPr/>
            <p:nvPr/>
          </p:nvSpPr>
          <p:spPr>
            <a:xfrm>
              <a:off x="8692614" y="2273674"/>
              <a:ext cx="1116000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fr-FR" sz="1200" b="1" dirty="0">
                  <a:solidFill>
                    <a:schemeClr val="bg1"/>
                  </a:solidFill>
                </a:rPr>
                <a:t>Dexaméthasone</a:t>
              </a:r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58EC706C-402F-CE45-BC22-6FC4D5FB6E15}"/>
                </a:ext>
              </a:extLst>
            </p:cNvPr>
            <p:cNvSpPr/>
            <p:nvPr/>
          </p:nvSpPr>
          <p:spPr>
            <a:xfrm>
              <a:off x="10154872" y="2256534"/>
              <a:ext cx="1116208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fr-FR" sz="1200" b="1" dirty="0">
                  <a:solidFill>
                    <a:schemeClr val="bg1"/>
                  </a:solidFill>
                </a:rPr>
                <a:t>Soins habituels sans corticostéroïdes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22B9BA5-372F-B84C-99F9-5E062FD54087}"/>
                </a:ext>
              </a:extLst>
            </p:cNvPr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/>
                <a:t>I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0968DC4-6CC1-714A-8E7F-F7B64C0FB3F3}"/>
                </a:ext>
              </a:extLst>
            </p:cNvPr>
            <p:cNvSpPr txBox="1"/>
            <p:nvPr/>
          </p:nvSpPr>
          <p:spPr>
            <a:xfrm>
              <a:off x="9799575" y="240188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i="1" dirty="0"/>
                <a:t>ou</a:t>
              </a:r>
              <a:endParaRPr lang="fr-FR" sz="1400" b="1" i="1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CBA9FA1-20DC-A341-8CF4-2E97C762F7A3}"/>
                </a:ext>
              </a:extLst>
            </p:cNvPr>
            <p:cNvSpPr txBox="1"/>
            <p:nvPr/>
          </p:nvSpPr>
          <p:spPr>
            <a:xfrm>
              <a:off x="8582363" y="1659756"/>
              <a:ext cx="28439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Comparaison des corticostéroïdes contre la grippe (patients souffrant d’hypoxie)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102038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6" y="2264169"/>
              <a:ext cx="1116000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>
                  <a:solidFill>
                    <a:schemeClr val="bg1"/>
                  </a:solidFill>
                </a:rPr>
                <a:t>Baloxavir</a:t>
              </a: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fr-FR" sz="1200" b="1" dirty="0">
                  <a:solidFill>
                    <a:schemeClr val="bg1"/>
                  </a:solidFill>
                </a:rPr>
                <a:t>Soins habituels sans baloxavir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/>
                <a:t>G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45747" y="2403526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i="1" dirty="0"/>
                <a:t>ou</a:t>
              </a:r>
              <a:endParaRPr lang="fr-FR" sz="14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65520" y="1730503"/>
              <a:ext cx="26517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/>
                <a:t>Comparaison avec le baloxavir</a:t>
              </a: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4441699" y="510779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5" y="2269927"/>
              <a:ext cx="1116000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fr-FR" sz="1200" b="1" dirty="0">
                  <a:solidFill>
                    <a:schemeClr val="bg1"/>
                  </a:solidFill>
                </a:rPr>
                <a:t>Oseltamivir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fr-FR" sz="1200" b="1" dirty="0">
                  <a:solidFill>
                    <a:schemeClr val="bg1"/>
                  </a:solidFill>
                </a:rPr>
                <a:t>Soins habituels sans oseltamivir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/>
                <a:t>H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38036" y="2431586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i="1" dirty="0"/>
                <a:t>ou</a:t>
              </a:r>
              <a:endParaRPr lang="fr-FR" sz="14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1" y="1727063"/>
              <a:ext cx="23015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/>
                <a:t>Comparaison avec l’oseltamivir</a:t>
              </a:r>
              <a:endParaRPr lang="fr-FR" sz="1500" b="1" dirty="0"/>
            </a:p>
          </p:txBody>
        </p:sp>
      </p:grp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D408BB89-59C7-0D4C-97BE-80BEFDF28C77}"/>
              </a:ext>
            </a:extLst>
          </p:cNvPr>
          <p:cNvSpPr/>
          <p:nvPr/>
        </p:nvSpPr>
        <p:spPr>
          <a:xfrm>
            <a:off x="803537" y="4936222"/>
            <a:ext cx="10652251" cy="1888647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B9053A9B-718A-EC42-B5E3-A8D50C67C0BC}"/>
              </a:ext>
            </a:extLst>
          </p:cNvPr>
          <p:cNvSpPr txBox="1"/>
          <p:nvPr/>
        </p:nvSpPr>
        <p:spPr>
          <a:xfrm>
            <a:off x="4413863" y="6493574"/>
            <a:ext cx="3728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Patients atteints d’une GRIPPE confirmée</a:t>
            </a:r>
          </a:p>
        </p:txBody>
      </p: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143075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981" y="5141752"/>
            <a:ext cx="601261" cy="601261"/>
          </a:xfrm>
          <a:prstGeom prst="rect">
            <a:avLst/>
          </a:prstGeom>
        </p:spPr>
      </p:pic>
      <p:pic>
        <p:nvPicPr>
          <p:cNvPr id="116" name="Graphic 31" descr="Lungs with solid fill">
            <a:extLst>
              <a:ext uri="{FF2B5EF4-FFF2-40B4-BE49-F238E27FC236}">
                <a16:creationId xmlns:a16="http://schemas.microsoft.com/office/drawing/2014/main" id="{CFD11E2D-AD21-154F-B98A-16F4806B95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33988" y="5097874"/>
            <a:ext cx="649602" cy="703876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4307603" y="1447823"/>
            <a:ext cx="3393651" cy="1415377"/>
            <a:chOff x="4336464" y="1608378"/>
            <a:chExt cx="3393651" cy="1415377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ADAD2F31-7492-F84D-9855-EF44F47A31BD}"/>
                </a:ext>
              </a:extLst>
            </p:cNvPr>
            <p:cNvGrpSpPr/>
            <p:nvPr/>
          </p:nvGrpSpPr>
          <p:grpSpPr>
            <a:xfrm>
              <a:off x="4336464" y="1608378"/>
              <a:ext cx="3393651" cy="1415377"/>
              <a:chOff x="849410" y="1566704"/>
              <a:chExt cx="3393651" cy="1415377"/>
            </a:xfrm>
          </p:grpSpPr>
          <p:sp>
            <p:nvSpPr>
              <p:cNvPr id="82" name="Rounded Rectangle 81">
                <a:extLst>
                  <a:ext uri="{FF2B5EF4-FFF2-40B4-BE49-F238E27FC236}">
                    <a16:creationId xmlns:a16="http://schemas.microsoft.com/office/drawing/2014/main" id="{9D5D6A46-844C-0E41-9615-6A6452BC651A}"/>
                  </a:ext>
                </a:extLst>
              </p:cNvPr>
              <p:cNvSpPr/>
              <p:nvPr/>
            </p:nvSpPr>
            <p:spPr>
              <a:xfrm>
                <a:off x="849410" y="1566704"/>
                <a:ext cx="3393651" cy="1415377"/>
              </a:xfrm>
              <a:prstGeom prst="roundRect">
                <a:avLst/>
              </a:prstGeom>
              <a:solidFill>
                <a:schemeClr val="accent6">
                  <a:lumMod val="75000"/>
                  <a:alpha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9" name="Rounded Rectangle 128">
                <a:extLst>
                  <a:ext uri="{FF2B5EF4-FFF2-40B4-BE49-F238E27FC236}">
                    <a16:creationId xmlns:a16="http://schemas.microsoft.com/office/drawing/2014/main" id="{1EFB7BF6-F1F2-E541-9082-F803C4A8CD0E}"/>
                  </a:ext>
                </a:extLst>
              </p:cNvPr>
              <p:cNvSpPr/>
              <p:nvPr/>
            </p:nvSpPr>
            <p:spPr>
              <a:xfrm>
                <a:off x="1538787" y="2264169"/>
                <a:ext cx="1116000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FR" sz="1200" b="1" dirty="0">
                    <a:solidFill>
                      <a:schemeClr val="bg1"/>
                    </a:solidFill>
                  </a:rPr>
                  <a:t>Sotrovimab</a:t>
                </a:r>
                <a:endParaRPr lang="fr-FR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0" name="Rounded Rectangle 129">
                <a:extLst>
                  <a:ext uri="{FF2B5EF4-FFF2-40B4-BE49-F238E27FC236}">
                    <a16:creationId xmlns:a16="http://schemas.microsoft.com/office/drawing/2014/main" id="{7486FF0E-9F46-7B4C-9FB2-B176F4A0B138}"/>
                  </a:ext>
                </a:extLst>
              </p:cNvPr>
              <p:cNvSpPr/>
              <p:nvPr/>
            </p:nvSpPr>
            <p:spPr>
              <a:xfrm>
                <a:off x="3001044" y="2247029"/>
                <a:ext cx="1116208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FR" sz="1200" b="1" dirty="0">
                    <a:solidFill>
                      <a:schemeClr val="bg1"/>
                    </a:solidFill>
                  </a:rPr>
                  <a:t>Soins habituels sans sotrovimab</a:t>
                </a:r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3FC0B548-4A6B-BC4B-9381-BB0B22669809}"/>
                  </a:ext>
                </a:extLst>
              </p:cNvPr>
              <p:cNvSpPr/>
              <p:nvPr/>
            </p:nvSpPr>
            <p:spPr>
              <a:xfrm>
                <a:off x="920825" y="2251362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b="1" dirty="0"/>
                  <a:t>J</a:t>
                </a:r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1B0C20BD-204C-D74D-879B-296826D9D31F}"/>
                  </a:ext>
                </a:extLst>
              </p:cNvPr>
              <p:cNvSpPr txBox="1"/>
              <p:nvPr/>
            </p:nvSpPr>
            <p:spPr>
              <a:xfrm>
                <a:off x="2657161" y="2414677"/>
                <a:ext cx="4220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600" b="1" i="1" dirty="0"/>
                  <a:t>ou</a:t>
                </a:r>
                <a:endParaRPr lang="fr-FR" sz="1400" b="1" i="1" dirty="0"/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1C9C61F0-1ED7-5049-A2A7-AE7FAFF12F96}"/>
                  </a:ext>
                </a:extLst>
              </p:cNvPr>
              <p:cNvSpPr txBox="1"/>
              <p:nvPr/>
            </p:nvSpPr>
            <p:spPr>
              <a:xfrm>
                <a:off x="1489160" y="1700762"/>
                <a:ext cx="23504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600" b="1" dirty="0"/>
                  <a:t>Comparaison avec le sotrovimab</a:t>
                </a:r>
              </a:p>
            </p:txBody>
          </p:sp>
        </p:grpSp>
        <p:pic>
          <p:nvPicPr>
            <p:cNvPr id="134" name="Picture 133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F52B941E-08D5-6D4F-9994-B1282A12E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1893" y="1641461"/>
              <a:ext cx="601261" cy="601261"/>
            </a:xfrm>
            <a:prstGeom prst="rect">
              <a:avLst/>
            </a:prstGeom>
          </p:spPr>
        </p:pic>
      </p:grp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33156" y="1390072"/>
            <a:ext cx="3622632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7879345" y="2767104"/>
            <a:ext cx="3404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Patients atteints de PAC (sans suspicion de SRAS-CoV-2/grippe/PCP/TB)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960889" y="1429068"/>
            <a:ext cx="3550350" cy="1420915"/>
            <a:chOff x="7960889" y="1429068"/>
            <a:chExt cx="3550350" cy="1420915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D8AFADE8-6D42-8141-AD4C-AE9A461943B3}"/>
                </a:ext>
              </a:extLst>
            </p:cNvPr>
            <p:cNvGrpSpPr/>
            <p:nvPr/>
          </p:nvGrpSpPr>
          <p:grpSpPr>
            <a:xfrm>
              <a:off x="7960889" y="1435183"/>
              <a:ext cx="3550350" cy="1414800"/>
              <a:chOff x="8003238" y="1576210"/>
              <a:chExt cx="3550350" cy="1414800"/>
            </a:xfrm>
          </p:grpSpPr>
          <p:sp>
            <p:nvSpPr>
              <p:cNvPr id="71" name="Rounded Rectangle 70">
                <a:extLst>
                  <a:ext uri="{FF2B5EF4-FFF2-40B4-BE49-F238E27FC236}">
                    <a16:creationId xmlns:a16="http://schemas.microsoft.com/office/drawing/2014/main" id="{83BAD84E-273B-D34E-8FCE-57CB4D80DBB1}"/>
                  </a:ext>
                </a:extLst>
              </p:cNvPr>
              <p:cNvSpPr/>
              <p:nvPr/>
            </p:nvSpPr>
            <p:spPr>
              <a:xfrm>
                <a:off x="8003238" y="1576210"/>
                <a:ext cx="3393651" cy="1414800"/>
              </a:xfrm>
              <a:prstGeom prst="roundRect">
                <a:avLst/>
              </a:prstGeom>
              <a:solidFill>
                <a:schemeClr val="accent1">
                  <a:lumMod val="75000"/>
                  <a:alpha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Rounded Rectangle 71">
                <a:extLst>
                  <a:ext uri="{FF2B5EF4-FFF2-40B4-BE49-F238E27FC236}">
                    <a16:creationId xmlns:a16="http://schemas.microsoft.com/office/drawing/2014/main" id="{CD4C8879-9A8B-9743-80DA-1F684C8A8F64}"/>
                  </a:ext>
                </a:extLst>
              </p:cNvPr>
              <p:cNvSpPr/>
              <p:nvPr/>
            </p:nvSpPr>
            <p:spPr>
              <a:xfrm>
                <a:off x="8692614" y="2273674"/>
                <a:ext cx="1116000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FR" sz="1200" b="1" dirty="0">
                    <a:solidFill>
                      <a:schemeClr val="bg1"/>
                    </a:solidFill>
                  </a:rPr>
                  <a:t>Dexaméthasone</a:t>
                </a:r>
                <a:endParaRPr lang="fr-FR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Rounded Rectangle 72">
                <a:extLst>
                  <a:ext uri="{FF2B5EF4-FFF2-40B4-BE49-F238E27FC236}">
                    <a16:creationId xmlns:a16="http://schemas.microsoft.com/office/drawing/2014/main" id="{58EC706C-402F-CE45-BC22-6FC4D5FB6E15}"/>
                  </a:ext>
                </a:extLst>
              </p:cNvPr>
              <p:cNvSpPr/>
              <p:nvPr/>
            </p:nvSpPr>
            <p:spPr>
              <a:xfrm>
                <a:off x="10154872" y="2256534"/>
                <a:ext cx="1116208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FR" sz="1200" b="1" dirty="0">
                    <a:solidFill>
                      <a:schemeClr val="bg1"/>
                    </a:solidFill>
                  </a:rPr>
                  <a:t>Soins habituels sans corticostéroïdes</a:t>
                </a:r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622B9BA5-372F-B84C-99F9-5E062FD54087}"/>
                  </a:ext>
                </a:extLst>
              </p:cNvPr>
              <p:cNvSpPr/>
              <p:nvPr/>
            </p:nvSpPr>
            <p:spPr>
              <a:xfrm>
                <a:off x="8074653" y="2260867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b="1" dirty="0"/>
                  <a:t>M</a:t>
                </a: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10968DC4-6CC1-714A-8E7F-F7B64C0FB3F3}"/>
                  </a:ext>
                </a:extLst>
              </p:cNvPr>
              <p:cNvSpPr txBox="1"/>
              <p:nvPr/>
            </p:nvSpPr>
            <p:spPr>
              <a:xfrm>
                <a:off x="9799575" y="2435333"/>
                <a:ext cx="4220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600" b="1" i="1" dirty="0"/>
                  <a:t>ou</a:t>
                </a:r>
                <a:endParaRPr lang="fr-FR" sz="1400" b="1" i="1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ECBA9FA1-20DC-A341-8CF4-2E97C762F7A3}"/>
                  </a:ext>
                </a:extLst>
              </p:cNvPr>
              <p:cNvSpPr txBox="1"/>
              <p:nvPr/>
            </p:nvSpPr>
            <p:spPr>
              <a:xfrm>
                <a:off x="8576816" y="1658721"/>
                <a:ext cx="297677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dirty="0"/>
                  <a:t>Comparaison des corticostéroïdes pour la pneumonie acquise dans la communauté (PAC)</a:t>
                </a:r>
              </a:p>
            </p:txBody>
          </p:sp>
        </p:grpSp>
        <p:pic>
          <p:nvPicPr>
            <p:cNvPr id="78" name="Graphic 31" descr="Lungs with solid fill">
              <a:extLst>
                <a:ext uri="{FF2B5EF4-FFF2-40B4-BE49-F238E27FC236}">
                  <a16:creationId xmlns:a16="http://schemas.microsoft.com/office/drawing/2014/main" id="{CFD11E2D-AD21-154F-B98A-16F4806B959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983206" y="1429068"/>
              <a:ext cx="649602" cy="703876"/>
            </a:xfrm>
            <a:prstGeom prst="rect">
              <a:avLst/>
            </a:prstGeom>
          </p:spPr>
        </p:pic>
      </p:grpSp>
      <p:sp>
        <p:nvSpPr>
          <p:cNvPr id="68" name="Right Arrow 67"/>
          <p:cNvSpPr/>
          <p:nvPr/>
        </p:nvSpPr>
        <p:spPr>
          <a:xfrm>
            <a:off x="868948" y="3274393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75655" y="3797815"/>
            <a:ext cx="4304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Collecte des données de base, détermination de l’adéquation</a:t>
            </a:r>
          </a:p>
          <a:p>
            <a:r>
              <a:rPr lang="fr-FR" sz="1200" b="1" dirty="0"/>
              <a:t>Randomisation 1:1 dans chaque comparaison appropriée</a:t>
            </a:r>
          </a:p>
        </p:txBody>
      </p:sp>
      <p:sp>
        <p:nvSpPr>
          <p:cNvPr id="92" name="Right Arrow 91"/>
          <p:cNvSpPr/>
          <p:nvPr/>
        </p:nvSpPr>
        <p:spPr>
          <a:xfrm>
            <a:off x="7844142" y="3282142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900325" y="3630854"/>
            <a:ext cx="4524389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Résultats à 28 jours et 6 mois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b="1" dirty="0"/>
              <a:t>Mortalité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b="1" dirty="0"/>
              <a:t>Délai de sortie de l’hôpital en vie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b="1" dirty="0"/>
              <a:t>Progression vers la ventilation ou le décès</a:t>
            </a:r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2859" y="1390072"/>
            <a:ext cx="6996366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079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60" y="4127"/>
            <a:ext cx="10515600" cy="1325563"/>
          </a:xfrm>
        </p:spPr>
        <p:txBody>
          <a:bodyPr/>
          <a:lstStyle/>
          <a:p>
            <a:r>
              <a:rPr lang="fr-FR"/>
              <a:t>Procédures d’essai RECOVERY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41" y="1356360"/>
            <a:ext cx="7546596" cy="5669280"/>
          </a:xfrm>
        </p:spPr>
        <p:txBody>
          <a:bodyPr>
            <a:normAutofit fontScale="85000" lnSpcReduction="20000"/>
          </a:bodyPr>
          <a:lstStyle/>
          <a:p>
            <a:r>
              <a:rPr lang="fr-FR" sz="2200" dirty="0"/>
              <a:t>Le patient ou son représentant légal donne son consentement écrit.</a:t>
            </a:r>
          </a:p>
          <a:p>
            <a:r>
              <a:rPr lang="fr-FR" sz="2200" dirty="0"/>
              <a:t>Les données de base sont saisies sur le site web de randomisation, y compris l’adéquation à chaque comparaison de traitement.</a:t>
            </a:r>
          </a:p>
          <a:p>
            <a:r>
              <a:rPr lang="fr-FR" sz="2200" dirty="0"/>
              <a:t>Les patients peuvent être inscrits simultanément dans plusieurs comparaisons. </a:t>
            </a:r>
          </a:p>
          <a:p>
            <a:r>
              <a:rPr lang="fr-FR" sz="2200" dirty="0"/>
              <a:t>Si le patient n’est pas éligible pour un traitement, il peut quand même être randomisé dans d’autres comparaisons.</a:t>
            </a:r>
          </a:p>
          <a:p>
            <a:pPr>
              <a:spcBef>
                <a:spcPts val="1800"/>
              </a:spcBef>
            </a:pPr>
            <a:r>
              <a:rPr lang="fr-FR" sz="2200" dirty="0"/>
              <a:t>Les patients sont affectés soit au traitement de l’essai, soit aux soins habituels sans le traitement de l’essai (les autres soins restent les mêmes).</a:t>
            </a:r>
          </a:p>
          <a:p>
            <a:r>
              <a:rPr lang="fr-FR" sz="2200" b="1" dirty="0"/>
              <a:t>Les attributions sont indépendantes, </a:t>
            </a:r>
            <a:r>
              <a:rPr lang="fr-FR" sz="2200" dirty="0"/>
              <a:t>de sorte qu’un patient peut se voir attribuer tous les traitements appropriés, aucun d’entre eux ou n’importe quelle combinaison.</a:t>
            </a:r>
          </a:p>
          <a:p>
            <a:pPr>
              <a:spcBef>
                <a:spcPts val="1800"/>
              </a:spcBef>
            </a:pPr>
            <a:r>
              <a:rPr lang="fr-FR" sz="2200" dirty="0"/>
              <a:t>Le suivi utilise OpenClinica eCRF</a:t>
            </a:r>
          </a:p>
          <a:p>
            <a:pPr lvl="1"/>
            <a:r>
              <a:rPr lang="fr-FR" sz="1900" dirty="0"/>
              <a:t>Données provenant des dossiers médicaux, sans mesures spécifiques à l’essai (autres que les prélèvements respiratoires pour certaines régions/comparaisons)</a:t>
            </a:r>
          </a:p>
          <a:p>
            <a:pPr lvl="1"/>
            <a:r>
              <a:rPr lang="fr-FR" sz="1900" dirty="0"/>
              <a:t>Résultats primaires/secondaires recueillis à 28 jours, plus les traitements reçus et les principaux résultats en matière de sécurité (par exemple, lésions rénales/du foie, crises d’épilepsie).</a:t>
            </a:r>
          </a:p>
          <a:p>
            <a:pPr lvl="1"/>
            <a:r>
              <a:rPr lang="fr-FR" sz="1900" dirty="0"/>
              <a:t>Dans certaines régions, le suivi à 28 jours/6 mois nécessite un appel téléphonique.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0870D4C-5E4C-2656-CA26-525A6F2A18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91" t="2720" r="26137" b="1177"/>
          <a:stretch/>
        </p:blipFill>
        <p:spPr>
          <a:xfrm>
            <a:off x="7570737" y="1535184"/>
            <a:ext cx="4350275" cy="4613946"/>
          </a:xfrm>
          <a:prstGeom prst="rect">
            <a:avLst/>
          </a:prstGeom>
          <a:ln>
            <a:solidFill>
              <a:srgbClr val="9E3159"/>
            </a:solidFill>
          </a:ln>
        </p:spPr>
      </p:pic>
    </p:spTree>
    <p:extLst>
      <p:ext uri="{BB962C8B-B14F-4D97-AF65-F5344CB8AC3E}">
        <p14:creationId xmlns:p14="http://schemas.microsoft.com/office/powerpoint/2010/main" val="2050190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Résumé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741" y="1597071"/>
            <a:ext cx="11177899" cy="4580078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De meilleurs traitements sont nécessaires pour réduire la mortalité chez les patients hospitalisés pour une pneumonie.</a:t>
            </a:r>
          </a:p>
          <a:p>
            <a:endParaRPr lang="fr-FR" dirty="0"/>
          </a:p>
          <a:p>
            <a:r>
              <a:rPr lang="fr-FR" dirty="0"/>
              <a:t>RECOVERY évalue actuellement plusieurs traitements prometteurs.</a:t>
            </a:r>
          </a:p>
          <a:p>
            <a:endParaRPr lang="fr-FR" dirty="0"/>
          </a:p>
          <a:p>
            <a:r>
              <a:rPr lang="fr-FR" dirty="0"/>
              <a:t>En tant qu’essai adaptatif, la conception continuera d’évoluer avec l’ajout de nouveaux traitements et le retrait d’anciens traitements en fonction des résultats obtenus.</a:t>
            </a:r>
          </a:p>
          <a:p>
            <a:endParaRPr lang="fr-FR" dirty="0"/>
          </a:p>
          <a:p>
            <a:r>
              <a:rPr lang="fr-FR" dirty="0"/>
              <a:t>La collaboration RECOVERY a été un succès majeur, impliquant des milliers de collaborateurs dans des centaines d’hôpitaux</a:t>
            </a:r>
          </a:p>
          <a:p>
            <a:endParaRPr lang="fr-FR" dirty="0"/>
          </a:p>
          <a:p>
            <a:r>
              <a:rPr lang="fr-FR" dirty="0"/>
              <a:t>Nous espérons continuer à accueillir de nouveaux collaborateurs dans le monde entier!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49690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7d6eaad8-f0eb-456a-874c-a999e8b65988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325520E-EE1B-4A17-A3D1-A84607D0C166}"/>
</file>

<file path=customXml/itemProps2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12AD73-C1FD-49B0-ACF6-15D917CCBFA5}">
  <ds:schemaRefs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137f62fc-0309-469d-96f8-244e1f51aa1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3659</TotalTime>
  <Words>1049</Words>
  <Application>Microsoft Office PowerPoint</Application>
  <PresentationFormat>Widescreen</PresentationFormat>
  <Paragraphs>111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Mulish</vt:lpstr>
      <vt:lpstr>Wingdings</vt:lpstr>
      <vt:lpstr>Arial</vt:lpstr>
      <vt:lpstr>Office Theme</vt:lpstr>
      <vt:lpstr> L’essai RECOVERY</vt:lpstr>
      <vt:lpstr>Contexte</vt:lpstr>
      <vt:lpstr>Contexte</vt:lpstr>
      <vt:lpstr>PowerPoint Presentation</vt:lpstr>
      <vt:lpstr>Éligibilité pour l’essai RECOVERY</vt:lpstr>
      <vt:lpstr>Conception RECOVERY  (les comparaisons varient selon les régions et évolueront avec le temps - voir le protocole actuel sur le site web)</vt:lpstr>
      <vt:lpstr>Procédures d’essai RECOVERY</vt:lpstr>
      <vt:lpstr>Résumé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Rathod, K.M. (Kartik)</cp:lastModifiedBy>
  <cp:revision>132</cp:revision>
  <cp:lastPrinted>2020-03-18T19:42:16Z</cp:lastPrinted>
  <dcterms:created xsi:type="dcterms:W3CDTF">2020-03-14T13:47:38Z</dcterms:created>
  <dcterms:modified xsi:type="dcterms:W3CDTF">2024-12-23T13:05:37Z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