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352" r:id="rId5"/>
    <p:sldId id="369" r:id="rId6"/>
    <p:sldId id="368" r:id="rId7"/>
    <p:sldId id="372" r:id="rId8"/>
    <p:sldId id="378" r:id="rId9"/>
    <p:sldId id="370" r:id="rId10"/>
    <p:sldId id="371" r:id="rId11"/>
    <p:sldId id="353" r:id="rId12"/>
    <p:sldId id="377" r:id="rId13"/>
    <p:sldId id="373" r:id="rId14"/>
    <p:sldId id="379" r:id="rId15"/>
    <p:sldId id="374" r:id="rId16"/>
    <p:sldId id="331" r:id="rId17"/>
  </p:sldIdLst>
  <p:sldSz cx="12192000" cy="6858000"/>
  <p:notesSz cx="6881813" cy="9661525"/>
  <p:embeddedFontLst>
    <p:embeddedFont>
      <p:font typeface="Calibri" panose="020F0502020204030204" pitchFamily="34" charset="0"/>
      <p:regular r:id="rId18"/>
      <p:bold r:id="rId19"/>
      <p:italic r:id="rId20"/>
      <p:boldItalic r:id="rId21"/>
    </p:embeddedFont>
  </p:embeddedFontLst>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lies Gillesen" initials="AG" lastIdx="1" clrIdx="0">
    <p:extLst>
      <p:ext uri="{19B8F6BF-5375-455C-9EA6-DF929625EA0E}">
        <p15:presenceInfo xmlns:p15="http://schemas.microsoft.com/office/powerpoint/2012/main" userId="Annelies Gilles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08" autoAdjust="0"/>
    <p:restoredTop sz="94660"/>
  </p:normalViewPr>
  <p:slideViewPr>
    <p:cSldViewPr snapToGrid="0">
      <p:cViewPr varScale="1">
        <p:scale>
          <a:sx n="114" d="100"/>
          <a:sy n="114" d="100"/>
        </p:scale>
        <p:origin x="132" y="1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22"/>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6033848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27/02/2024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dirty="0"/>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27/02/2024</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dirty="0"/>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3228"/>
          <a:stretch/>
        </p:blipFill>
        <p:spPr>
          <a:xfrm>
            <a:off x="8610600" y="301160"/>
            <a:ext cx="2880360" cy="690306"/>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7"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5.svg"/></Relationships>
</file>

<file path=ppt/slides/_rels/slide9.xml.rels><?xml version="1.0" encoding="UTF-8" standalone="yes"?>
<Relationships xmlns="http://schemas.openxmlformats.org/package/2006/relationships"><Relationship Id="rId7"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0947"/>
            <a:ext cx="9144000" cy="1008743"/>
          </a:xfrm>
        </p:spPr>
        <p:txBody>
          <a:bodyPr>
            <a:normAutofit/>
          </a:bodyPr>
          <a:lstStyle/>
          <a:p>
            <a:r>
              <a:rPr lang="fr-FR" b="1" dirty="0" smtClean="0">
                <a:solidFill>
                  <a:srgbClr val="9E3159"/>
                </a:solidFill>
                <a:latin typeface="+mn-lt"/>
              </a:rPr>
              <a:t>Essai RECOVERY </a:t>
            </a:r>
            <a:endParaRPr lang="fr-FR" b="1" dirty="0">
              <a:solidFill>
                <a:srgbClr val="9E3159"/>
              </a:solidFill>
              <a:latin typeface="+mn-lt"/>
            </a:endParaRPr>
          </a:p>
        </p:txBody>
      </p:sp>
      <p:sp>
        <p:nvSpPr>
          <p:cNvPr id="3" name="Subtitle 2"/>
          <p:cNvSpPr>
            <a:spLocks noGrp="1"/>
          </p:cNvSpPr>
          <p:nvPr>
            <p:ph type="subTitle" idx="1"/>
          </p:nvPr>
        </p:nvSpPr>
        <p:spPr>
          <a:xfrm>
            <a:off x="776378" y="4036473"/>
            <a:ext cx="10394830" cy="2252184"/>
          </a:xfrm>
        </p:spPr>
        <p:txBody>
          <a:bodyPr>
            <a:normAutofit fontScale="92500"/>
          </a:bodyPr>
          <a:lstStyle/>
          <a:p>
            <a:r>
              <a:rPr lang="fr-FR" sz="3500" b="1" dirty="0" smtClean="0"/>
              <a:t>Corticostéroïdes pour la pneumonie communautaire (PAC) </a:t>
            </a:r>
          </a:p>
          <a:p>
            <a:r>
              <a:rPr lang="fr-FR" sz="3500" b="1" dirty="0" smtClean="0"/>
              <a:t>Formation</a:t>
            </a:r>
          </a:p>
          <a:p>
            <a:endParaRPr lang="fr-FR" sz="2800" b="1" dirty="0"/>
          </a:p>
          <a:p>
            <a:r>
              <a:rPr lang="fr-FR" sz="2000" b="1" dirty="0" smtClean="0">
                <a:solidFill>
                  <a:schemeClr val="bg1">
                    <a:lumMod val="50000"/>
                  </a:schemeClr>
                </a:solidFill>
              </a:rPr>
              <a:t>V1.0 2024-01-08</a:t>
            </a:r>
            <a:endParaRPr lang="fr-FR" sz="2000" b="1" dirty="0">
              <a:solidFill>
                <a:schemeClr val="bg1">
                  <a:lumMod val="50000"/>
                </a:schemeClr>
              </a:solidFill>
            </a:endParaRPr>
          </a:p>
          <a:p>
            <a:endParaRPr lang="fr-FR" b="1" dirty="0"/>
          </a:p>
        </p:txBody>
      </p:sp>
    </p:spTree>
    <p:extLst>
      <p:ext uri="{BB962C8B-B14F-4D97-AF65-F5344CB8AC3E}">
        <p14:creationId xmlns:p14="http://schemas.microsoft.com/office/powerpoint/2010/main" val="2985020721"/>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007" y="1457987"/>
            <a:ext cx="8026340" cy="4155733"/>
          </a:xfrm>
        </p:spPr>
        <p:txBody>
          <a:bodyPr>
            <a:noAutofit/>
          </a:bodyPr>
          <a:lstStyle/>
          <a:p>
            <a:r>
              <a:rPr lang="fr-FR" sz="2000" dirty="0" smtClean="0"/>
              <a:t>Ouvert aux adultes ≥18 ans</a:t>
            </a:r>
            <a:endParaRPr lang="fr-FR" sz="2000" dirty="0"/>
          </a:p>
          <a:p>
            <a:r>
              <a:rPr lang="fr-FR" sz="2000" dirty="0" smtClean="0"/>
              <a:t>Pas d’exigence d’hypoxie (contrairement à la comparaison des corticostéroïdes pour la grippe)</a:t>
            </a:r>
          </a:p>
          <a:p>
            <a:pPr marL="0" indent="0">
              <a:buNone/>
            </a:pPr>
            <a:endParaRPr lang="fr-FR" sz="2000" dirty="0"/>
          </a:p>
          <a:p>
            <a:r>
              <a:rPr lang="fr-FR" sz="2000" dirty="0" smtClean="0"/>
              <a:t>Les femmes enceintes et allaitantes sont éligibles (mais utilisez la prednisolone/hydrocortisone au lieu de la dexaméthasone - voir le protocole pour le dosage). </a:t>
            </a:r>
            <a:endParaRPr lang="fr-FR" sz="2000" dirty="0"/>
          </a:p>
          <a:p>
            <a:r>
              <a:rPr lang="fr-FR" sz="2000" dirty="0"/>
              <a:t>Les patients souffrant d’insuffisance hépatique ou rénale sont éligibles.</a:t>
            </a:r>
          </a:p>
          <a:p>
            <a:endParaRPr lang="fr-FR" sz="2000" dirty="0"/>
          </a:p>
          <a:p>
            <a:r>
              <a:rPr lang="fr-FR" sz="2000" dirty="0"/>
              <a:t>Les patients ne sont pas éligibles si leur médecin traitant considère que les corticostéroïdes systémiques sont </a:t>
            </a:r>
            <a:r>
              <a:rPr lang="fr-FR" sz="2000" i="1" dirty="0"/>
              <a:t>indiqués</a:t>
            </a:r>
            <a:r>
              <a:rPr lang="fr-FR" sz="2000" dirty="0"/>
              <a:t> ou </a:t>
            </a:r>
            <a:r>
              <a:rPr lang="fr-FR" sz="2000" i="1" dirty="0"/>
              <a:t>contre-indiqués</a:t>
            </a:r>
            <a:r>
              <a:rPr lang="fr-FR" sz="2000" dirty="0"/>
              <a:t> pour quelque raison que ce soit</a:t>
            </a:r>
          </a:p>
          <a:p>
            <a:endParaRPr lang="fr-FR" sz="2000" dirty="0" smtClean="0"/>
          </a:p>
          <a:p>
            <a:endParaRPr lang="fr-FR" sz="2000" dirty="0" smtClean="0"/>
          </a:p>
        </p:txBody>
      </p:sp>
      <p:sp>
        <p:nvSpPr>
          <p:cNvPr id="4" name="Title 3"/>
          <p:cNvSpPr>
            <a:spLocks noGrp="1"/>
          </p:cNvSpPr>
          <p:nvPr>
            <p:ph type="title"/>
          </p:nvPr>
        </p:nvSpPr>
        <p:spPr>
          <a:xfrm>
            <a:off x="508000" y="0"/>
            <a:ext cx="10515600" cy="1325563"/>
          </a:xfrm>
        </p:spPr>
        <p:txBody>
          <a:bodyPr/>
          <a:lstStyle/>
          <a:p>
            <a:r>
              <a:rPr lang="fr-FR" smtClean="0"/>
              <a:t>Comparaison des corticostéroïdes dans le cadre de la PAC</a:t>
            </a:r>
            <a:endParaRPr lang="fr-FR" dirty="0"/>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319007" y="5371124"/>
            <a:ext cx="11301975" cy="123512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2200" dirty="0" smtClean="0"/>
          </a:p>
          <a:p>
            <a:r>
              <a:rPr lang="fr-FR" sz="2200" dirty="0" smtClean="0"/>
              <a:t>Si, après la randomisation, les corticostéroïdes deviennent indiqués chez un patient ayant reçu les soins habituels, ils doivent lui être administrés (cela ne </a:t>
            </a:r>
            <a:r>
              <a:rPr lang="fr-FR" sz="2200" i="1" dirty="0" smtClean="0"/>
              <a:t>doit</a:t>
            </a:r>
            <a:r>
              <a:rPr lang="fr-FR" sz="2200" dirty="0" smtClean="0"/>
              <a:t> se produire qu’en raison d’un changement de l’état clinique).</a:t>
            </a:r>
          </a:p>
          <a:p>
            <a:endParaRPr lang="fr-FR" sz="2200" dirty="0"/>
          </a:p>
        </p:txBody>
      </p:sp>
    </p:spTree>
    <p:extLst>
      <p:ext uri="{BB962C8B-B14F-4D97-AF65-F5344CB8AC3E}">
        <p14:creationId xmlns:p14="http://schemas.microsoft.com/office/powerpoint/2010/main" val="1308497236"/>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9120" y="1755523"/>
            <a:ext cx="7505480" cy="4580078"/>
          </a:xfrm>
        </p:spPr>
        <p:txBody>
          <a:bodyPr>
            <a:noAutofit/>
          </a:bodyPr>
          <a:lstStyle/>
          <a:p>
            <a:r>
              <a:rPr lang="fr-FR" sz="2200" dirty="0"/>
              <a:t>La dexaméthasone est un substrat du CYP3A4, il y a donc un risque d’augmentation de l’exposition et des effets secondaires si elle est administrée en même temps que des inhibiteurs puissants du CYP3A4, par exemple </a:t>
            </a:r>
            <a:endParaRPr lang="fr-FR" sz="2200" dirty="0" smtClean="0"/>
          </a:p>
          <a:p>
            <a:pPr lvl="1"/>
            <a:r>
              <a:rPr lang="fr-FR" sz="2200" dirty="0"/>
              <a:t>Clarithromycine/érythromycine (</a:t>
            </a:r>
            <a:r>
              <a:rPr lang="fr-FR" sz="2200" u="sng" dirty="0"/>
              <a:t>mais pas l’azithromycine</a:t>
            </a:r>
            <a:r>
              <a:rPr lang="fr-FR" sz="2200" dirty="0"/>
              <a:t>)</a:t>
            </a:r>
          </a:p>
          <a:p>
            <a:pPr lvl="1"/>
            <a:r>
              <a:rPr lang="fr-FR" sz="2200" dirty="0" smtClean="0"/>
              <a:t>Ritonavir/cobicistat</a:t>
            </a:r>
          </a:p>
          <a:p>
            <a:pPr lvl="1"/>
            <a:r>
              <a:rPr lang="fr-FR" sz="2200" dirty="0"/>
              <a:t>Antifongiques azolés </a:t>
            </a:r>
          </a:p>
          <a:p>
            <a:endParaRPr lang="fr-FR" sz="2400" dirty="0"/>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7" name="Title 3"/>
          <p:cNvSpPr txBox="1">
            <a:spLocks/>
          </p:cNvSpPr>
          <p:nvPr/>
        </p:nvSpPr>
        <p:spPr>
          <a:xfrm>
            <a:off x="508000" y="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a:lstStyle>
          <a:p>
            <a:r>
              <a:rPr lang="fr-FR" smtClean="0"/>
              <a:t>Comparaison des corticostéroïdes dans le cadre de la PAC</a:t>
            </a:r>
          </a:p>
        </p:txBody>
      </p:sp>
      <p:sp>
        <p:nvSpPr>
          <p:cNvPr id="8" name="Content Placeholder 2"/>
          <p:cNvSpPr txBox="1">
            <a:spLocks/>
          </p:cNvSpPr>
          <p:nvPr/>
        </p:nvSpPr>
        <p:spPr>
          <a:xfrm>
            <a:off x="293225" y="3747224"/>
            <a:ext cx="10730375" cy="18575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2400" dirty="0"/>
          </a:p>
          <a:p>
            <a:r>
              <a:rPr lang="fr-FR" sz="2200" dirty="0"/>
              <a:t>Déterminez si un inhibiteur puissant du CYP3A4 peut être suspendu/remplacé en toute sécurité, ou si une surveillance accrue des effets secondaires des stéroïdes est nécessaire.</a:t>
            </a:r>
          </a:p>
          <a:p>
            <a:endParaRPr lang="fr-FR" sz="2200" dirty="0"/>
          </a:p>
          <a:p>
            <a:r>
              <a:rPr lang="fr-FR" sz="2200" dirty="0" smtClean="0"/>
              <a:t>Si un inhibiteur puissant du CYP3A4 ne peut être évité, il peut ne pas être approprié d’inscrire le patient dans la comparaison des corticostéroïdes, mais cela n’est pas interdit par le protocole, car la prise en charge doit être basée sur une évaluation des risques/bénéfices individuels.</a:t>
            </a:r>
          </a:p>
          <a:p>
            <a:endParaRPr lang="fr-FR" sz="2400" dirty="0" smtClean="0"/>
          </a:p>
          <a:p>
            <a:endParaRPr lang="fr-FR" sz="2400" dirty="0"/>
          </a:p>
        </p:txBody>
      </p:sp>
    </p:spTree>
    <p:extLst>
      <p:ext uri="{BB962C8B-B14F-4D97-AF65-F5344CB8AC3E}">
        <p14:creationId xmlns:p14="http://schemas.microsoft.com/office/powerpoint/2010/main" val="1361247896"/>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276" y="1482585"/>
            <a:ext cx="8177676" cy="4580078"/>
          </a:xfrm>
        </p:spPr>
        <p:txBody>
          <a:bodyPr>
            <a:noAutofit/>
          </a:bodyPr>
          <a:lstStyle/>
          <a:p>
            <a:r>
              <a:rPr lang="fr-FR" sz="1800" dirty="0" smtClean="0"/>
              <a:t>Dexaméthasone 6 mg une fois par jour, par voie orale/nasogastrique ou par voie intraveineuse </a:t>
            </a:r>
          </a:p>
          <a:p>
            <a:r>
              <a:rPr lang="fr-FR" sz="1800" dirty="0"/>
              <a:t>Traitement pendant 10 jours ou jusqu’à la sortie de l’hôpital, selon la première éventualité.</a:t>
            </a:r>
          </a:p>
          <a:p>
            <a:r>
              <a:rPr lang="fr-FR" sz="1800" dirty="0" smtClean="0"/>
              <a:t>Pas d’échantillons de référence ou de suivi</a:t>
            </a:r>
            <a:endParaRPr lang="fr-FR" sz="1800" dirty="0"/>
          </a:p>
          <a:p>
            <a:pPr marL="0" indent="0">
              <a:buNone/>
            </a:pPr>
            <a:endParaRPr lang="fr-FR" sz="800" dirty="0"/>
          </a:p>
          <a:p>
            <a:r>
              <a:rPr lang="fr-FR" sz="1800" dirty="0" smtClean="0"/>
              <a:t>Les effets secondaires importants des corticostéroïdes doivent être pris en compte et anticipés comme dans la pratique normale, par exemple</a:t>
            </a:r>
          </a:p>
          <a:p>
            <a:pPr lvl="1"/>
            <a:r>
              <a:rPr lang="fr-FR" sz="1800" dirty="0" smtClean="0"/>
              <a:t>Risque d’hyperglycémie (envisager la nécessité d’une surveillance accrue)</a:t>
            </a:r>
          </a:p>
          <a:p>
            <a:pPr lvl="1"/>
            <a:r>
              <a:rPr lang="fr-FR" sz="1800" dirty="0" smtClean="0"/>
              <a:t>Ulcération gastroduodénale (envisager la nécessité d’une gastroprotection en cas de risque élevé)</a:t>
            </a:r>
          </a:p>
          <a:p>
            <a:pPr lvl="1"/>
            <a:r>
              <a:rPr lang="fr-FR" sz="1800" dirty="0" smtClean="0"/>
              <a:t>Infection (en particulier si d’autres raisons justifient l’immunosuppression)</a:t>
            </a:r>
          </a:p>
          <a:p>
            <a:pPr lvl="1"/>
            <a:r>
              <a:rPr lang="fr-FR" sz="1800" dirty="0" smtClean="0"/>
              <a:t>Réactions psychiatriques</a:t>
            </a:r>
          </a:p>
          <a:p>
            <a:pPr lvl="1"/>
            <a:r>
              <a:rPr lang="fr-FR" sz="1800" dirty="0" smtClean="0"/>
              <a:t>Rétention hydrique</a:t>
            </a:r>
          </a:p>
        </p:txBody>
      </p:sp>
      <p:pic>
        <p:nvPicPr>
          <p:cNvPr id="5" name="Picture 2" descr="Skeletal formula of dexamethas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6452" y="1596885"/>
            <a:ext cx="3096027" cy="244867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293224" y="4797124"/>
            <a:ext cx="11898775" cy="15147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GB" sz="2000" dirty="0" smtClean="0"/>
          </a:p>
          <a:p>
            <a:endParaRPr lang="en-GB" sz="2400" i="1" dirty="0"/>
          </a:p>
        </p:txBody>
      </p:sp>
      <p:sp>
        <p:nvSpPr>
          <p:cNvPr id="7" name="Title 3"/>
          <p:cNvSpPr>
            <a:spLocks noGrp="1"/>
          </p:cNvSpPr>
          <p:nvPr>
            <p:ph type="title"/>
          </p:nvPr>
        </p:nvSpPr>
        <p:spPr>
          <a:xfrm>
            <a:off x="508000" y="0"/>
            <a:ext cx="10515600" cy="1325563"/>
          </a:xfrm>
        </p:spPr>
        <p:txBody>
          <a:bodyPr/>
          <a:lstStyle/>
          <a:p>
            <a:r>
              <a:rPr lang="fr-FR" smtClean="0"/>
              <a:t>Comparaison des corticostéroïdes dans le cadre de la PAC</a:t>
            </a:r>
          </a:p>
        </p:txBody>
      </p:sp>
      <p:sp>
        <p:nvSpPr>
          <p:cNvPr id="8" name="Content Placeholder 2"/>
          <p:cNvSpPr txBox="1">
            <a:spLocks/>
          </p:cNvSpPr>
          <p:nvPr/>
        </p:nvSpPr>
        <p:spPr>
          <a:xfrm>
            <a:off x="92276" y="5689320"/>
            <a:ext cx="11760200" cy="12893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fr-FR" sz="2000" dirty="0" smtClean="0"/>
              <a:t>Risque d’insuffisance surrénale en cas d’arrêt brutal chez certains patients, par exemple en cas d’utilisation antérieure importante de corticostéroïdes ou pour d’autres raisons d’insuffisance surrénale (envisager un arrêt progressif selon la pratique normale).</a:t>
            </a:r>
          </a:p>
          <a:p>
            <a:pPr lvl="1"/>
            <a:endParaRPr lang="fr-FR" sz="1800" dirty="0"/>
          </a:p>
        </p:txBody>
      </p:sp>
    </p:spTree>
    <p:extLst>
      <p:ext uri="{BB962C8B-B14F-4D97-AF65-F5344CB8AC3E}">
        <p14:creationId xmlns:p14="http://schemas.microsoft.com/office/powerpoint/2010/main" val="3687619227"/>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25B38-4503-6E45-9E3F-977751B9EDC6}"/>
              </a:ext>
            </a:extLst>
          </p:cNvPr>
          <p:cNvSpPr>
            <a:spLocks noGrp="1"/>
          </p:cNvSpPr>
          <p:nvPr>
            <p:ph type="title"/>
          </p:nvPr>
        </p:nvSpPr>
        <p:spPr>
          <a:xfrm>
            <a:off x="495300" y="0"/>
            <a:ext cx="10515600" cy="1325563"/>
          </a:xfrm>
        </p:spPr>
        <p:txBody>
          <a:bodyPr/>
          <a:lstStyle/>
          <a:p>
            <a:r>
              <a:rPr lang="fr-FR" smtClean="0"/>
              <a:t>Résumé - PAC</a:t>
            </a:r>
            <a:endParaRPr lang="fr-FR" dirty="0"/>
          </a:p>
        </p:txBody>
      </p:sp>
      <p:sp>
        <p:nvSpPr>
          <p:cNvPr id="3" name="Content Placeholder 2">
            <a:extLst>
              <a:ext uri="{FF2B5EF4-FFF2-40B4-BE49-F238E27FC236}">
                <a16:creationId xmlns:a16="http://schemas.microsoft.com/office/drawing/2014/main" id="{BC0DC997-BAB2-E147-9D89-FE2082913C22}"/>
              </a:ext>
            </a:extLst>
          </p:cNvPr>
          <p:cNvSpPr>
            <a:spLocks noGrp="1"/>
          </p:cNvSpPr>
          <p:nvPr>
            <p:ph idx="1"/>
          </p:nvPr>
        </p:nvSpPr>
        <p:spPr>
          <a:xfrm>
            <a:off x="364502" y="1596885"/>
            <a:ext cx="10375833" cy="4580078"/>
          </a:xfrm>
        </p:spPr>
        <p:txBody>
          <a:bodyPr>
            <a:normAutofit/>
          </a:bodyPr>
          <a:lstStyle/>
          <a:p>
            <a:r>
              <a:rPr lang="fr-FR" sz="2400" dirty="0" smtClean="0"/>
              <a:t>La PAC est une cause majeure d’hospitalisation et de décès dans le monde.</a:t>
            </a:r>
          </a:p>
          <a:p>
            <a:endParaRPr lang="fr-FR" sz="2400" dirty="0" smtClean="0"/>
          </a:p>
          <a:p>
            <a:r>
              <a:rPr lang="fr-FR" sz="2400" dirty="0" smtClean="0"/>
              <a:t>Si les corticostéroïdes réduisent ne serait-ce que modérément le risque de décès (par exemple de 10 à 20 %), ils pourraient sauver des dizaines ou des centaines de milliers de vies.</a:t>
            </a:r>
          </a:p>
          <a:p>
            <a:endParaRPr lang="fr-FR" sz="2400" dirty="0"/>
          </a:p>
          <a:p>
            <a:r>
              <a:rPr lang="fr-FR" sz="2400" dirty="0" smtClean="0"/>
              <a:t>Pour identifier ou exclure un bénéfice valable des stéroïdes, il faudra randomiser beaucoup plus de patients que dans les essais précédents.</a:t>
            </a:r>
          </a:p>
          <a:p>
            <a:endParaRPr lang="fr-FR" sz="2400" dirty="0"/>
          </a:p>
          <a:p>
            <a:r>
              <a:rPr lang="fr-FR" sz="2400" dirty="0" smtClean="0"/>
              <a:t>Veuillez envisager RECOVERY pour le plus grand nombre possible de vos patients.</a:t>
            </a:r>
            <a:endParaRPr lang="fr-FR" sz="2400" dirty="0"/>
          </a:p>
          <a:p>
            <a:endParaRPr lang="fr-FR" sz="2400" dirty="0"/>
          </a:p>
          <a:p>
            <a:endParaRPr lang="fr-FR" sz="2400" dirty="0"/>
          </a:p>
        </p:txBody>
      </p:sp>
    </p:spTree>
    <p:extLst>
      <p:ext uri="{BB962C8B-B14F-4D97-AF65-F5344CB8AC3E}">
        <p14:creationId xmlns:p14="http://schemas.microsoft.com/office/powerpoint/2010/main" val="1605732665"/>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fr-FR" sz="3600" dirty="0" smtClean="0"/>
              <a:t>Pneumonie communautaire</a:t>
            </a:r>
            <a:endParaRPr lang="fr-FR" sz="3600" dirty="0"/>
          </a:p>
        </p:txBody>
      </p:sp>
      <p:sp>
        <p:nvSpPr>
          <p:cNvPr id="3" name="Content Placeholder 2"/>
          <p:cNvSpPr>
            <a:spLocks noGrp="1"/>
          </p:cNvSpPr>
          <p:nvPr>
            <p:ph idx="1"/>
          </p:nvPr>
        </p:nvSpPr>
        <p:spPr>
          <a:xfrm>
            <a:off x="16280" y="1493052"/>
            <a:ext cx="7616420" cy="5195671"/>
          </a:xfrm>
        </p:spPr>
        <p:txBody>
          <a:bodyPr>
            <a:normAutofit/>
          </a:bodyPr>
          <a:lstStyle/>
          <a:p>
            <a:r>
              <a:rPr lang="fr-FR" sz="2000" dirty="0" smtClean="0"/>
              <a:t>Dans un contexte non pandémique, la PAC est généralement causée par des bactéries des voies respiratoires supérieures.</a:t>
            </a:r>
          </a:p>
          <a:p>
            <a:endParaRPr lang="fr-FR" sz="900" dirty="0" smtClean="0"/>
          </a:p>
          <a:p>
            <a:r>
              <a:rPr lang="fr-FR" sz="2000" dirty="0" smtClean="0"/>
              <a:t>L’agent pathogène responsable n’est généralement pas identifié, de sorte que le diagnostic est basé sur les symptômes typiques et la radiologie, et le traitement est basé sur des antibiotiques empiriques et des soins de soutien.</a:t>
            </a:r>
          </a:p>
          <a:p>
            <a:pPr marL="0" indent="0">
              <a:buNone/>
            </a:pPr>
            <a:endParaRPr lang="fr-FR" sz="900" dirty="0"/>
          </a:p>
          <a:p>
            <a:r>
              <a:rPr lang="fr-FR" sz="2000" dirty="0" smtClean="0"/>
              <a:t>La comparaison RECOVERY PAC recrute ces patients, dont la PAC est liée à une infection bactérienne suspectée ou confirmée.</a:t>
            </a:r>
          </a:p>
          <a:p>
            <a:endParaRPr lang="fr-FR" sz="900" dirty="0" smtClean="0"/>
          </a:p>
          <a:p>
            <a:r>
              <a:rPr lang="fr-FR" sz="2000" dirty="0"/>
              <a:t>La PAC est l’une des causes les plus fréquentes d’admission à l’hôpital dans le monde, et on estime qu’elle tue environ 2 500 000 personnes par an.</a:t>
            </a:r>
          </a:p>
          <a:p>
            <a:endParaRPr lang="fr-FR" sz="2000" dirty="0" smtClean="0"/>
          </a:p>
          <a:p>
            <a:pPr marL="0" indent="0">
              <a:buNone/>
            </a:pPr>
            <a:endParaRPr lang="fr-FR" sz="20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47213" y="1527481"/>
            <a:ext cx="4295790" cy="3524127"/>
          </a:xfrm>
          <a:prstGeom prst="rect">
            <a:avLst/>
          </a:prstGeom>
        </p:spPr>
      </p:pic>
      <p:sp>
        <p:nvSpPr>
          <p:cNvPr id="7" name="Rectangle 6"/>
          <p:cNvSpPr/>
          <p:nvPr/>
        </p:nvSpPr>
        <p:spPr>
          <a:xfrm>
            <a:off x="8109531" y="6519446"/>
            <a:ext cx="4157613" cy="338554"/>
          </a:xfrm>
          <a:prstGeom prst="rect">
            <a:avLst/>
          </a:prstGeom>
        </p:spPr>
        <p:txBody>
          <a:bodyPr wrap="none">
            <a:spAutoFit/>
          </a:bodyPr>
          <a:lstStyle/>
          <a:p>
            <a:r>
              <a:rPr lang="fr-FR" sz="1600" dirty="0" smtClean="0"/>
              <a:t>Avec l’aimable autorisation de Jeremy Jones, Radiopaedia.org</a:t>
            </a:r>
            <a:endParaRPr lang="fr-FR" sz="1600" dirty="0"/>
          </a:p>
        </p:txBody>
      </p:sp>
      <p:sp>
        <p:nvSpPr>
          <p:cNvPr id="8" name="Content Placeholder 2"/>
          <p:cNvSpPr txBox="1">
            <a:spLocks/>
          </p:cNvSpPr>
          <p:nvPr/>
        </p:nvSpPr>
        <p:spPr>
          <a:xfrm>
            <a:off x="0" y="5691520"/>
            <a:ext cx="11401020" cy="10226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dirty="0" smtClean="0"/>
              <a:t>Les pneumonies virales causées par le SRAS-CoV-2 et la grippe ont des pathologies et des traitements distincts, et peuvent être diagnostiquées facilement par PCR à partir d’un prélèvement de gorge ; elles sont donc traitées comme des catégories distinctes de pneumonies dans RECOVERY </a:t>
            </a:r>
          </a:p>
          <a:p>
            <a:endParaRPr lang="fr-FR" sz="900" dirty="0" smtClean="0"/>
          </a:p>
          <a:p>
            <a:endParaRPr lang="fr-FR" sz="2000" dirty="0" smtClean="0"/>
          </a:p>
          <a:p>
            <a:pPr marL="0" indent="0">
              <a:buFont typeface="Arial" panose="020B0604020202020204" pitchFamily="34" charset="0"/>
              <a:buNone/>
            </a:pPr>
            <a:endParaRPr lang="fr-FR" sz="2000" dirty="0"/>
          </a:p>
        </p:txBody>
      </p:sp>
    </p:spTree>
    <p:extLst>
      <p:ext uri="{BB962C8B-B14F-4D97-AF65-F5344CB8AC3E}">
        <p14:creationId xmlns:p14="http://schemas.microsoft.com/office/powerpoint/2010/main" val="1322309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7937" y="0"/>
            <a:ext cx="10515600" cy="1325563"/>
          </a:xfrm>
        </p:spPr>
        <p:txBody>
          <a:bodyPr>
            <a:normAutofit/>
          </a:bodyPr>
          <a:lstStyle/>
          <a:p>
            <a:r>
              <a:rPr lang="fr-FR" sz="4000" dirty="0" smtClean="0"/>
              <a:t>Éligibilité pour l’essai RECOVERY</a:t>
            </a:r>
            <a:endParaRPr lang="fr-FR" sz="4000" dirty="0"/>
          </a:p>
        </p:txBody>
      </p:sp>
      <p:sp>
        <p:nvSpPr>
          <p:cNvPr id="6" name="Content Placeholder 5"/>
          <p:cNvSpPr>
            <a:spLocks noGrp="1"/>
          </p:cNvSpPr>
          <p:nvPr>
            <p:ph idx="1"/>
          </p:nvPr>
        </p:nvSpPr>
        <p:spPr>
          <a:xfrm>
            <a:off x="51289" y="1429757"/>
            <a:ext cx="12089421" cy="4786662"/>
          </a:xfrm>
        </p:spPr>
        <p:txBody>
          <a:bodyPr>
            <a:noAutofit/>
          </a:bodyPr>
          <a:lstStyle/>
          <a:p>
            <a:pPr marL="514350" indent="-514350">
              <a:buFont typeface="+mj-lt"/>
              <a:buAutoNum type="arabicPeriod"/>
            </a:pPr>
            <a:r>
              <a:rPr lang="fr-FR" sz="2000" dirty="0" smtClean="0"/>
              <a:t>Hospitalisation</a:t>
            </a:r>
            <a:endParaRPr lang="fr-FR" sz="700" dirty="0" smtClean="0"/>
          </a:p>
          <a:p>
            <a:pPr marL="514350" indent="-514350">
              <a:spcBef>
                <a:spcPts val="1800"/>
              </a:spcBef>
              <a:buFont typeface="+mj-lt"/>
              <a:buAutoNum type="arabicPeriod"/>
            </a:pPr>
            <a:r>
              <a:rPr lang="fr-FR" sz="2000" dirty="0"/>
              <a:t>Syndrome de pneumonie, par exemple</a:t>
            </a:r>
          </a:p>
          <a:p>
            <a:pPr marL="914400" lvl="1" indent="-457200">
              <a:buFont typeface="+mj-lt"/>
              <a:buAutoNum type="alphaLcPeriod"/>
            </a:pPr>
            <a:r>
              <a:rPr lang="fr-FR" sz="1800" dirty="0" smtClean="0"/>
              <a:t>Symptômes typiques d’une nouvelle infection des voies respiratoires (toux, essoufflement, fièvre, etc.) ; et</a:t>
            </a:r>
          </a:p>
          <a:p>
            <a:pPr marL="914400" lvl="1" indent="-457200">
              <a:buFont typeface="+mj-lt"/>
              <a:buAutoNum type="alphaLcPeriod"/>
            </a:pPr>
            <a:r>
              <a:rPr lang="fr-FR" sz="1800" dirty="0"/>
              <a:t>Preuve objective d’une maladie pulmonaire aiguë (par exemple, modifications radiographiques/CT/US, hypoxie ou examen clinique) ; et</a:t>
            </a:r>
          </a:p>
          <a:p>
            <a:pPr marL="914400" lvl="1" indent="-457200">
              <a:buFont typeface="+mj-lt"/>
              <a:buAutoNum type="alphaLcPeriod"/>
            </a:pPr>
            <a:r>
              <a:rPr lang="fr-FR" sz="1800" dirty="0"/>
              <a:t>des causes alternatives considérées comme improbables ou exclues (par exemple, une insuffisance cardiaque).</a:t>
            </a:r>
          </a:p>
          <a:p>
            <a:pPr marL="457200" lvl="1" indent="0">
              <a:buNone/>
            </a:pPr>
            <a:r>
              <a:rPr lang="fr-FR" sz="1800" i="1" dirty="0"/>
              <a:t>Toutefois, le diagnostic est clinique selon l’avis du médecin traitant (ces critères sont donnés à titre indicatif).</a:t>
            </a:r>
            <a:endParaRPr lang="fr-FR" sz="700" i="1" dirty="0" smtClean="0"/>
          </a:p>
          <a:p>
            <a:pPr marL="514350" indent="-514350">
              <a:spcBef>
                <a:spcPts val="1800"/>
              </a:spcBef>
              <a:buFont typeface="+mj-lt"/>
              <a:buAutoNum type="arabicPeriod"/>
            </a:pPr>
            <a:r>
              <a:rPr lang="fr-FR" sz="2000" dirty="0" smtClean="0"/>
              <a:t>L’un des diagnostics suivants :</a:t>
            </a:r>
          </a:p>
          <a:p>
            <a:pPr marL="914400" lvl="1" indent="-457200">
              <a:buFont typeface="+mj-lt"/>
              <a:buAutoNum type="alphaLcPeriod"/>
            </a:pPr>
            <a:r>
              <a:rPr lang="fr-FR" sz="1800" dirty="0">
                <a:solidFill>
                  <a:schemeClr val="bg1">
                    <a:lumMod val="85000"/>
                  </a:schemeClr>
                </a:solidFill>
              </a:rPr>
              <a:t>Infection confirmée par le SRAS-CoV-2</a:t>
            </a:r>
          </a:p>
          <a:p>
            <a:pPr marL="914400" lvl="1" indent="-457200">
              <a:buFont typeface="+mj-lt"/>
              <a:buAutoNum type="alphaLcPeriod"/>
            </a:pPr>
            <a:r>
              <a:rPr lang="fr-FR" sz="1800" dirty="0" smtClean="0">
                <a:solidFill>
                  <a:schemeClr val="bg1">
                    <a:lumMod val="85000"/>
                  </a:schemeClr>
                </a:solidFill>
              </a:rPr>
              <a:t>Infection confirmée par la grippe A ou B </a:t>
            </a:r>
          </a:p>
          <a:p>
            <a:pPr marL="914400" lvl="1" indent="-457200">
              <a:buFont typeface="+mj-lt"/>
              <a:buAutoNum type="alphaLcPeriod"/>
            </a:pPr>
            <a:r>
              <a:rPr lang="fr-FR" sz="1800" b="1" dirty="0" smtClean="0"/>
              <a:t>Pneumonie d’origine communautaire avec antibiothérapie planifiée (sans suspicion de COVID-19/grippe/PCP/TB)</a:t>
            </a:r>
            <a:endParaRPr lang="fr-FR" sz="700" b="1" dirty="0" smtClean="0"/>
          </a:p>
          <a:p>
            <a:pPr marL="457200" indent="-457200">
              <a:spcBef>
                <a:spcPts val="1800"/>
              </a:spcBef>
              <a:buFont typeface="+mj-lt"/>
              <a:buAutoNum type="arabicPeriod"/>
            </a:pPr>
            <a:r>
              <a:rPr lang="fr-FR" sz="2000" dirty="0" smtClean="0"/>
              <a:t>Aucun antécédent médical susceptible d’exposer le patient à un risque s’il devait participer à l’essai.</a:t>
            </a:r>
            <a:endParaRPr lang="fr-FR" sz="700" dirty="0" smtClean="0"/>
          </a:p>
          <a:p>
            <a:pPr marL="457200" indent="-457200">
              <a:spcBef>
                <a:spcPts val="1800"/>
              </a:spcBef>
              <a:buFont typeface="+mj-lt"/>
              <a:buAutoNum type="arabicPeriod"/>
            </a:pPr>
            <a:r>
              <a:rPr lang="fr-FR" sz="2000" dirty="0" smtClean="0"/>
              <a:t>Le clinicien traitant ne pense pas qu’un traitement spécifique soit indiqué ou contre-indiqué.</a:t>
            </a:r>
            <a:endParaRPr lang="fr-FR" sz="2000" dirty="0"/>
          </a:p>
        </p:txBody>
      </p:sp>
    </p:spTree>
    <p:extLst>
      <p:ext uri="{BB962C8B-B14F-4D97-AF65-F5344CB8AC3E}">
        <p14:creationId xmlns:p14="http://schemas.microsoft.com/office/powerpoint/2010/main" val="140760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0"/>
            <a:ext cx="7835537" cy="1325563"/>
          </a:xfrm>
        </p:spPr>
        <p:txBody>
          <a:bodyPr>
            <a:normAutofit/>
          </a:bodyPr>
          <a:lstStyle/>
          <a:p>
            <a:r>
              <a:rPr lang="fr-FR" sz="3600" dirty="0" smtClean="0"/>
              <a:t>CAP dans RECOVERY - clarifications</a:t>
            </a:r>
            <a:endParaRPr lang="fr-FR" sz="3600" dirty="0"/>
          </a:p>
        </p:txBody>
      </p:sp>
      <p:sp>
        <p:nvSpPr>
          <p:cNvPr id="3" name="Content Placeholder 2"/>
          <p:cNvSpPr>
            <a:spLocks noGrp="1"/>
          </p:cNvSpPr>
          <p:nvPr>
            <p:ph idx="1"/>
          </p:nvPr>
        </p:nvSpPr>
        <p:spPr>
          <a:xfrm>
            <a:off x="127000" y="1531764"/>
            <a:ext cx="7810500" cy="5032516"/>
          </a:xfrm>
        </p:spPr>
        <p:txBody>
          <a:bodyPr>
            <a:normAutofit/>
          </a:bodyPr>
          <a:lstStyle/>
          <a:p>
            <a:r>
              <a:rPr lang="fr-FR" sz="2000" dirty="0"/>
              <a:t>Les patients ne sont </a:t>
            </a:r>
            <a:r>
              <a:rPr lang="fr-FR" sz="2000" i="1" dirty="0"/>
              <a:t>pas éligibles</a:t>
            </a:r>
            <a:r>
              <a:rPr lang="fr-FR" sz="2000" dirty="0"/>
              <a:t> s’ils ont une infection suspectée ou confirmée :</a:t>
            </a:r>
          </a:p>
          <a:p>
            <a:pPr lvl="1"/>
            <a:r>
              <a:rPr lang="fr-FR" sz="1600" dirty="0"/>
              <a:t>infection par le SRAS-COV-2</a:t>
            </a:r>
          </a:p>
          <a:p>
            <a:pPr lvl="1"/>
            <a:r>
              <a:rPr lang="fr-FR" sz="1600" dirty="0"/>
              <a:t>infection grippale</a:t>
            </a:r>
          </a:p>
          <a:p>
            <a:pPr lvl="1"/>
            <a:r>
              <a:rPr lang="fr-FR" sz="2000" dirty="0" smtClean="0"/>
              <a:t>pneumonie </a:t>
            </a:r>
            <a:r>
              <a:rPr lang="fr-FR" sz="1600" i="1" dirty="0"/>
              <a:t>Pneumocystis jirovecii </a:t>
            </a:r>
            <a:r>
              <a:rPr lang="fr-FR" sz="1600" dirty="0"/>
              <a:t> (‘PCP’ ou ‘PJP’)</a:t>
            </a:r>
          </a:p>
          <a:p>
            <a:pPr lvl="1"/>
            <a:r>
              <a:rPr lang="fr-FR" sz="1600" dirty="0"/>
              <a:t>tuberculose pulmonaire active.</a:t>
            </a:r>
          </a:p>
          <a:p>
            <a:r>
              <a:rPr lang="fr-FR" sz="2000" dirty="0" smtClean="0"/>
              <a:t>La détection de ces agents pathogènes n’est </a:t>
            </a:r>
            <a:r>
              <a:rPr lang="fr-FR" sz="2000" b="1" dirty="0"/>
              <a:t>pas</a:t>
            </a:r>
            <a:r>
              <a:rPr lang="fr-FR" sz="2000" dirty="0" smtClean="0"/>
              <a:t> nécessaire dans le cadre d’un essai (uniquement si elle fait partie des soins standard).</a:t>
            </a:r>
          </a:p>
          <a:p>
            <a:endParaRPr lang="fr-FR" sz="900" dirty="0"/>
          </a:p>
          <a:p>
            <a:r>
              <a:rPr lang="fr-FR" sz="2000" dirty="0" smtClean="0"/>
              <a:t>La détection de virus autres que ceux mentionnés ci-dessus n’est pas exclue (par exemple, VRS, adénovirus, rhinovirus, etc.).</a:t>
            </a:r>
          </a:p>
          <a:p>
            <a:endParaRPr lang="fr-FR" sz="2000" dirty="0"/>
          </a:p>
          <a:p>
            <a:endParaRPr lang="fr-FR" sz="20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1531764"/>
            <a:ext cx="4295790" cy="3524127"/>
          </a:xfrm>
          <a:prstGeom prst="rect">
            <a:avLst/>
          </a:prstGeom>
        </p:spPr>
      </p:pic>
      <p:sp>
        <p:nvSpPr>
          <p:cNvPr id="8" name="Content Placeholder 2"/>
          <p:cNvSpPr txBox="1">
            <a:spLocks/>
          </p:cNvSpPr>
          <p:nvPr/>
        </p:nvSpPr>
        <p:spPr>
          <a:xfrm>
            <a:off x="88900" y="4881958"/>
            <a:ext cx="11877690" cy="1290242"/>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2400" dirty="0" smtClean="0"/>
          </a:p>
          <a:p>
            <a:r>
              <a:rPr lang="fr-FR" sz="2400" dirty="0" smtClean="0"/>
              <a:t>L’expression « acquise dans la communauté » peut être définie comme dans la pratique habituelle, mais implique :</a:t>
            </a:r>
          </a:p>
          <a:p>
            <a:pPr lvl="1"/>
            <a:r>
              <a:rPr lang="fr-FR" sz="2000" dirty="0" smtClean="0"/>
              <a:t>la pneumonie était présente à l’admission</a:t>
            </a:r>
          </a:p>
          <a:p>
            <a:pPr lvl="1"/>
            <a:r>
              <a:rPr lang="fr-FR" sz="2000" dirty="0" smtClean="0"/>
              <a:t>Pas de séjour récent à l’hôpital ou dans un établissement de soins (par exemple dans les 10 jours précédant l’admission)</a:t>
            </a:r>
          </a:p>
          <a:p>
            <a:endParaRPr lang="fr-FR" sz="2400" dirty="0" smtClean="0"/>
          </a:p>
          <a:p>
            <a:endParaRPr lang="fr-FR" sz="2400" dirty="0"/>
          </a:p>
        </p:txBody>
      </p:sp>
    </p:spTree>
    <p:extLst>
      <p:ext uri="{BB962C8B-B14F-4D97-AF65-F5344CB8AC3E}">
        <p14:creationId xmlns:p14="http://schemas.microsoft.com/office/powerpoint/2010/main" val="3618038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900" y="1491324"/>
            <a:ext cx="12014200" cy="4871375"/>
          </a:xfrm>
        </p:spPr>
        <p:txBody>
          <a:bodyPr>
            <a:normAutofit lnSpcReduction="10000"/>
          </a:bodyPr>
          <a:lstStyle/>
          <a:p>
            <a:r>
              <a:rPr lang="fr-FR" sz="2400" dirty="0" smtClean="0"/>
              <a:t>La dexaméthasone 6 mg une fois par jour réduit d’environ un cinquième la mortalité chez les patients COVID-19 hypoxiques</a:t>
            </a:r>
            <a:r>
              <a:rPr lang="fr-FR" sz="2400" baseline="30000" dirty="0" smtClean="0"/>
              <a:t>1</a:t>
            </a:r>
          </a:p>
          <a:p>
            <a:endParaRPr lang="fr-FR" sz="1800" dirty="0" smtClean="0"/>
          </a:p>
          <a:p>
            <a:r>
              <a:rPr lang="fr-FR" sz="2400" dirty="0" smtClean="0"/>
              <a:t>Les corticostéroïdes sont également bénéfiques dans les cas graves de PCP</a:t>
            </a:r>
            <a:r>
              <a:rPr lang="fr-FR" sz="2400" baseline="30000" dirty="0" smtClean="0"/>
              <a:t>2</a:t>
            </a:r>
            <a:endParaRPr lang="fr-FR" sz="2400" dirty="0"/>
          </a:p>
          <a:p>
            <a:endParaRPr lang="fr-FR" sz="1800" dirty="0"/>
          </a:p>
          <a:p>
            <a:r>
              <a:rPr lang="fr-FR" sz="2400" dirty="0" smtClean="0"/>
              <a:t>Malgré les similitudes avec le COVID-19, l’atteinte pulmonaire est typiquement plus focale dans la PAC, avec une hypoxie moins sévère et des schémas différents d’activation immunitaire</a:t>
            </a:r>
            <a:r>
              <a:rPr lang="fr-FR" sz="2400" baseline="30000" dirty="0" smtClean="0"/>
              <a:t>3</a:t>
            </a:r>
            <a:endParaRPr lang="fr-FR" sz="2400" dirty="0" smtClean="0"/>
          </a:p>
          <a:p>
            <a:endParaRPr lang="fr-FR" sz="1800" dirty="0" smtClean="0"/>
          </a:p>
          <a:p>
            <a:r>
              <a:rPr lang="fr-FR" sz="2400" dirty="0" smtClean="0"/>
              <a:t>La PAC est également un syndrome plus hétérogène que le COVID-19, causé par une variété d’agents pathogènes.</a:t>
            </a:r>
          </a:p>
          <a:p>
            <a:endParaRPr lang="fr-FR" sz="2400" dirty="0"/>
          </a:p>
          <a:p>
            <a:pPr marL="0" indent="0" algn="ctr">
              <a:buNone/>
            </a:pPr>
            <a:r>
              <a:rPr lang="fr-FR" sz="2400" i="1" dirty="0" smtClean="0"/>
              <a:t>Les corticostéroïdes réduisent-ils la mortalité chez les patients hospitalisés pour une PAC ?</a:t>
            </a:r>
            <a:endParaRPr lang="fr-FR" sz="2400" i="1" dirty="0"/>
          </a:p>
          <a:p>
            <a:endParaRPr lang="fr-FR" sz="2400" dirty="0"/>
          </a:p>
        </p:txBody>
      </p:sp>
      <p:sp>
        <p:nvSpPr>
          <p:cNvPr id="4" name="TextBox 3"/>
          <p:cNvSpPr txBox="1"/>
          <p:nvPr/>
        </p:nvSpPr>
        <p:spPr>
          <a:xfrm>
            <a:off x="0" y="6362699"/>
            <a:ext cx="10361747" cy="523220"/>
          </a:xfrm>
          <a:prstGeom prst="rect">
            <a:avLst/>
          </a:prstGeom>
          <a:noFill/>
        </p:spPr>
        <p:txBody>
          <a:bodyPr wrap="none" rtlCol="0">
            <a:spAutoFit/>
          </a:bodyPr>
          <a:lstStyle/>
          <a:p>
            <a:r>
              <a:rPr lang="fr-FR" sz="1400" dirty="0" smtClean="0"/>
              <a:t>1 RECOVERY Collaborative Group. N Engl J Med. 2021 PMID32678530        2 Ewald H, et al. Cochrane Database Syst Rev. 2015 PMID25835432 </a:t>
            </a:r>
          </a:p>
          <a:p>
            <a:r>
              <a:rPr lang="fr-FR" sz="1400" dirty="0" smtClean="0"/>
              <a:t>3 Ibáñez-Prada ED, et alRespir Res. 2023 PMID: 36814234</a:t>
            </a:r>
            <a:r>
              <a:rPr lang="fr-FR" smtClean="0"/>
              <a:t> </a:t>
            </a:r>
            <a:endParaRPr lang="fr-FR" sz="1400" dirty="0"/>
          </a:p>
        </p:txBody>
      </p:sp>
      <p:sp>
        <p:nvSpPr>
          <p:cNvPr id="7" name="Title 1"/>
          <p:cNvSpPr>
            <a:spLocks noGrp="1"/>
          </p:cNvSpPr>
          <p:nvPr>
            <p:ph type="title"/>
          </p:nvPr>
        </p:nvSpPr>
        <p:spPr>
          <a:xfrm>
            <a:off x="838200" y="14741"/>
            <a:ext cx="7835537" cy="1325563"/>
          </a:xfrm>
        </p:spPr>
        <p:txBody>
          <a:bodyPr>
            <a:normAutofit/>
          </a:bodyPr>
          <a:lstStyle/>
          <a:p>
            <a:r>
              <a:rPr lang="fr-FR" sz="3600" dirty="0" smtClean="0"/>
              <a:t>Corticostéroïdes pour la PAC</a:t>
            </a:r>
          </a:p>
        </p:txBody>
      </p:sp>
    </p:spTree>
    <p:extLst>
      <p:ext uri="{BB962C8B-B14F-4D97-AF65-F5344CB8AC3E}">
        <p14:creationId xmlns:p14="http://schemas.microsoft.com/office/powerpoint/2010/main" val="2705784333"/>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7835537" cy="1325563"/>
          </a:xfrm>
        </p:spPr>
        <p:txBody>
          <a:bodyPr>
            <a:normAutofit/>
          </a:bodyPr>
          <a:lstStyle/>
          <a:p>
            <a:r>
              <a:rPr lang="fr-FR" sz="3600" dirty="0" smtClean="0"/>
              <a:t>Corticostéroïdes pour la PAC</a:t>
            </a:r>
          </a:p>
        </p:txBody>
      </p:sp>
      <p:sp>
        <p:nvSpPr>
          <p:cNvPr id="4" name="TextBox 3"/>
          <p:cNvSpPr txBox="1"/>
          <p:nvPr/>
        </p:nvSpPr>
        <p:spPr>
          <a:xfrm>
            <a:off x="7924800" y="6096000"/>
            <a:ext cx="184731" cy="369332"/>
          </a:xfrm>
          <a:prstGeom prst="rect">
            <a:avLst/>
          </a:prstGeom>
          <a:noFill/>
        </p:spPr>
        <p:txBody>
          <a:bodyPr wrap="none" rtlCol="0">
            <a:spAutoFit/>
          </a:bodyPr>
          <a:lstStyle/>
          <a:p>
            <a:endParaRPr lang="en-GB" dirty="0"/>
          </a:p>
        </p:txBody>
      </p:sp>
      <p:pic>
        <p:nvPicPr>
          <p:cNvPr id="10" name="Picture 9"/>
          <p:cNvPicPr>
            <a:picLocks noChangeAspect="1"/>
          </p:cNvPicPr>
          <p:nvPr/>
        </p:nvPicPr>
        <p:blipFill>
          <a:blip r:embed="rId2"/>
          <a:stretch>
            <a:fillRect/>
          </a:stretch>
        </p:blipFill>
        <p:spPr>
          <a:xfrm>
            <a:off x="1085298" y="1155638"/>
            <a:ext cx="10492804" cy="4940362"/>
          </a:xfrm>
          <a:prstGeom prst="rect">
            <a:avLst/>
          </a:prstGeom>
        </p:spPr>
      </p:pic>
      <p:sp>
        <p:nvSpPr>
          <p:cNvPr id="11" name="TextBox 10"/>
          <p:cNvSpPr txBox="1"/>
          <p:nvPr/>
        </p:nvSpPr>
        <p:spPr>
          <a:xfrm>
            <a:off x="8797099" y="6538555"/>
            <a:ext cx="4082469" cy="307777"/>
          </a:xfrm>
          <a:prstGeom prst="rect">
            <a:avLst/>
          </a:prstGeom>
          <a:noFill/>
        </p:spPr>
        <p:txBody>
          <a:bodyPr wrap="square" rtlCol="0">
            <a:spAutoFit/>
          </a:bodyPr>
          <a:lstStyle/>
          <a:p>
            <a:r>
              <a:rPr lang="fr-FR" sz="1400" dirty="0"/>
              <a:t>Saleem N, et al. Chest. 2023. PMID36087797</a:t>
            </a:r>
          </a:p>
        </p:txBody>
      </p:sp>
      <p:sp>
        <p:nvSpPr>
          <p:cNvPr id="3" name="Rectangle 2"/>
          <p:cNvSpPr/>
          <p:nvPr/>
        </p:nvSpPr>
        <p:spPr>
          <a:xfrm>
            <a:off x="1238250" y="5416034"/>
            <a:ext cx="5969000" cy="629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5358283" y="1872734"/>
            <a:ext cx="731367"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5244918" y="1391104"/>
            <a:ext cx="731367" cy="367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p:cNvSpPr/>
          <p:nvPr/>
        </p:nvSpPr>
        <p:spPr>
          <a:xfrm>
            <a:off x="7867115" y="1872734"/>
            <a:ext cx="546636" cy="3320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8020426" y="1568906"/>
            <a:ext cx="731367" cy="1895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2681" y="5552986"/>
            <a:ext cx="8017746" cy="1323439"/>
          </a:xfrm>
          <a:prstGeom prst="rect">
            <a:avLst/>
          </a:prstGeom>
          <a:noFill/>
        </p:spPr>
        <p:txBody>
          <a:bodyPr wrap="square" rtlCol="0">
            <a:spAutoFit/>
          </a:bodyPr>
          <a:lstStyle/>
          <a:p>
            <a:pPr marL="285750" indent="-285750">
              <a:buFont typeface="Arial" panose="020B0604020202020204" pitchFamily="34" charset="0"/>
              <a:buChar char="•"/>
            </a:pPr>
            <a:r>
              <a:rPr lang="fr-FR" sz="1600" dirty="0" smtClean="0"/>
              <a:t>Une méta-analyse réalisée en 2023 a révélé que les patients atteints de PAC et recevant des stéroïdes présentaient un risque de décès inférieur de 15 %.</a:t>
            </a:r>
          </a:p>
          <a:p>
            <a:pPr marL="285750" indent="-285750">
              <a:buFont typeface="Arial" panose="020B0604020202020204" pitchFamily="34" charset="0"/>
              <a:buChar char="•"/>
            </a:pPr>
            <a:r>
              <a:rPr lang="fr-FR" sz="1600" dirty="0" smtClean="0"/>
              <a:t>Cependant, les essais étant trop petits pour être concluants, il est possible qu’il n’y ait pas de bénéfice, ou que le bénéfice soit encore plus important (par exemple, une réduction de 20 à 30 %).</a:t>
            </a:r>
            <a:endParaRPr lang="fr-FR" sz="1600" dirty="0"/>
          </a:p>
        </p:txBody>
      </p:sp>
    </p:spTree>
    <p:extLst>
      <p:ext uri="{BB962C8B-B14F-4D97-AF65-F5344CB8AC3E}">
        <p14:creationId xmlns:p14="http://schemas.microsoft.com/office/powerpoint/2010/main" val="8042877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47503"/>
            <a:ext cx="12293600" cy="4580078"/>
          </a:xfrm>
        </p:spPr>
        <p:txBody>
          <a:bodyPr>
            <a:normAutofit fontScale="92500" lnSpcReduction="10000"/>
          </a:bodyPr>
          <a:lstStyle/>
          <a:p>
            <a:r>
              <a:rPr lang="fr-FR" sz="2400" dirty="0" smtClean="0"/>
              <a:t>Dans un essai ultérieur portant sur des patients en soins intensifs (CAPE COD), le risque de décès était plus faible avec les stéroïdes (25/400 contre 47/395 décès).</a:t>
            </a:r>
            <a:r>
              <a:rPr lang="fr-FR" sz="2400" baseline="30000" dirty="0" smtClean="0"/>
              <a:t>1</a:t>
            </a:r>
          </a:p>
          <a:p>
            <a:endParaRPr lang="fr-FR" sz="2400" dirty="0"/>
          </a:p>
          <a:p>
            <a:r>
              <a:rPr lang="fr-FR" sz="2400" dirty="0" smtClean="0"/>
              <a:t>Cependant, l’essai ESCAPe 2022 n’a pas donné de résultats favorables chez les patients des unités de soins intensifs (47/286 contre 50/277 sont décédés)</a:t>
            </a:r>
            <a:r>
              <a:rPr lang="fr-FR" sz="2400" baseline="30000" dirty="0" smtClean="0"/>
              <a:t>2</a:t>
            </a:r>
          </a:p>
          <a:p>
            <a:pPr marL="0" indent="0">
              <a:buNone/>
            </a:pPr>
            <a:endParaRPr lang="fr-FR" sz="2400" dirty="0"/>
          </a:p>
          <a:p>
            <a:r>
              <a:rPr lang="fr-FR" sz="2400" dirty="0" smtClean="0"/>
              <a:t>Les corticostéroïdes réduisent le délai de sortie en cas de PAC, mais il peut s’agir d’un effet direct de la réduction de la fièvre et de la CRP, plutôt que d’une amélioration des résultats </a:t>
            </a:r>
            <a:r>
              <a:rPr lang="fr-FR" sz="2400" baseline="30000" dirty="0" smtClean="0"/>
              <a:t>3</a:t>
            </a:r>
            <a:r>
              <a:rPr lang="fr-FR" sz="2400" dirty="0" smtClean="0"/>
              <a:t> (et certaines données indiquent que les réadmissions peuvent être plus nombreuses chez les personnes ayant reçu des corticostéroïdes</a:t>
            </a:r>
            <a:r>
              <a:rPr lang="fr-FR" sz="2400" baseline="30000" dirty="0" smtClean="0"/>
              <a:t>4</a:t>
            </a:r>
            <a:r>
              <a:rPr lang="fr-FR" sz="2400" dirty="0" smtClean="0"/>
              <a:t>)</a:t>
            </a:r>
            <a:endParaRPr lang="fr-FR" sz="2400" dirty="0"/>
          </a:p>
          <a:p>
            <a:endParaRPr lang="fr-FR" sz="2400" dirty="0" smtClean="0"/>
          </a:p>
          <a:p>
            <a:pPr marL="0" indent="0" algn="ctr">
              <a:buNone/>
            </a:pPr>
            <a:r>
              <a:rPr lang="fr-FR" sz="2400" b="1" dirty="0" smtClean="0"/>
              <a:t>Nous avons besoin de plus de données randomisées provenant d’un large éventail de patients pour éclairer le traitement de la PAC.</a:t>
            </a:r>
            <a:endParaRPr lang="fr-FR" sz="2400" b="1" dirty="0"/>
          </a:p>
        </p:txBody>
      </p:sp>
      <p:sp>
        <p:nvSpPr>
          <p:cNvPr id="4" name="TextBox 3"/>
          <p:cNvSpPr txBox="1"/>
          <p:nvPr/>
        </p:nvSpPr>
        <p:spPr>
          <a:xfrm>
            <a:off x="156961" y="6334780"/>
            <a:ext cx="9417963" cy="738664"/>
          </a:xfrm>
          <a:prstGeom prst="rect">
            <a:avLst/>
          </a:prstGeom>
          <a:noFill/>
        </p:spPr>
        <p:txBody>
          <a:bodyPr wrap="none" rtlCol="0">
            <a:spAutoFit/>
          </a:bodyPr>
          <a:lstStyle/>
          <a:p>
            <a:r>
              <a:rPr lang="fr-FR" sz="1400" baseline="30000" dirty="0" smtClean="0"/>
              <a:t>1</a:t>
            </a:r>
            <a:r>
              <a:rPr lang="fr-FR" sz="1400" dirty="0"/>
              <a:t>Dequin P, et al. N Engl J Med. 2023 PMID369427891</a:t>
            </a:r>
            <a:r>
              <a:rPr lang="en-US" smtClean="0"/>
              <a:t>	</a:t>
            </a:r>
            <a:r>
              <a:rPr lang="fr-FR" sz="1400" baseline="30000" dirty="0" smtClean="0"/>
              <a:t>2</a:t>
            </a:r>
            <a:r>
              <a:rPr lang="fr-FR" sz="1400" dirty="0" smtClean="0"/>
              <a:t>Meduri G, et al. Intensive Care Med. 2022. PMID35723686</a:t>
            </a:r>
            <a:r>
              <a:rPr lang="en-US" sz="1400" dirty="0" smtClean="0"/>
              <a:t>	</a:t>
            </a:r>
          </a:p>
          <a:p>
            <a:r>
              <a:rPr lang="fr-FR" sz="1400" baseline="30000" dirty="0" smtClean="0"/>
              <a:t>3</a:t>
            </a:r>
            <a:r>
              <a:rPr lang="fr-FR" sz="1400" dirty="0" smtClean="0"/>
              <a:t>Joseph L, et al. Lancet 2011. PMID21907856 </a:t>
            </a:r>
            <a:r>
              <a:rPr lang="en-US" sz="1400" dirty="0" smtClean="0"/>
              <a:t>		</a:t>
            </a:r>
            <a:r>
              <a:rPr lang="fr-FR" sz="1400" baseline="30000" dirty="0" smtClean="0"/>
              <a:t>4</a:t>
            </a:r>
            <a:r>
              <a:rPr lang="fr-FR" sz="1400" dirty="0" smtClean="0"/>
              <a:t>Saleem N, et al. Chest. 2023. PMID36087797</a:t>
            </a:r>
          </a:p>
          <a:p>
            <a:endParaRPr lang="fr-FR" sz="1400" dirty="0"/>
          </a:p>
        </p:txBody>
      </p:sp>
      <p:sp>
        <p:nvSpPr>
          <p:cNvPr id="7" name="Title 1"/>
          <p:cNvSpPr>
            <a:spLocks noGrp="1"/>
          </p:cNvSpPr>
          <p:nvPr>
            <p:ph type="title"/>
          </p:nvPr>
        </p:nvSpPr>
        <p:spPr>
          <a:xfrm>
            <a:off x="838200" y="14741"/>
            <a:ext cx="7835537" cy="1325563"/>
          </a:xfrm>
        </p:spPr>
        <p:txBody>
          <a:bodyPr>
            <a:normAutofit/>
          </a:bodyPr>
          <a:lstStyle/>
          <a:p>
            <a:r>
              <a:rPr lang="fr-FR" sz="3600" dirty="0" smtClean="0"/>
              <a:t>Corticostéroïdes pour la PAC</a:t>
            </a:r>
          </a:p>
        </p:txBody>
      </p:sp>
    </p:spTree>
    <p:extLst>
      <p:ext uri="{BB962C8B-B14F-4D97-AF65-F5344CB8AC3E}">
        <p14:creationId xmlns:p14="http://schemas.microsoft.com/office/powerpoint/2010/main" val="2207540421"/>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612716" y="-13016"/>
            <a:ext cx="8096250" cy="1325563"/>
          </a:xfrm>
        </p:spPr>
        <p:txBody>
          <a:bodyPr>
            <a:normAutofit/>
          </a:bodyPr>
          <a:lstStyle/>
          <a:p>
            <a:r>
              <a:rPr lang="fr-FR" sz="3200" dirty="0" smtClean="0"/>
              <a:t>Conception RECOVERY : Protocole principal V27.0</a:t>
            </a:r>
            <a:endParaRPr lang="fr-FR" sz="3200" dirty="0"/>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fr-FR" b="1" dirty="0" smtClean="0"/>
              <a:t>PATIENTS HOSPITALISÉS ATTEINTS DE PNEUMONIE</a:t>
            </a:r>
            <a:endParaRPr lang="fr-FR" b="1" dirty="0"/>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2000" b="1" dirty="0" smtClean="0"/>
              <a:t>ANALYSE</a:t>
            </a:r>
            <a:endParaRPr lang="fr-FR"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b="1" dirty="0"/>
              <a:t>R</a:t>
            </a:r>
            <a:endParaRPr lang="fr-FR" b="1" dirty="0"/>
          </a:p>
        </p:txBody>
      </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fr-FR" b="1" dirty="0"/>
              <a:t>Patients dont le SRAS-CoV-2 a été confirmé</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32514"/>
            <a:ext cx="3518016" cy="1433785"/>
            <a:chOff x="4441699" y="1560294"/>
            <a:chExt cx="3487490" cy="1427545"/>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Dexaméthasone à forte dose</a:t>
              </a:r>
              <a:endParaRPr lang="fr-FR" sz="1200" b="1" dirty="0">
                <a:solidFill>
                  <a:schemeClr val="bg1"/>
                </a:solidFill>
              </a:endParaRP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Soins habituels (dose standard de corticostéroïdes)</a:t>
              </a:r>
              <a:endParaRPr lang="fr-FR" sz="1200" b="1" dirty="0">
                <a:solidFill>
                  <a:schemeClr val="bg1"/>
                </a:solidFill>
              </a:endParaRP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37746" y="2408993"/>
              <a:ext cx="388749" cy="321759"/>
            </a:xfrm>
            <a:prstGeom prst="rect">
              <a:avLst/>
            </a:prstGeom>
            <a:noFill/>
          </p:spPr>
          <p:txBody>
            <a:bodyPr wrap="square" rtlCol="0">
              <a:spAutoFit/>
            </a:bodyPr>
            <a:lstStyle/>
            <a:p>
              <a:r>
                <a:rPr lang="fr-FR" sz="1500" b="1" i="1" dirty="0"/>
                <a:t>ou</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02529" y="1647901"/>
              <a:ext cx="2926660" cy="643518"/>
            </a:xfrm>
            <a:prstGeom prst="rect">
              <a:avLst/>
            </a:prstGeom>
            <a:noFill/>
          </p:spPr>
          <p:txBody>
            <a:bodyPr wrap="square" rtlCol="0">
              <a:spAutoFit/>
            </a:bodyPr>
            <a:lstStyle/>
            <a:p>
              <a:r>
                <a:rPr lang="fr-FR" sz="1200" b="1" dirty="0" smtClean="0"/>
                <a:t>Comparaison COVID-19 des doses élevées de corticostéroïdes (patients sous VNI ou VMI)</a:t>
              </a:r>
              <a:endParaRPr lang="fr-FR" sz="1200" b="1" dirty="0"/>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Dexaméthasone</a:t>
              </a:r>
              <a:endParaRPr lang="fr-FR" sz="1200" b="1" dirty="0">
                <a:solidFill>
                  <a:schemeClr val="bg1"/>
                </a:solidFill>
              </a:endParaRP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corticostéroïdes</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99575" y="2401880"/>
              <a:ext cx="422052" cy="338554"/>
            </a:xfrm>
            <a:prstGeom prst="rect">
              <a:avLst/>
            </a:prstGeom>
            <a:noFill/>
          </p:spPr>
          <p:txBody>
            <a:bodyPr wrap="square" rtlCol="0">
              <a:spAutoFit/>
            </a:bodyPr>
            <a:lstStyle/>
            <a:p>
              <a:r>
                <a:rPr lang="fr-FR" sz="1600" b="1" i="1" dirty="0"/>
                <a:t>ou</a:t>
              </a:r>
              <a:endParaRPr lang="fr-FR"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461665"/>
            </a:xfrm>
            <a:prstGeom prst="rect">
              <a:avLst/>
            </a:prstGeom>
            <a:noFill/>
          </p:spPr>
          <p:txBody>
            <a:bodyPr wrap="square" rtlCol="0">
              <a:spAutoFit/>
            </a:bodyPr>
            <a:lstStyle/>
            <a:p>
              <a:r>
                <a:rPr lang="fr-FR" sz="1200" b="1" dirty="0" smtClean="0"/>
                <a:t>Comparaison des corticostéroïdes contre la grippe (patients souffrant d’hypoxie)</a:t>
              </a:r>
              <a:endParaRPr lang="fr-FR" sz="1200" b="1" dirty="0"/>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45747" y="2403526"/>
              <a:ext cx="422052" cy="338554"/>
            </a:xfrm>
            <a:prstGeom prst="rect">
              <a:avLst/>
            </a:prstGeom>
            <a:noFill/>
          </p:spPr>
          <p:txBody>
            <a:bodyPr wrap="square" rtlCol="0">
              <a:spAutoFit/>
            </a:bodyPr>
            <a:lstStyle/>
            <a:p>
              <a:r>
                <a:rPr lang="fr-FR" sz="1600" b="1" i="1" dirty="0"/>
                <a:t>ou</a:t>
              </a:r>
              <a:endParaRPr lang="fr-FR"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fr-FR" sz="1600" b="1" dirty="0" smtClean="0"/>
                <a:t>Comparaison avec le baloxavir</a:t>
              </a:r>
              <a:endParaRPr lang="fr-FR"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fr-FR"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38036" y="2431586"/>
              <a:ext cx="422052" cy="338554"/>
            </a:xfrm>
            <a:prstGeom prst="rect">
              <a:avLst/>
            </a:prstGeom>
            <a:noFill/>
          </p:spPr>
          <p:txBody>
            <a:bodyPr wrap="square" rtlCol="0">
              <a:spAutoFit/>
            </a:bodyPr>
            <a:lstStyle/>
            <a:p>
              <a:r>
                <a:rPr lang="fr-FR" sz="1600" b="1" i="1" dirty="0"/>
                <a:t>ou</a:t>
              </a:r>
              <a:endParaRPr lang="fr-FR"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fr-FR" sz="1600" b="1" dirty="0" smtClean="0"/>
                <a:t>Comparaison avec l’oseltamivir</a:t>
              </a:r>
              <a:endParaRPr lang="fr-FR" sz="1500" b="1" dirty="0"/>
            </a:p>
          </p:txBody>
        </p:sp>
      </p:gr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fr-FR" b="1" dirty="0"/>
              <a:t>Patients atteints d’une GRIPPE confirmée</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Sotrovimab</a:t>
                </a:r>
                <a:endParaRPr lang="fr-FR"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J</a:t>
                </a:r>
                <a:endParaRPr lang="fr-FR" b="1" dirty="0"/>
              </a:p>
            </p:txBody>
          </p:sp>
          <p:sp>
            <p:nvSpPr>
              <p:cNvPr id="132" name="TextBox 131">
                <a:extLst>
                  <a:ext uri="{FF2B5EF4-FFF2-40B4-BE49-F238E27FC236}">
                    <a16:creationId xmlns:a16="http://schemas.microsoft.com/office/drawing/2014/main" id="{1B0C20BD-204C-D74D-879B-296826D9D31F}"/>
                  </a:ext>
                </a:extLst>
              </p:cNvPr>
              <p:cNvSpPr txBox="1"/>
              <p:nvPr/>
            </p:nvSpPr>
            <p:spPr>
              <a:xfrm>
                <a:off x="2657161" y="2414677"/>
                <a:ext cx="422052" cy="338554"/>
              </a:xfrm>
              <a:prstGeom prst="rect">
                <a:avLst/>
              </a:prstGeom>
              <a:noFill/>
            </p:spPr>
            <p:txBody>
              <a:bodyPr wrap="square" rtlCol="0">
                <a:spAutoFit/>
              </a:bodyPr>
              <a:lstStyle/>
              <a:p>
                <a:r>
                  <a:rPr lang="fr-FR" sz="1600" b="1" i="1" dirty="0"/>
                  <a:t>ou</a:t>
                </a:r>
                <a:endParaRPr lang="fr-FR" sz="14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fr-FR" sz="1600" b="1" dirty="0" smtClean="0"/>
                  <a:t>Comparaison avec le sotrovimab</a:t>
                </a:r>
                <a:endParaRPr lang="fr-FR"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404705" cy="523220"/>
          </a:xfrm>
          <a:prstGeom prst="rect">
            <a:avLst/>
          </a:prstGeom>
          <a:noFill/>
        </p:spPr>
        <p:txBody>
          <a:bodyPr wrap="square" rtlCol="0">
            <a:spAutoFit/>
          </a:bodyPr>
          <a:lstStyle/>
          <a:p>
            <a:pPr algn="ctr"/>
            <a:r>
              <a:rPr lang="fr-FR" sz="1400" b="1" dirty="0"/>
              <a:t>Patients atteints de PAC (sans suspicion de SRAS-CoV-2/grippe/PCP/TB)</a:t>
            </a:r>
          </a:p>
        </p:txBody>
      </p:sp>
      <p:grpSp>
        <p:nvGrpSpPr>
          <p:cNvPr id="7" name="Group 6"/>
          <p:cNvGrpSpPr/>
          <p:nvPr/>
        </p:nvGrpSpPr>
        <p:grpSpPr>
          <a:xfrm>
            <a:off x="7960889" y="1429068"/>
            <a:ext cx="3550350" cy="1420915"/>
            <a:chOff x="7960889" y="1429068"/>
            <a:chExt cx="3550350"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5183"/>
              <a:ext cx="3550350" cy="1414800"/>
              <a:chOff x="8003238" y="1576210"/>
              <a:chExt cx="3550350" cy="1414800"/>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Dexaméthasone</a:t>
                </a:r>
                <a:endParaRPr lang="fr-FR"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corticostéroïdes</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99575" y="2435333"/>
                <a:ext cx="422052" cy="338554"/>
              </a:xfrm>
              <a:prstGeom prst="rect">
                <a:avLst/>
              </a:prstGeom>
              <a:noFill/>
            </p:spPr>
            <p:txBody>
              <a:bodyPr wrap="square" rtlCol="0">
                <a:spAutoFit/>
              </a:bodyPr>
              <a:lstStyle/>
              <a:p>
                <a:r>
                  <a:rPr lang="fr-FR" sz="1600" b="1" i="1" dirty="0"/>
                  <a:t>ou</a:t>
                </a:r>
                <a:endParaRPr lang="fr-FR" sz="14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76816" y="1658721"/>
                <a:ext cx="2976772" cy="646331"/>
              </a:xfrm>
              <a:prstGeom prst="rect">
                <a:avLst/>
              </a:prstGeom>
              <a:noFill/>
            </p:spPr>
            <p:txBody>
              <a:bodyPr wrap="square" rtlCol="0">
                <a:spAutoFit/>
              </a:bodyPr>
              <a:lstStyle/>
              <a:p>
                <a:r>
                  <a:rPr lang="fr-FR" sz="1200" b="1" dirty="0" smtClean="0"/>
                  <a:t>Comparaison des corticostéroïdes pour la pneumonie acquise dans la communauté (PAC)</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7983206" y="1429068"/>
              <a:ext cx="649602" cy="703876"/>
            </a:xfrm>
            <a:prstGeom prst="rect">
              <a:avLst/>
            </a:prstGeom>
          </p:spPr>
        </p:pic>
      </p:grpSp>
      <p:sp>
        <p:nvSpPr>
          <p:cNvPr id="68" name="Right Arrow 67"/>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80" name="TextBox 79"/>
          <p:cNvSpPr txBox="1"/>
          <p:nvPr/>
        </p:nvSpPr>
        <p:spPr>
          <a:xfrm>
            <a:off x="775655" y="3797815"/>
            <a:ext cx="4304845" cy="461665"/>
          </a:xfrm>
          <a:prstGeom prst="rect">
            <a:avLst/>
          </a:prstGeom>
          <a:noFill/>
        </p:spPr>
        <p:txBody>
          <a:bodyPr wrap="square" rtlCol="0">
            <a:spAutoFit/>
          </a:bodyPr>
          <a:lstStyle/>
          <a:p>
            <a:r>
              <a:rPr lang="fr-FR" sz="1200" b="1" dirty="0" smtClean="0"/>
              <a:t>Collecte des données de base, détermination de l’adéquation</a:t>
            </a:r>
          </a:p>
          <a:p>
            <a:r>
              <a:rPr lang="fr-FR" sz="1200" b="1" dirty="0" smtClean="0"/>
              <a:t>Randomisation 1:1 dans chaque comparaison appropriée</a:t>
            </a:r>
            <a:endParaRPr lang="fr-FR" sz="1200" b="1" dirty="0"/>
          </a:p>
        </p:txBody>
      </p:sp>
      <p:sp>
        <p:nvSpPr>
          <p:cNvPr id="92" name="Right Arrow 91"/>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100" name="TextBox 99"/>
          <p:cNvSpPr txBox="1"/>
          <p:nvPr/>
        </p:nvSpPr>
        <p:spPr>
          <a:xfrm>
            <a:off x="7900325" y="3630854"/>
            <a:ext cx="4524389" cy="830997"/>
          </a:xfrm>
          <a:prstGeom prst="rect">
            <a:avLst/>
          </a:prstGeom>
          <a:noFill/>
        </p:spPr>
        <p:txBody>
          <a:bodyPr wrap="square" rtlCol="0">
            <a:spAutoFit/>
          </a:bodyPr>
          <a:lstStyle/>
          <a:p>
            <a:r>
              <a:rPr lang="fr-FR" sz="1200" b="1" dirty="0"/>
              <a:t>Résultats à 28 jours et 6 mois</a:t>
            </a:r>
          </a:p>
          <a:p>
            <a:pPr marL="285750" indent="-285750">
              <a:buFont typeface="Arial" panose="020B0604020202020204" pitchFamily="34" charset="0"/>
              <a:buChar char="•"/>
            </a:pPr>
            <a:r>
              <a:rPr lang="fr-FR" sz="1200" b="1" dirty="0" smtClean="0"/>
              <a:t>Mortalité</a:t>
            </a:r>
          </a:p>
          <a:p>
            <a:pPr marL="285750" indent="-285750">
              <a:buFont typeface="Arial" panose="020B0604020202020204" pitchFamily="34" charset="0"/>
              <a:buChar char="•"/>
            </a:pPr>
            <a:r>
              <a:rPr lang="fr-FR" sz="1200" b="1" dirty="0" smtClean="0"/>
              <a:t>Délai de sortie de l’hôpital en vie</a:t>
            </a:r>
          </a:p>
          <a:p>
            <a:pPr marL="285750" indent="-285750">
              <a:buFont typeface="Arial" panose="020B0604020202020204" pitchFamily="34" charset="0"/>
              <a:buChar char="•"/>
            </a:pPr>
            <a:r>
              <a:rPr lang="fr-FR" sz="1200" b="1" dirty="0"/>
              <a:t>Progression vers la ventilation ou le décès</a:t>
            </a:r>
          </a:p>
        </p:txBody>
      </p:sp>
    </p:spTree>
    <p:extLst>
      <p:ext uri="{BB962C8B-B14F-4D97-AF65-F5344CB8AC3E}">
        <p14:creationId xmlns:p14="http://schemas.microsoft.com/office/powerpoint/2010/main" val="273206049"/>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Left-Right Arrow 76">
            <a:extLst>
              <a:ext uri="{FF2B5EF4-FFF2-40B4-BE49-F238E27FC236}">
                <a16:creationId xmlns:a16="http://schemas.microsoft.com/office/drawing/2014/main" id="{F43932C0-7A8F-734B-8CF5-CFDAF2026B74}"/>
              </a:ext>
            </a:extLst>
          </p:cNvPr>
          <p:cNvSpPr/>
          <p:nvPr/>
        </p:nvSpPr>
        <p:spPr>
          <a:xfrm rot="5400000" flipV="1">
            <a:off x="5398291" y="3924689"/>
            <a:ext cx="1588943"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9579837" flipV="1">
            <a:off x="4067273" y="3904710"/>
            <a:ext cx="4110629" cy="38602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ounded Rectangle 3"/>
          <p:cNvSpPr/>
          <p:nvPr/>
        </p:nvSpPr>
        <p:spPr>
          <a:xfrm>
            <a:off x="105714" y="1438732"/>
            <a:ext cx="616065" cy="527407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fr-FR" b="1" dirty="0" smtClean="0"/>
              <a:t>PATIENTS HOSPITALISÉS ATTEINTS DE PNEUMONIE</a:t>
            </a:r>
            <a:endParaRPr lang="fr-FR" b="1" dirty="0"/>
          </a:p>
        </p:txBody>
      </p:sp>
      <p:sp>
        <p:nvSpPr>
          <p:cNvPr id="11" name="Rounded Rectangle 10"/>
          <p:cNvSpPr/>
          <p:nvPr/>
        </p:nvSpPr>
        <p:spPr>
          <a:xfrm>
            <a:off x="11526785" y="1438733"/>
            <a:ext cx="575093" cy="5274074"/>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2000" b="1" dirty="0" smtClean="0"/>
              <a:t>ANALYSE</a:t>
            </a:r>
            <a:endParaRPr lang="fr-FR" sz="2400" b="1" dirty="0"/>
          </a:p>
        </p:txBody>
      </p:sp>
      <p:sp>
        <p:nvSpPr>
          <p:cNvPr id="77" name="Left-Right Arrow 76"/>
          <p:cNvSpPr/>
          <p:nvPr/>
        </p:nvSpPr>
        <p:spPr>
          <a:xfrm rot="1152713" flipV="1">
            <a:off x="4133238" y="3920163"/>
            <a:ext cx="4193098" cy="357635"/>
          </a:xfrm>
          <a:prstGeom prst="lef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5765595" y="3636361"/>
            <a:ext cx="861040" cy="86104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b="1" dirty="0"/>
              <a:t>R</a:t>
            </a:r>
            <a:endParaRPr lang="fr-FR" b="1" dirty="0"/>
          </a:p>
        </p:txBody>
      </p:sp>
      <p:sp>
        <p:nvSpPr>
          <p:cNvPr id="13" name="TextBox 12">
            <a:extLst>
              <a:ext uri="{FF2B5EF4-FFF2-40B4-BE49-F238E27FC236}">
                <a16:creationId xmlns:a16="http://schemas.microsoft.com/office/drawing/2014/main" id="{AD82BCED-226B-0448-B8FC-891B5F6E3209}"/>
              </a:ext>
            </a:extLst>
          </p:cNvPr>
          <p:cNvSpPr txBox="1"/>
          <p:nvPr/>
        </p:nvSpPr>
        <p:spPr>
          <a:xfrm>
            <a:off x="1031009" y="2889971"/>
            <a:ext cx="6509358" cy="369332"/>
          </a:xfrm>
          <a:prstGeom prst="rect">
            <a:avLst/>
          </a:prstGeom>
          <a:noFill/>
        </p:spPr>
        <p:txBody>
          <a:bodyPr wrap="square" rtlCol="0">
            <a:spAutoFit/>
          </a:bodyPr>
          <a:lstStyle/>
          <a:p>
            <a:pPr algn="ctr"/>
            <a:r>
              <a:rPr lang="fr-FR" b="1" dirty="0"/>
              <a:t>Patients dont le SRAS-CoV-2 a été confirmé</a:t>
            </a:r>
          </a:p>
        </p:txBody>
      </p:sp>
      <p:grpSp>
        <p:nvGrpSpPr>
          <p:cNvPr id="14" name="Group 13">
            <a:extLst>
              <a:ext uri="{FF2B5EF4-FFF2-40B4-BE49-F238E27FC236}">
                <a16:creationId xmlns:a16="http://schemas.microsoft.com/office/drawing/2014/main" id="{3F67CDAB-DA18-8347-A63F-AEBA50AA3506}"/>
              </a:ext>
            </a:extLst>
          </p:cNvPr>
          <p:cNvGrpSpPr>
            <a:grpSpLocks noChangeAspect="1"/>
          </p:cNvGrpSpPr>
          <p:nvPr/>
        </p:nvGrpSpPr>
        <p:grpSpPr>
          <a:xfrm>
            <a:off x="846577" y="1432514"/>
            <a:ext cx="3518016" cy="1433785"/>
            <a:chOff x="4441699" y="1560294"/>
            <a:chExt cx="3487490" cy="1427545"/>
          </a:xfrm>
        </p:grpSpPr>
        <p:sp>
          <p:nvSpPr>
            <p:cNvPr id="53" name="Rounded Rectangle 52">
              <a:extLst>
                <a:ext uri="{FF2B5EF4-FFF2-40B4-BE49-F238E27FC236}">
                  <a16:creationId xmlns:a16="http://schemas.microsoft.com/office/drawing/2014/main" id="{9815A20D-3178-B24B-8BAC-DDFC209CA08D}"/>
                </a:ext>
              </a:extLst>
            </p:cNvPr>
            <p:cNvSpPr/>
            <p:nvPr/>
          </p:nvSpPr>
          <p:spPr>
            <a:xfrm>
              <a:off x="4441699" y="1572462"/>
              <a:ext cx="3393651" cy="1415377"/>
            </a:xfrm>
            <a:prstGeom prst="roundRect">
              <a:avLst/>
            </a:prstGeom>
            <a:solidFill>
              <a:srgbClr val="7030A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p>
          </p:txBody>
        </p:sp>
        <p:sp>
          <p:nvSpPr>
            <p:cNvPr id="54" name="Rounded Rectangle 53">
              <a:extLst>
                <a:ext uri="{FF2B5EF4-FFF2-40B4-BE49-F238E27FC236}">
                  <a16:creationId xmlns:a16="http://schemas.microsoft.com/office/drawing/2014/main" id="{1C4E103B-3F2F-0243-BF82-DAD5395299A5}"/>
                </a:ext>
              </a:extLst>
            </p:cNvPr>
            <p:cNvSpPr/>
            <p:nvPr/>
          </p:nvSpPr>
          <p:spPr>
            <a:xfrm>
              <a:off x="5131075" y="2269927"/>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Dexaméthasone à forte dose</a:t>
              </a:r>
              <a:endParaRPr lang="fr-FR" sz="1200" b="1" dirty="0">
                <a:solidFill>
                  <a:schemeClr val="bg1"/>
                </a:solidFill>
              </a:endParaRPr>
            </a:p>
          </p:txBody>
        </p:sp>
        <p:sp>
          <p:nvSpPr>
            <p:cNvPr id="55" name="Rounded Rectangle 54">
              <a:extLst>
                <a:ext uri="{FF2B5EF4-FFF2-40B4-BE49-F238E27FC236}">
                  <a16:creationId xmlns:a16="http://schemas.microsoft.com/office/drawing/2014/main" id="{B47DC59E-6235-6446-BF6C-7A651DFDF0AF}"/>
                </a:ext>
              </a:extLst>
            </p:cNvPr>
            <p:cNvSpPr/>
            <p:nvPr/>
          </p:nvSpPr>
          <p:spPr>
            <a:xfrm>
              <a:off x="6593333" y="2252786"/>
              <a:ext cx="1106316" cy="64518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Soins habituels (dose standard de corticostéroïdes)</a:t>
              </a:r>
              <a:endParaRPr lang="fr-FR" sz="1200" b="1" dirty="0">
                <a:solidFill>
                  <a:schemeClr val="bg1"/>
                </a:solidFill>
              </a:endParaRPr>
            </a:p>
          </p:txBody>
        </p:sp>
        <p:sp>
          <p:nvSpPr>
            <p:cNvPr id="56" name="Oval 55">
              <a:extLst>
                <a:ext uri="{FF2B5EF4-FFF2-40B4-BE49-F238E27FC236}">
                  <a16:creationId xmlns:a16="http://schemas.microsoft.com/office/drawing/2014/main" id="{B00EEEBD-802E-2E4E-B678-CBD0ABB107CE}"/>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E</a:t>
              </a:r>
            </a:p>
          </p:txBody>
        </p:sp>
        <p:sp>
          <p:nvSpPr>
            <p:cNvPr id="57" name="TextBox 56">
              <a:extLst>
                <a:ext uri="{FF2B5EF4-FFF2-40B4-BE49-F238E27FC236}">
                  <a16:creationId xmlns:a16="http://schemas.microsoft.com/office/drawing/2014/main" id="{2E4544AA-6316-F641-BE6B-9C63698CCFB4}"/>
                </a:ext>
              </a:extLst>
            </p:cNvPr>
            <p:cNvSpPr txBox="1"/>
            <p:nvPr/>
          </p:nvSpPr>
          <p:spPr>
            <a:xfrm>
              <a:off x="6237746" y="2408993"/>
              <a:ext cx="388749" cy="337081"/>
            </a:xfrm>
            <a:prstGeom prst="rect">
              <a:avLst/>
            </a:prstGeom>
            <a:noFill/>
          </p:spPr>
          <p:txBody>
            <a:bodyPr wrap="square" rtlCol="0">
              <a:spAutoFit/>
            </a:bodyPr>
            <a:lstStyle/>
            <a:p>
              <a:r>
                <a:rPr lang="fr-FR" sz="1600" b="1" i="1" dirty="0"/>
                <a:t>ou</a:t>
              </a:r>
            </a:p>
          </p:txBody>
        </p:sp>
        <p:sp>
          <p:nvSpPr>
            <p:cNvPr id="62" name="TextBox 61">
              <a:extLst>
                <a:ext uri="{FF2B5EF4-FFF2-40B4-BE49-F238E27FC236}">
                  <a16:creationId xmlns:a16="http://schemas.microsoft.com/office/drawing/2014/main" id="{FDF7E6B4-B439-344A-8805-31555B02FF58}"/>
                </a:ext>
              </a:extLst>
            </p:cNvPr>
            <p:cNvSpPr txBox="1"/>
            <p:nvPr/>
          </p:nvSpPr>
          <p:spPr>
            <a:xfrm>
              <a:off x="5002529" y="1647901"/>
              <a:ext cx="2926660" cy="520943"/>
            </a:xfrm>
            <a:prstGeom prst="rect">
              <a:avLst/>
            </a:prstGeom>
            <a:noFill/>
          </p:spPr>
          <p:txBody>
            <a:bodyPr wrap="square" rtlCol="0">
              <a:spAutoFit/>
            </a:bodyPr>
            <a:lstStyle/>
            <a:p>
              <a:r>
                <a:rPr lang="fr-FR" sz="1400" b="1" dirty="0" smtClean="0"/>
                <a:t>Comparaison COVID-19 des doses élevées de corticostéroïdes (patients sous VNI ou VMI)</a:t>
              </a:r>
              <a:endParaRPr lang="fr-FR" sz="1400" b="1" dirty="0"/>
            </a:p>
          </p:txBody>
        </p:sp>
        <p:pic>
          <p:nvPicPr>
            <p:cNvPr id="84" name="Graphic 31" descr="Lungs with solid fill">
              <a:extLst>
                <a:ext uri="{FF2B5EF4-FFF2-40B4-BE49-F238E27FC236}">
                  <a16:creationId xmlns:a16="http://schemas.microsoft.com/office/drawing/2014/main" id="{5DD6B768-CE70-F942-BAC0-8E1562853BD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4459651" y="1560294"/>
              <a:ext cx="649602" cy="703876"/>
            </a:xfrm>
            <a:prstGeom prst="rect">
              <a:avLst/>
            </a:prstGeom>
          </p:spPr>
        </p:pic>
      </p:grpSp>
      <p:grpSp>
        <p:nvGrpSpPr>
          <p:cNvPr id="86" name="Group 85">
            <a:extLst>
              <a:ext uri="{FF2B5EF4-FFF2-40B4-BE49-F238E27FC236}">
                <a16:creationId xmlns:a16="http://schemas.microsoft.com/office/drawing/2014/main" id="{D8AFADE8-6D42-8141-AD4C-AE9A461943B3}"/>
              </a:ext>
            </a:extLst>
          </p:cNvPr>
          <p:cNvGrpSpPr/>
          <p:nvPr/>
        </p:nvGrpSpPr>
        <p:grpSpPr>
          <a:xfrm>
            <a:off x="8003238" y="5111544"/>
            <a:ext cx="3423100" cy="1414800"/>
            <a:chOff x="8003238" y="1576210"/>
            <a:chExt cx="3423100" cy="1414800"/>
          </a:xfrm>
        </p:grpSpPr>
        <p:sp>
          <p:nvSpPr>
            <p:cNvPr id="87" name="Rounded Rectangle 86">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8" name="Rounded Rectangle 87">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Dexaméthasone</a:t>
              </a:r>
              <a:endParaRPr lang="fr-FR" sz="1200" b="1" dirty="0">
                <a:solidFill>
                  <a:schemeClr val="bg1"/>
                </a:solidFill>
              </a:endParaRPr>
            </a:p>
          </p:txBody>
        </p:sp>
        <p:sp>
          <p:nvSpPr>
            <p:cNvPr id="89" name="Rounded Rectangle 88">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corticostéroïdes</a:t>
              </a:r>
            </a:p>
          </p:txBody>
        </p:sp>
        <p:sp>
          <p:nvSpPr>
            <p:cNvPr id="90" name="Oval 89">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I</a:t>
              </a:r>
            </a:p>
          </p:txBody>
        </p:sp>
        <p:sp>
          <p:nvSpPr>
            <p:cNvPr id="91" name="TextBox 90">
              <a:extLst>
                <a:ext uri="{FF2B5EF4-FFF2-40B4-BE49-F238E27FC236}">
                  <a16:creationId xmlns:a16="http://schemas.microsoft.com/office/drawing/2014/main" id="{10968DC4-6CC1-714A-8E7F-F7B64C0FB3F3}"/>
                </a:ext>
              </a:extLst>
            </p:cNvPr>
            <p:cNvSpPr txBox="1"/>
            <p:nvPr/>
          </p:nvSpPr>
          <p:spPr>
            <a:xfrm>
              <a:off x="9799575" y="2401880"/>
              <a:ext cx="422052" cy="338554"/>
            </a:xfrm>
            <a:prstGeom prst="rect">
              <a:avLst/>
            </a:prstGeom>
            <a:noFill/>
          </p:spPr>
          <p:txBody>
            <a:bodyPr wrap="square" rtlCol="0">
              <a:spAutoFit/>
            </a:bodyPr>
            <a:lstStyle/>
            <a:p>
              <a:r>
                <a:rPr lang="fr-FR" sz="1600" b="1" i="1" dirty="0"/>
                <a:t>ou</a:t>
              </a:r>
              <a:endParaRPr lang="fr-FR" sz="1400" b="1" i="1" dirty="0"/>
            </a:p>
          </p:txBody>
        </p:sp>
        <p:sp>
          <p:nvSpPr>
            <p:cNvPr id="93" name="TextBox 92">
              <a:extLst>
                <a:ext uri="{FF2B5EF4-FFF2-40B4-BE49-F238E27FC236}">
                  <a16:creationId xmlns:a16="http://schemas.microsoft.com/office/drawing/2014/main" id="{ECBA9FA1-20DC-A341-8CF4-2E97C762F7A3}"/>
                </a:ext>
              </a:extLst>
            </p:cNvPr>
            <p:cNvSpPr txBox="1"/>
            <p:nvPr/>
          </p:nvSpPr>
          <p:spPr>
            <a:xfrm>
              <a:off x="8582363" y="1659756"/>
              <a:ext cx="2843975" cy="523220"/>
            </a:xfrm>
            <a:prstGeom prst="rect">
              <a:avLst/>
            </a:prstGeom>
            <a:noFill/>
          </p:spPr>
          <p:txBody>
            <a:bodyPr wrap="square" rtlCol="0">
              <a:spAutoFit/>
            </a:bodyPr>
            <a:lstStyle/>
            <a:p>
              <a:r>
                <a:rPr lang="fr-FR" sz="1400" b="1" dirty="0" smtClean="0"/>
                <a:t>Comparaison des corticostéroïdes contre la grippe (patients souffrant d’hypoxie)</a:t>
              </a:r>
              <a:endParaRPr lang="fr-FR" sz="1400" b="1" dirty="0"/>
            </a:p>
          </p:txBody>
        </p:sp>
      </p:grpSp>
      <p:grpSp>
        <p:nvGrpSpPr>
          <p:cNvPr id="94" name="Group 93">
            <a:extLst>
              <a:ext uri="{FF2B5EF4-FFF2-40B4-BE49-F238E27FC236}">
                <a16:creationId xmlns:a16="http://schemas.microsoft.com/office/drawing/2014/main" id="{ADAD2F31-7492-F84D-9855-EF44F47A31BD}"/>
              </a:ext>
            </a:extLst>
          </p:cNvPr>
          <p:cNvGrpSpPr/>
          <p:nvPr/>
        </p:nvGrpSpPr>
        <p:grpSpPr>
          <a:xfrm>
            <a:off x="849410" y="5102038"/>
            <a:ext cx="3393651" cy="1415377"/>
            <a:chOff x="849410" y="1566704"/>
            <a:chExt cx="3393651" cy="1415377"/>
          </a:xfrm>
        </p:grpSpPr>
        <p:sp>
          <p:nvSpPr>
            <p:cNvPr id="95" name="Rounded Rectangle 94">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Rounded Rectangle 95">
              <a:extLst>
                <a:ext uri="{FF2B5EF4-FFF2-40B4-BE49-F238E27FC236}">
                  <a16:creationId xmlns:a16="http://schemas.microsoft.com/office/drawing/2014/main" id="{1EFB7BF6-F1F2-E541-9082-F803C4A8CD0E}"/>
                </a:ext>
              </a:extLst>
            </p:cNvPr>
            <p:cNvSpPr/>
            <p:nvPr/>
          </p:nvSpPr>
          <p:spPr>
            <a:xfrm>
              <a:off x="1538786" y="2264169"/>
              <a:ext cx="1116000"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Baloxavir</a:t>
              </a:r>
            </a:p>
          </p:txBody>
        </p:sp>
        <p:sp>
          <p:nvSpPr>
            <p:cNvPr id="97" name="Rounded Rectangle 96">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baloxavir</a:t>
              </a:r>
            </a:p>
          </p:txBody>
        </p:sp>
        <p:sp>
          <p:nvSpPr>
            <p:cNvPr id="98" name="Oval 97">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a:t>
              </a:r>
            </a:p>
          </p:txBody>
        </p:sp>
        <p:sp>
          <p:nvSpPr>
            <p:cNvPr id="99" name="TextBox 98">
              <a:extLst>
                <a:ext uri="{FF2B5EF4-FFF2-40B4-BE49-F238E27FC236}">
                  <a16:creationId xmlns:a16="http://schemas.microsoft.com/office/drawing/2014/main" id="{1B0C20BD-204C-D74D-879B-296826D9D31F}"/>
                </a:ext>
              </a:extLst>
            </p:cNvPr>
            <p:cNvSpPr txBox="1"/>
            <p:nvPr/>
          </p:nvSpPr>
          <p:spPr>
            <a:xfrm>
              <a:off x="2645747" y="2403526"/>
              <a:ext cx="422052" cy="338554"/>
            </a:xfrm>
            <a:prstGeom prst="rect">
              <a:avLst/>
            </a:prstGeom>
            <a:noFill/>
          </p:spPr>
          <p:txBody>
            <a:bodyPr wrap="square" rtlCol="0">
              <a:spAutoFit/>
            </a:bodyPr>
            <a:lstStyle/>
            <a:p>
              <a:r>
                <a:rPr lang="fr-FR" sz="1600" b="1" i="1" dirty="0"/>
                <a:t>ou</a:t>
              </a:r>
              <a:endParaRPr lang="fr-FR" sz="1400" b="1" i="1" dirty="0"/>
            </a:p>
          </p:txBody>
        </p:sp>
        <p:sp>
          <p:nvSpPr>
            <p:cNvPr id="101" name="TextBox 100">
              <a:extLst>
                <a:ext uri="{FF2B5EF4-FFF2-40B4-BE49-F238E27FC236}">
                  <a16:creationId xmlns:a16="http://schemas.microsoft.com/office/drawing/2014/main" id="{1C9C61F0-1ED7-5049-A2A7-AE7FAFF12F96}"/>
                </a:ext>
              </a:extLst>
            </p:cNvPr>
            <p:cNvSpPr txBox="1"/>
            <p:nvPr/>
          </p:nvSpPr>
          <p:spPr>
            <a:xfrm>
              <a:off x="1494991" y="1733283"/>
              <a:ext cx="2350467" cy="338554"/>
            </a:xfrm>
            <a:prstGeom prst="rect">
              <a:avLst/>
            </a:prstGeom>
            <a:noFill/>
          </p:spPr>
          <p:txBody>
            <a:bodyPr wrap="square" rtlCol="0">
              <a:spAutoFit/>
            </a:bodyPr>
            <a:lstStyle/>
            <a:p>
              <a:r>
                <a:rPr lang="fr-FR" sz="1600" b="1" dirty="0" smtClean="0"/>
                <a:t>Comparaison avec le baloxavir</a:t>
              </a:r>
              <a:endParaRPr lang="fr-FR" sz="2400" b="1" dirty="0"/>
            </a:p>
          </p:txBody>
        </p:sp>
      </p:grpSp>
      <p:grpSp>
        <p:nvGrpSpPr>
          <p:cNvPr id="102" name="Group 101">
            <a:extLst>
              <a:ext uri="{FF2B5EF4-FFF2-40B4-BE49-F238E27FC236}">
                <a16:creationId xmlns:a16="http://schemas.microsoft.com/office/drawing/2014/main" id="{650F3EB1-C981-B740-82D6-F54DE5AFF985}"/>
              </a:ext>
            </a:extLst>
          </p:cNvPr>
          <p:cNvGrpSpPr/>
          <p:nvPr/>
        </p:nvGrpSpPr>
        <p:grpSpPr>
          <a:xfrm>
            <a:off x="4441699" y="5107796"/>
            <a:ext cx="3393651" cy="1415377"/>
            <a:chOff x="4441699" y="1572462"/>
            <a:chExt cx="3393651" cy="1415377"/>
          </a:xfrm>
        </p:grpSpPr>
        <p:sp>
          <p:nvSpPr>
            <p:cNvPr id="103" name="Rounded Rectangle 102">
              <a:extLst>
                <a:ext uri="{FF2B5EF4-FFF2-40B4-BE49-F238E27FC236}">
                  <a16:creationId xmlns:a16="http://schemas.microsoft.com/office/drawing/2014/main" id="{4F5F2D03-AB19-F045-BFB2-0F27BF1C1A04}"/>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ounded Rectangle 103">
              <a:extLst>
                <a:ext uri="{FF2B5EF4-FFF2-40B4-BE49-F238E27FC236}">
                  <a16:creationId xmlns:a16="http://schemas.microsoft.com/office/drawing/2014/main" id="{7D7E2DA0-3318-B34D-9DBA-8976C66C4BDF}"/>
                </a:ext>
              </a:extLst>
            </p:cNvPr>
            <p:cNvSpPr/>
            <p:nvPr/>
          </p:nvSpPr>
          <p:spPr>
            <a:xfrm>
              <a:off x="5131075" y="2269927"/>
              <a:ext cx="1116000"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fr-FR" sz="1200" b="1" dirty="0">
                  <a:solidFill>
                    <a:schemeClr val="bg1"/>
                  </a:solidFill>
                </a:rPr>
                <a:t>Oseltamivir</a:t>
              </a:r>
            </a:p>
          </p:txBody>
        </p:sp>
        <p:sp>
          <p:nvSpPr>
            <p:cNvPr id="105" name="Rounded Rectangle 104">
              <a:extLst>
                <a:ext uri="{FF2B5EF4-FFF2-40B4-BE49-F238E27FC236}">
                  <a16:creationId xmlns:a16="http://schemas.microsoft.com/office/drawing/2014/main" id="{0378DF22-74BF-5D4D-86EE-65EAF417A84F}"/>
                </a:ext>
              </a:extLst>
            </p:cNvPr>
            <p:cNvSpPr/>
            <p:nvPr/>
          </p:nvSpPr>
          <p:spPr>
            <a:xfrm>
              <a:off x="6593333" y="2252787"/>
              <a:ext cx="1116208" cy="648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oseltamivir</a:t>
              </a:r>
            </a:p>
          </p:txBody>
        </p:sp>
        <p:sp>
          <p:nvSpPr>
            <p:cNvPr id="106" name="Oval 105">
              <a:extLst>
                <a:ext uri="{FF2B5EF4-FFF2-40B4-BE49-F238E27FC236}">
                  <a16:creationId xmlns:a16="http://schemas.microsoft.com/office/drawing/2014/main" id="{5E1F665A-1FA0-7D49-9F48-4E79E39E8087}"/>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H</a:t>
              </a:r>
            </a:p>
          </p:txBody>
        </p:sp>
        <p:sp>
          <p:nvSpPr>
            <p:cNvPr id="107" name="TextBox 106">
              <a:extLst>
                <a:ext uri="{FF2B5EF4-FFF2-40B4-BE49-F238E27FC236}">
                  <a16:creationId xmlns:a16="http://schemas.microsoft.com/office/drawing/2014/main" id="{4015A8B3-F5AE-4941-A698-D51DA4E46924}"/>
                </a:ext>
              </a:extLst>
            </p:cNvPr>
            <p:cNvSpPr txBox="1"/>
            <p:nvPr/>
          </p:nvSpPr>
          <p:spPr>
            <a:xfrm>
              <a:off x="6238036" y="2431586"/>
              <a:ext cx="422052" cy="338554"/>
            </a:xfrm>
            <a:prstGeom prst="rect">
              <a:avLst/>
            </a:prstGeom>
            <a:noFill/>
          </p:spPr>
          <p:txBody>
            <a:bodyPr wrap="square" rtlCol="0">
              <a:spAutoFit/>
            </a:bodyPr>
            <a:lstStyle/>
            <a:p>
              <a:r>
                <a:rPr lang="fr-FR" sz="1600" b="1" i="1" dirty="0"/>
                <a:t>ou</a:t>
              </a:r>
              <a:endParaRPr lang="fr-FR" sz="1400" b="1" i="1" dirty="0"/>
            </a:p>
          </p:txBody>
        </p:sp>
        <p:sp>
          <p:nvSpPr>
            <p:cNvPr id="108" name="TextBox 107">
              <a:extLst>
                <a:ext uri="{FF2B5EF4-FFF2-40B4-BE49-F238E27FC236}">
                  <a16:creationId xmlns:a16="http://schemas.microsoft.com/office/drawing/2014/main" id="{2ED6A60D-D187-6142-95D6-173A8F77EAF0}"/>
                </a:ext>
              </a:extLst>
            </p:cNvPr>
            <p:cNvSpPr txBox="1"/>
            <p:nvPr/>
          </p:nvSpPr>
          <p:spPr>
            <a:xfrm>
              <a:off x="5074111" y="1733283"/>
              <a:ext cx="2301508" cy="338554"/>
            </a:xfrm>
            <a:prstGeom prst="rect">
              <a:avLst/>
            </a:prstGeom>
            <a:noFill/>
          </p:spPr>
          <p:txBody>
            <a:bodyPr wrap="square" rtlCol="0">
              <a:spAutoFit/>
            </a:bodyPr>
            <a:lstStyle/>
            <a:p>
              <a:r>
                <a:rPr lang="fr-FR" sz="1600" b="1" dirty="0" smtClean="0"/>
                <a:t>Comparaison avec l’oseltamivir</a:t>
              </a:r>
              <a:endParaRPr lang="fr-FR" sz="1500" b="1" dirty="0"/>
            </a:p>
          </p:txBody>
        </p:sp>
      </p:grpSp>
      <p:sp>
        <p:nvSpPr>
          <p:cNvPr id="112" name="TextBox 111">
            <a:extLst>
              <a:ext uri="{FF2B5EF4-FFF2-40B4-BE49-F238E27FC236}">
                <a16:creationId xmlns:a16="http://schemas.microsoft.com/office/drawing/2014/main" id="{B9053A9B-718A-EC42-B5E3-A8D50C67C0BC}"/>
              </a:ext>
            </a:extLst>
          </p:cNvPr>
          <p:cNvSpPr txBox="1"/>
          <p:nvPr/>
        </p:nvSpPr>
        <p:spPr>
          <a:xfrm>
            <a:off x="4413863" y="6493574"/>
            <a:ext cx="3728200" cy="369332"/>
          </a:xfrm>
          <a:prstGeom prst="rect">
            <a:avLst/>
          </a:prstGeom>
          <a:noFill/>
        </p:spPr>
        <p:txBody>
          <a:bodyPr wrap="none" rtlCol="0">
            <a:spAutoFit/>
          </a:bodyPr>
          <a:lstStyle/>
          <a:p>
            <a:r>
              <a:rPr lang="fr-FR" b="1" dirty="0"/>
              <a:t>Patients atteints d’une GRIPPE confirmée</a:t>
            </a:r>
          </a:p>
        </p:txBody>
      </p:sp>
      <p:pic>
        <p:nvPicPr>
          <p:cNvPr id="19" name="Picture 18" descr="Shape&#10;&#10;Description automatically generated with low confidence">
            <a:extLst>
              <a:ext uri="{FF2B5EF4-FFF2-40B4-BE49-F238E27FC236}">
                <a16:creationId xmlns:a16="http://schemas.microsoft.com/office/drawing/2014/main" id="{C6617597-64B1-3240-97B1-C1901F2A154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3730" y="5143075"/>
            <a:ext cx="601261" cy="601261"/>
          </a:xfrm>
          <a:prstGeom prst="rect">
            <a:avLst/>
          </a:prstGeom>
        </p:spPr>
      </p:pic>
      <p:pic>
        <p:nvPicPr>
          <p:cNvPr id="115" name="Picture 114"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2981" y="5141752"/>
            <a:ext cx="601261" cy="601261"/>
          </a:xfrm>
          <a:prstGeom prst="rect">
            <a:avLst/>
          </a:prstGeom>
        </p:spPr>
      </p:pic>
      <p:pic>
        <p:nvPicPr>
          <p:cNvPr id="116"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8033988" y="5097874"/>
            <a:ext cx="649602" cy="703876"/>
          </a:xfrm>
          <a:prstGeom prst="rect">
            <a:avLst/>
          </a:prstGeom>
        </p:spPr>
      </p:pic>
      <p:grpSp>
        <p:nvGrpSpPr>
          <p:cNvPr id="3" name="Group 2"/>
          <p:cNvGrpSpPr/>
          <p:nvPr/>
        </p:nvGrpSpPr>
        <p:grpSpPr>
          <a:xfrm>
            <a:off x="4307603" y="1447823"/>
            <a:ext cx="3393651" cy="1415377"/>
            <a:chOff x="4336464" y="1608378"/>
            <a:chExt cx="3393651" cy="1415377"/>
          </a:xfrm>
        </p:grpSpPr>
        <p:grpSp>
          <p:nvGrpSpPr>
            <p:cNvPr id="81" name="Group 80">
              <a:extLst>
                <a:ext uri="{FF2B5EF4-FFF2-40B4-BE49-F238E27FC236}">
                  <a16:creationId xmlns:a16="http://schemas.microsoft.com/office/drawing/2014/main" id="{ADAD2F31-7492-F84D-9855-EF44F47A31BD}"/>
                </a:ext>
              </a:extLst>
            </p:cNvPr>
            <p:cNvGrpSpPr/>
            <p:nvPr/>
          </p:nvGrpSpPr>
          <p:grpSpPr>
            <a:xfrm>
              <a:off x="4336464" y="1608378"/>
              <a:ext cx="3393651" cy="1415377"/>
              <a:chOff x="849410" y="1566704"/>
              <a:chExt cx="3393651" cy="1415377"/>
            </a:xfrm>
          </p:grpSpPr>
          <p:sp>
            <p:nvSpPr>
              <p:cNvPr id="82" name="Rounded Rectangle 81">
                <a:extLst>
                  <a:ext uri="{FF2B5EF4-FFF2-40B4-BE49-F238E27FC236}">
                    <a16:creationId xmlns:a16="http://schemas.microsoft.com/office/drawing/2014/main" id="{9D5D6A46-844C-0E41-9615-6A6452BC651A}"/>
                  </a:ext>
                </a:extLst>
              </p:cNvPr>
              <p:cNvSpPr/>
              <p:nvPr/>
            </p:nvSpPr>
            <p:spPr>
              <a:xfrm>
                <a:off x="849410" y="1566704"/>
                <a:ext cx="3393651" cy="1415377"/>
              </a:xfrm>
              <a:prstGeom prst="roundRect">
                <a:avLst/>
              </a:prstGeom>
              <a:solidFill>
                <a:schemeClr val="accent6">
                  <a:lumMod val="75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9" name="Rounded Rectangle 128">
                <a:extLst>
                  <a:ext uri="{FF2B5EF4-FFF2-40B4-BE49-F238E27FC236}">
                    <a16:creationId xmlns:a16="http://schemas.microsoft.com/office/drawing/2014/main" id="{1EFB7BF6-F1F2-E541-9082-F803C4A8CD0E}"/>
                  </a:ext>
                </a:extLst>
              </p:cNvPr>
              <p:cNvSpPr/>
              <p:nvPr/>
            </p:nvSpPr>
            <p:spPr>
              <a:xfrm>
                <a:off x="1538787" y="2264169"/>
                <a:ext cx="1116000"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smtClean="0">
                    <a:solidFill>
                      <a:schemeClr val="bg1"/>
                    </a:solidFill>
                  </a:rPr>
                  <a:t>Sotrovimab</a:t>
                </a:r>
                <a:endParaRPr lang="fr-FR" sz="1400" b="1" dirty="0">
                  <a:solidFill>
                    <a:schemeClr val="bg1"/>
                  </a:solidFill>
                </a:endParaRPr>
              </a:p>
            </p:txBody>
          </p:sp>
          <p:sp>
            <p:nvSpPr>
              <p:cNvPr id="130" name="Rounded Rectangle 129">
                <a:extLst>
                  <a:ext uri="{FF2B5EF4-FFF2-40B4-BE49-F238E27FC236}">
                    <a16:creationId xmlns:a16="http://schemas.microsoft.com/office/drawing/2014/main" id="{7486FF0E-9F46-7B4C-9FB2-B176F4A0B138}"/>
                  </a:ext>
                </a:extLst>
              </p:cNvPr>
              <p:cNvSpPr/>
              <p:nvPr/>
            </p:nvSpPr>
            <p:spPr>
              <a:xfrm>
                <a:off x="3001044" y="2247029"/>
                <a:ext cx="1116208" cy="648000"/>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sotrovimab</a:t>
                </a:r>
              </a:p>
            </p:txBody>
          </p:sp>
          <p:sp>
            <p:nvSpPr>
              <p:cNvPr id="131" name="Oval 130">
                <a:extLst>
                  <a:ext uri="{FF2B5EF4-FFF2-40B4-BE49-F238E27FC236}">
                    <a16:creationId xmlns:a16="http://schemas.microsoft.com/office/drawing/2014/main" id="{3FC0B548-4A6B-BC4B-9381-BB0B22669809}"/>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J</a:t>
                </a:r>
                <a:endParaRPr lang="fr-FR" b="1" dirty="0"/>
              </a:p>
            </p:txBody>
          </p:sp>
          <p:sp>
            <p:nvSpPr>
              <p:cNvPr id="132" name="TextBox 131">
                <a:extLst>
                  <a:ext uri="{FF2B5EF4-FFF2-40B4-BE49-F238E27FC236}">
                    <a16:creationId xmlns:a16="http://schemas.microsoft.com/office/drawing/2014/main" id="{1B0C20BD-204C-D74D-879B-296826D9D31F}"/>
                  </a:ext>
                </a:extLst>
              </p:cNvPr>
              <p:cNvSpPr txBox="1"/>
              <p:nvPr/>
            </p:nvSpPr>
            <p:spPr>
              <a:xfrm>
                <a:off x="2657161" y="2414677"/>
                <a:ext cx="422052" cy="338554"/>
              </a:xfrm>
              <a:prstGeom prst="rect">
                <a:avLst/>
              </a:prstGeom>
              <a:noFill/>
            </p:spPr>
            <p:txBody>
              <a:bodyPr wrap="square" rtlCol="0">
                <a:spAutoFit/>
              </a:bodyPr>
              <a:lstStyle/>
              <a:p>
                <a:r>
                  <a:rPr lang="fr-FR" sz="1600" b="1" i="1" dirty="0"/>
                  <a:t>ou</a:t>
                </a:r>
                <a:endParaRPr lang="fr-FR" sz="1400" b="1" i="1" dirty="0"/>
              </a:p>
            </p:txBody>
          </p:sp>
          <p:sp>
            <p:nvSpPr>
              <p:cNvPr id="133" name="TextBox 132">
                <a:extLst>
                  <a:ext uri="{FF2B5EF4-FFF2-40B4-BE49-F238E27FC236}">
                    <a16:creationId xmlns:a16="http://schemas.microsoft.com/office/drawing/2014/main" id="{1C9C61F0-1ED7-5049-A2A7-AE7FAFF12F96}"/>
                  </a:ext>
                </a:extLst>
              </p:cNvPr>
              <p:cNvSpPr txBox="1"/>
              <p:nvPr/>
            </p:nvSpPr>
            <p:spPr>
              <a:xfrm>
                <a:off x="1481822" y="1732379"/>
                <a:ext cx="2350467" cy="338554"/>
              </a:xfrm>
              <a:prstGeom prst="rect">
                <a:avLst/>
              </a:prstGeom>
              <a:noFill/>
            </p:spPr>
            <p:txBody>
              <a:bodyPr wrap="square" rtlCol="0">
                <a:spAutoFit/>
              </a:bodyPr>
              <a:lstStyle/>
              <a:p>
                <a:r>
                  <a:rPr lang="fr-FR" sz="1600" b="1" dirty="0" smtClean="0"/>
                  <a:t>Comparaison avec le sotrovimab</a:t>
                </a:r>
                <a:endParaRPr lang="fr-FR" sz="2400" b="1" dirty="0"/>
              </a:p>
            </p:txBody>
          </p:sp>
        </p:grpSp>
        <p:pic>
          <p:nvPicPr>
            <p:cNvPr id="134" name="Picture 133" descr="Shape&#10;&#10;Description automatically generated with low confidence">
              <a:extLst>
                <a:ext uri="{FF2B5EF4-FFF2-40B4-BE49-F238E27FC236}">
                  <a16:creationId xmlns:a16="http://schemas.microsoft.com/office/drawing/2014/main" id="{F52B941E-08D5-6D4F-9994-B1282A12E41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91893" y="1641461"/>
              <a:ext cx="601261" cy="601261"/>
            </a:xfrm>
            <a:prstGeom prst="rect">
              <a:avLst/>
            </a:prstGeom>
          </p:spPr>
        </p:pic>
      </p:grpSp>
      <p:sp>
        <p:nvSpPr>
          <p:cNvPr id="58" name="Rounded Rectangle 57">
            <a:extLst>
              <a:ext uri="{FF2B5EF4-FFF2-40B4-BE49-F238E27FC236}">
                <a16:creationId xmlns:a16="http://schemas.microsoft.com/office/drawing/2014/main" id="{38B586F1-F3FA-8C47-9702-A236829F5589}"/>
              </a:ext>
            </a:extLst>
          </p:cNvPr>
          <p:cNvSpPr/>
          <p:nvPr/>
        </p:nvSpPr>
        <p:spPr>
          <a:xfrm>
            <a:off x="7833156" y="1390072"/>
            <a:ext cx="3622632" cy="1889226"/>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9" name="TextBox 68">
            <a:extLst>
              <a:ext uri="{FF2B5EF4-FFF2-40B4-BE49-F238E27FC236}">
                <a16:creationId xmlns:a16="http://schemas.microsoft.com/office/drawing/2014/main" id="{AD82BCED-226B-0448-B8FC-891B5F6E3209}"/>
              </a:ext>
            </a:extLst>
          </p:cNvPr>
          <p:cNvSpPr txBox="1"/>
          <p:nvPr/>
        </p:nvSpPr>
        <p:spPr>
          <a:xfrm>
            <a:off x="7879345" y="2767104"/>
            <a:ext cx="3404705" cy="523220"/>
          </a:xfrm>
          <a:prstGeom prst="rect">
            <a:avLst/>
          </a:prstGeom>
          <a:noFill/>
        </p:spPr>
        <p:txBody>
          <a:bodyPr wrap="square" rtlCol="0">
            <a:spAutoFit/>
          </a:bodyPr>
          <a:lstStyle/>
          <a:p>
            <a:pPr algn="ctr"/>
            <a:r>
              <a:rPr lang="fr-FR" sz="1400" b="1" dirty="0"/>
              <a:t>Patients atteints de PAC (sans suspicion de SRAS-CoV-2/grippe/PCP/TB)</a:t>
            </a:r>
          </a:p>
        </p:txBody>
      </p:sp>
      <p:grpSp>
        <p:nvGrpSpPr>
          <p:cNvPr id="7" name="Group 6"/>
          <p:cNvGrpSpPr/>
          <p:nvPr/>
        </p:nvGrpSpPr>
        <p:grpSpPr>
          <a:xfrm>
            <a:off x="7960889" y="1429068"/>
            <a:ext cx="3550350" cy="1420915"/>
            <a:chOff x="7960889" y="1429068"/>
            <a:chExt cx="3550350" cy="1420915"/>
          </a:xfrm>
        </p:grpSpPr>
        <p:grpSp>
          <p:nvGrpSpPr>
            <p:cNvPr id="70" name="Group 69">
              <a:extLst>
                <a:ext uri="{FF2B5EF4-FFF2-40B4-BE49-F238E27FC236}">
                  <a16:creationId xmlns:a16="http://schemas.microsoft.com/office/drawing/2014/main" id="{D8AFADE8-6D42-8141-AD4C-AE9A461943B3}"/>
                </a:ext>
              </a:extLst>
            </p:cNvPr>
            <p:cNvGrpSpPr/>
            <p:nvPr/>
          </p:nvGrpSpPr>
          <p:grpSpPr>
            <a:xfrm>
              <a:off x="7960889" y="1435183"/>
              <a:ext cx="3550350" cy="1414800"/>
              <a:chOff x="8003238" y="1576210"/>
              <a:chExt cx="3550350" cy="1414800"/>
            </a:xfrm>
          </p:grpSpPr>
          <p:sp>
            <p:nvSpPr>
              <p:cNvPr id="71" name="Rounded Rectangle 70">
                <a:extLst>
                  <a:ext uri="{FF2B5EF4-FFF2-40B4-BE49-F238E27FC236}">
                    <a16:creationId xmlns:a16="http://schemas.microsoft.com/office/drawing/2014/main" id="{83BAD84E-273B-D34E-8FCE-57CB4D80DBB1}"/>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Rounded Rectangle 71">
                <a:extLst>
                  <a:ext uri="{FF2B5EF4-FFF2-40B4-BE49-F238E27FC236}">
                    <a16:creationId xmlns:a16="http://schemas.microsoft.com/office/drawing/2014/main" id="{CD4C8879-9A8B-9743-80DA-1F684C8A8F64}"/>
                  </a:ext>
                </a:extLst>
              </p:cNvPr>
              <p:cNvSpPr/>
              <p:nvPr/>
            </p:nvSpPr>
            <p:spPr>
              <a:xfrm>
                <a:off x="8692614" y="2273674"/>
                <a:ext cx="1116000"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Dexaméthasone</a:t>
                </a:r>
                <a:endParaRPr lang="fr-FR" sz="1400" b="1" dirty="0">
                  <a:solidFill>
                    <a:schemeClr val="bg1"/>
                  </a:solidFill>
                </a:endParaRPr>
              </a:p>
            </p:txBody>
          </p:sp>
          <p:sp>
            <p:nvSpPr>
              <p:cNvPr id="73" name="Rounded Rectangle 72">
                <a:extLst>
                  <a:ext uri="{FF2B5EF4-FFF2-40B4-BE49-F238E27FC236}">
                    <a16:creationId xmlns:a16="http://schemas.microsoft.com/office/drawing/2014/main" id="{58EC706C-402F-CE45-BC22-6FC4D5FB6E15}"/>
                  </a:ext>
                </a:extLst>
              </p:cNvPr>
              <p:cNvSpPr/>
              <p:nvPr/>
            </p:nvSpPr>
            <p:spPr>
              <a:xfrm>
                <a:off x="10154872" y="2256534"/>
                <a:ext cx="1116208" cy="6480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200" b="1" dirty="0">
                    <a:solidFill>
                      <a:schemeClr val="bg1"/>
                    </a:solidFill>
                  </a:rPr>
                  <a:t>Soins habituels sans corticostéroïdes</a:t>
                </a:r>
              </a:p>
            </p:txBody>
          </p:sp>
          <p:sp>
            <p:nvSpPr>
              <p:cNvPr id="74" name="Oval 73">
                <a:extLst>
                  <a:ext uri="{FF2B5EF4-FFF2-40B4-BE49-F238E27FC236}">
                    <a16:creationId xmlns:a16="http://schemas.microsoft.com/office/drawing/2014/main" id="{622B9BA5-372F-B84C-99F9-5E062FD5408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M</a:t>
                </a:r>
              </a:p>
            </p:txBody>
          </p:sp>
          <p:sp>
            <p:nvSpPr>
              <p:cNvPr id="75" name="TextBox 74">
                <a:extLst>
                  <a:ext uri="{FF2B5EF4-FFF2-40B4-BE49-F238E27FC236}">
                    <a16:creationId xmlns:a16="http://schemas.microsoft.com/office/drawing/2014/main" id="{10968DC4-6CC1-714A-8E7F-F7B64C0FB3F3}"/>
                  </a:ext>
                </a:extLst>
              </p:cNvPr>
              <p:cNvSpPr txBox="1"/>
              <p:nvPr/>
            </p:nvSpPr>
            <p:spPr>
              <a:xfrm>
                <a:off x="9799575" y="2435333"/>
                <a:ext cx="422052" cy="338554"/>
              </a:xfrm>
              <a:prstGeom prst="rect">
                <a:avLst/>
              </a:prstGeom>
              <a:noFill/>
            </p:spPr>
            <p:txBody>
              <a:bodyPr wrap="square" rtlCol="0">
                <a:spAutoFit/>
              </a:bodyPr>
              <a:lstStyle/>
              <a:p>
                <a:r>
                  <a:rPr lang="fr-FR" sz="1600" b="1" i="1" dirty="0"/>
                  <a:t>ou</a:t>
                </a:r>
                <a:endParaRPr lang="fr-FR" sz="1400" b="1" i="1" dirty="0"/>
              </a:p>
            </p:txBody>
          </p:sp>
          <p:sp>
            <p:nvSpPr>
              <p:cNvPr id="76" name="TextBox 75">
                <a:extLst>
                  <a:ext uri="{FF2B5EF4-FFF2-40B4-BE49-F238E27FC236}">
                    <a16:creationId xmlns:a16="http://schemas.microsoft.com/office/drawing/2014/main" id="{ECBA9FA1-20DC-A341-8CF4-2E97C762F7A3}"/>
                  </a:ext>
                </a:extLst>
              </p:cNvPr>
              <p:cNvSpPr txBox="1"/>
              <p:nvPr/>
            </p:nvSpPr>
            <p:spPr>
              <a:xfrm>
                <a:off x="8576816" y="1658721"/>
                <a:ext cx="2976772" cy="646331"/>
              </a:xfrm>
              <a:prstGeom prst="rect">
                <a:avLst/>
              </a:prstGeom>
              <a:noFill/>
            </p:spPr>
            <p:txBody>
              <a:bodyPr wrap="square" rtlCol="0">
                <a:spAutoFit/>
              </a:bodyPr>
              <a:lstStyle/>
              <a:p>
                <a:r>
                  <a:rPr lang="fr-FR" sz="1200" b="1" dirty="0" smtClean="0"/>
                  <a:t>Comparaison des corticostéroïdes pour la pneumonie acquise dans la communauté (PAC)</a:t>
                </a:r>
              </a:p>
            </p:txBody>
          </p:sp>
        </p:grpSp>
        <p:pic>
          <p:nvPicPr>
            <p:cNvPr id="78" name="Graphic 31" descr="Lungs with solid fill">
              <a:extLst>
                <a:ext uri="{FF2B5EF4-FFF2-40B4-BE49-F238E27FC236}">
                  <a16:creationId xmlns:a16="http://schemas.microsoft.com/office/drawing/2014/main" id="{CFD11E2D-AD21-154F-B98A-16F4806B959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svg="http://schemas.microsoft.com/office/drawing/2016/SVG/main" r:embed="rId6"/>
                </a:ext>
              </a:extLst>
            </a:blip>
            <a:stretch>
              <a:fillRect/>
            </a:stretch>
          </p:blipFill>
          <p:spPr>
            <a:xfrm>
              <a:off x="7983206" y="1429068"/>
              <a:ext cx="649602" cy="703876"/>
            </a:xfrm>
            <a:prstGeom prst="rect">
              <a:avLst/>
            </a:prstGeom>
          </p:spPr>
        </p:pic>
      </p:grpSp>
      <p:sp>
        <p:nvSpPr>
          <p:cNvPr id="83" name="Rounded Rectangle 82">
            <a:extLst>
              <a:ext uri="{FF2B5EF4-FFF2-40B4-BE49-F238E27FC236}">
                <a16:creationId xmlns:a16="http://schemas.microsoft.com/office/drawing/2014/main" id="{38B586F1-F3FA-8C47-9702-A236829F5589}"/>
              </a:ext>
            </a:extLst>
          </p:cNvPr>
          <p:cNvSpPr/>
          <p:nvPr/>
        </p:nvSpPr>
        <p:spPr>
          <a:xfrm>
            <a:off x="782859" y="1390072"/>
            <a:ext cx="6996366" cy="1889226"/>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110" name="Rounded Rectangle 109">
            <a:extLst>
              <a:ext uri="{FF2B5EF4-FFF2-40B4-BE49-F238E27FC236}">
                <a16:creationId xmlns:a16="http://schemas.microsoft.com/office/drawing/2014/main" id="{D408BB89-59C7-0D4C-97BE-80BEFDF28C77}"/>
              </a:ext>
            </a:extLst>
          </p:cNvPr>
          <p:cNvSpPr/>
          <p:nvPr/>
        </p:nvSpPr>
        <p:spPr>
          <a:xfrm>
            <a:off x="803537" y="4936222"/>
            <a:ext cx="10652251" cy="1888647"/>
          </a:xfrm>
          <a:prstGeom prst="roundRect">
            <a:avLst/>
          </a:prstGeom>
          <a:solidFill>
            <a:schemeClr val="bg1">
              <a:alpha val="90000"/>
            </a:schemeClr>
          </a:solid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
        <p:nvSpPr>
          <p:cNvPr id="67" name="Right Arrow 66"/>
          <p:cNvSpPr/>
          <p:nvPr/>
        </p:nvSpPr>
        <p:spPr>
          <a:xfrm>
            <a:off x="868948" y="3274393"/>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68" name="TextBox 67"/>
          <p:cNvSpPr txBox="1"/>
          <p:nvPr/>
        </p:nvSpPr>
        <p:spPr>
          <a:xfrm>
            <a:off x="775655" y="3797815"/>
            <a:ext cx="4304845" cy="692497"/>
          </a:xfrm>
          <a:prstGeom prst="rect">
            <a:avLst/>
          </a:prstGeom>
          <a:noFill/>
        </p:spPr>
        <p:txBody>
          <a:bodyPr wrap="square" rtlCol="0">
            <a:spAutoFit/>
          </a:bodyPr>
          <a:lstStyle/>
          <a:p>
            <a:r>
              <a:rPr lang="fr-FR" sz="1300" b="1" dirty="0" smtClean="0"/>
              <a:t>Collecte des données de base, détermination de l’adéquation</a:t>
            </a:r>
          </a:p>
          <a:p>
            <a:r>
              <a:rPr lang="fr-FR" sz="1300" b="1" dirty="0" smtClean="0"/>
              <a:t>Randomisation 1:1 dans chaque comparaison appropriée</a:t>
            </a:r>
            <a:endParaRPr lang="fr-FR" sz="1300" b="1" dirty="0"/>
          </a:p>
        </p:txBody>
      </p:sp>
      <p:sp>
        <p:nvSpPr>
          <p:cNvPr id="80" name="Right Arrow 79"/>
          <p:cNvSpPr/>
          <p:nvPr/>
        </p:nvSpPr>
        <p:spPr>
          <a:xfrm>
            <a:off x="7844142" y="3282142"/>
            <a:ext cx="3600000" cy="1620000"/>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p:txBody>
      </p:sp>
      <p:sp>
        <p:nvSpPr>
          <p:cNvPr id="92" name="TextBox 91"/>
          <p:cNvSpPr txBox="1"/>
          <p:nvPr/>
        </p:nvSpPr>
        <p:spPr>
          <a:xfrm>
            <a:off x="7900325" y="3630854"/>
            <a:ext cx="4524389" cy="907941"/>
          </a:xfrm>
          <a:prstGeom prst="rect">
            <a:avLst/>
          </a:prstGeom>
          <a:noFill/>
        </p:spPr>
        <p:txBody>
          <a:bodyPr wrap="square" rtlCol="0">
            <a:spAutoFit/>
          </a:bodyPr>
          <a:lstStyle/>
          <a:p>
            <a:r>
              <a:rPr lang="fr-FR" sz="1400" b="1" dirty="0"/>
              <a:t>Résultats à 28 jours et 6 mois</a:t>
            </a:r>
          </a:p>
          <a:p>
            <a:pPr marL="285750" indent="-285750">
              <a:buFont typeface="Arial" panose="020B0604020202020204" pitchFamily="34" charset="0"/>
              <a:buChar char="•"/>
            </a:pPr>
            <a:r>
              <a:rPr lang="fr-FR" sz="1300" b="1" dirty="0" smtClean="0"/>
              <a:t>Mortalité</a:t>
            </a:r>
          </a:p>
          <a:p>
            <a:pPr marL="285750" indent="-285750">
              <a:buFont typeface="Arial" panose="020B0604020202020204" pitchFamily="34" charset="0"/>
              <a:buChar char="•"/>
            </a:pPr>
            <a:r>
              <a:rPr lang="fr-FR" sz="1300" b="1" dirty="0" smtClean="0"/>
              <a:t>Délai de sortie de l’hôpital en vie</a:t>
            </a:r>
          </a:p>
          <a:p>
            <a:pPr marL="285750" indent="-285750">
              <a:buFont typeface="Arial" panose="020B0604020202020204" pitchFamily="34" charset="0"/>
              <a:buChar char="•"/>
            </a:pPr>
            <a:r>
              <a:rPr lang="fr-FR" sz="1300" b="1" dirty="0"/>
              <a:t>Progression vers la ventilation ou le décès</a:t>
            </a:r>
          </a:p>
        </p:txBody>
      </p:sp>
      <p:sp>
        <p:nvSpPr>
          <p:cNvPr id="79" name="Title 1"/>
          <p:cNvSpPr>
            <a:spLocks noGrp="1"/>
          </p:cNvSpPr>
          <p:nvPr>
            <p:ph type="title"/>
          </p:nvPr>
        </p:nvSpPr>
        <p:spPr>
          <a:xfrm>
            <a:off x="612716" y="-13016"/>
            <a:ext cx="8096250" cy="1325563"/>
          </a:xfrm>
        </p:spPr>
        <p:txBody>
          <a:bodyPr>
            <a:normAutofit/>
          </a:bodyPr>
          <a:lstStyle/>
          <a:p>
            <a:r>
              <a:rPr lang="fr-FR" sz="3200" dirty="0" smtClean="0"/>
              <a:t>Conception RECOVERY : Comparaison avec la PAC</a:t>
            </a:r>
            <a:endParaRPr lang="fr-FR" sz="3200" dirty="0"/>
          </a:p>
        </p:txBody>
      </p:sp>
    </p:spTree>
    <p:extLst>
      <p:ext uri="{BB962C8B-B14F-4D97-AF65-F5344CB8AC3E}">
        <p14:creationId xmlns:p14="http://schemas.microsoft.com/office/powerpoint/2010/main" val="2945453228"/>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ESGUID" val="e6e23f2f-d118-4b80-9c8f-3a17b410c8e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534CF9-85AB-44FC-BDD1-5F437D304A36}"/>
</file>

<file path=customXml/itemProps2.xml><?xml version="1.0" encoding="utf-8"?>
<ds:datastoreItem xmlns:ds="http://schemas.openxmlformats.org/officeDocument/2006/customXml" ds:itemID="{B412AD73-C1FD-49B0-ACF6-15D917CCBFA5}">
  <ds:schemaRefs>
    <ds:schemaRef ds:uri="http://purl.org/dc/dcmitype/"/>
    <ds:schemaRef ds:uri="cf0dfbcc-b360-4cf7-9bf5-370ba522dbe9"/>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83c9eb58-c16a-4eef-9abf-4aeec758fe0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A2729FF-E1F5-43DA-A95B-34B39733FE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6367</TotalTime>
  <Words>1536</Words>
  <Application>Microsoft Office PowerPoint</Application>
  <PresentationFormat>Widescreen</PresentationFormat>
  <Paragraphs>193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Arial</vt:lpstr>
      <vt:lpstr>Office Theme</vt:lpstr>
      <vt:lpstr>Essai RECOVERY </vt:lpstr>
      <vt:lpstr>Pneumonie communautaire</vt:lpstr>
      <vt:lpstr>Éligibilité pour l’essai RECOVERY</vt:lpstr>
      <vt:lpstr>CAP dans RECOVERY - clarifications</vt:lpstr>
      <vt:lpstr>Corticostéroïdes pour la PAC</vt:lpstr>
      <vt:lpstr>Corticostéroïdes pour la PAC</vt:lpstr>
      <vt:lpstr>Corticostéroïdes pour la PAC</vt:lpstr>
      <vt:lpstr>Conception RECOVERY : Protocole principal V27.0</vt:lpstr>
      <vt:lpstr>Conception RECOVERY : Comparaison avec la PAC</vt:lpstr>
      <vt:lpstr>Comparaison des corticostéroïdes dans le cadre de la PAC</vt:lpstr>
      <vt:lpstr>PowerPoint Presentation</vt:lpstr>
      <vt:lpstr>Comparaison des corticostéroïdes dans le cadre de la PAC</vt:lpstr>
      <vt:lpstr>Résumé - PAC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Frederique Blom</cp:lastModifiedBy>
  <cp:revision>710</cp:revision>
  <cp:lastPrinted>2020-03-18T19:42:16Z</cp:lastPrinted>
  <dcterms:created xsi:type="dcterms:W3CDTF">2020-03-14T13:47:38Z</dcterms:created>
  <dcterms:modified xsi:type="dcterms:W3CDTF">2024-02-27T17:46:51Z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