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85" r:id="rId5"/>
    <p:sldId id="293" r:id="rId6"/>
    <p:sldId id="266" r:id="rId7"/>
    <p:sldId id="282" r:id="rId8"/>
    <p:sldId id="291" r:id="rId9"/>
    <p:sldId id="288" r:id="rId10"/>
    <p:sldId id="294" r:id="rId11"/>
    <p:sldId id="296" r:id="rId12"/>
    <p:sldId id="299" r:id="rId13"/>
    <p:sldId id="286" r:id="rId14"/>
    <p:sldId id="295" r:id="rId15"/>
    <p:sldId id="292" r:id="rId16"/>
  </p:sldIdLst>
  <p:sldSz cx="12192000" cy="6858000"/>
  <p:notesSz cx="6881813" cy="9661525"/>
  <p:embeddedFontLst>
    <p:embeddedFont>
      <p:font typeface="Roboto" panose="020B0604020202020204" charset="0"/>
      <p:regular r:id="rId18"/>
    </p:embeddedFont>
    <p:embeddedFont>
      <p:font typeface="Calibri" panose="020F0502020204030204" pitchFamily="34" charset="0"/>
      <p:regular r:id="rId19"/>
      <p:bold r:id="rId20"/>
      <p:italic r:id="rId21"/>
      <p:boldItalic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C49332-9061-F125-08E7-B16A29B72CCD}" name="Arya Lekshmi Nair" initials="AN" userId="S::aryalekshmi.nair@ecraid.eu::59b7244b-77b5-4d40-88b8-51fa3b244c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91" autoAdjust="0"/>
    <p:restoredTop sz="95507" autoAdjust="0"/>
  </p:normalViewPr>
  <p:slideViewPr>
    <p:cSldViewPr snapToGrid="0">
      <p:cViewPr varScale="1">
        <p:scale>
          <a:sx n="100" d="100"/>
          <a:sy n="100" d="100"/>
        </p:scale>
        <p:origin x="108"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229BB991-2F75-47A0-92DD-9BCC6B9FD2FA}" type="datetimeFigureOut">
              <a:rPr lang="nl-NL" smtClean="0"/>
              <a:t>15-1-2025</a:t>
            </a:fld>
            <a:endParaRPr lang="nl-NL"/>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E52351AD-82CC-4F3D-AF97-B638C7752DCE}" type="slidenum">
              <a:rPr lang="nl-NL" smtClean="0"/>
              <a:t>‹#›</a:t>
            </a:fld>
            <a:endParaRPr lang="nl-NL"/>
          </a:p>
        </p:txBody>
      </p:sp>
    </p:spTree>
    <p:extLst>
      <p:ext uri="{BB962C8B-B14F-4D97-AF65-F5344CB8AC3E}">
        <p14:creationId xmlns:p14="http://schemas.microsoft.com/office/powerpoint/2010/main" val="248982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52351AD-82CC-4F3D-AF97-B638C7752DCE}" type="slidenum">
              <a:rPr lang="nl-NL" smtClean="0"/>
              <a:t>8</a:t>
            </a:fld>
            <a:endParaRPr lang="nl-NL"/>
          </a:p>
        </p:txBody>
      </p:sp>
    </p:spTree>
    <p:extLst>
      <p:ext uri="{BB962C8B-B14F-4D97-AF65-F5344CB8AC3E}">
        <p14:creationId xmlns:p14="http://schemas.microsoft.com/office/powerpoint/2010/main" val="4231890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pic>
        <p:nvPicPr>
          <p:cNvPr id="7" name="Picture 6"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15/01/2025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15/01/2025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15/01/2025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15/01/2025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31057"/>
            <a:ext cx="9144000" cy="973826"/>
          </a:xfrm>
        </p:spPr>
        <p:txBody>
          <a:bodyPr>
            <a:normAutofit fontScale="90000"/>
          </a:bodyPr>
          <a:lstStyle/>
          <a:p>
            <a:r>
              <a:t/>
            </a:r>
            <a:br/>
            <a:r>
              <a:rPr lang="nl-NL" b="1" dirty="0">
                <a:solidFill>
                  <a:srgbClr val="9E3159"/>
                </a:solidFill>
                <a:latin typeface="+mn-lt"/>
              </a:rPr>
              <a:t>The RECOVERY trial</a:t>
            </a:r>
          </a:p>
        </p:txBody>
      </p:sp>
      <p:sp>
        <p:nvSpPr>
          <p:cNvPr id="3" name="Subtitle 2"/>
          <p:cNvSpPr>
            <a:spLocks noGrp="1"/>
          </p:cNvSpPr>
          <p:nvPr>
            <p:ph type="subTitle" idx="1"/>
          </p:nvPr>
        </p:nvSpPr>
        <p:spPr>
          <a:xfrm>
            <a:off x="1524000" y="4342884"/>
            <a:ext cx="9144000" cy="1655762"/>
          </a:xfrm>
        </p:spPr>
        <p:txBody>
          <a:bodyPr/>
          <a:lstStyle/>
          <a:p>
            <a:r>
              <a:rPr lang="nl-NL" sz="3200" b="1" dirty="0"/>
              <a:t>EU geïnformeerde toestemming training</a:t>
            </a:r>
          </a:p>
          <a:p>
            <a:endParaRPr lang="nl-NL" b="1" dirty="0"/>
          </a:p>
          <a:p>
            <a:r>
              <a:rPr lang="nl-NL" sz="2000" b="1" smtClean="0">
                <a:solidFill>
                  <a:schemeClr val="bg1">
                    <a:lumMod val="50000"/>
                  </a:schemeClr>
                </a:solidFill>
              </a:rPr>
              <a:t>V2.0 </a:t>
            </a:r>
            <a:r>
              <a:rPr lang="nl-NL" sz="2000" b="1" dirty="0">
                <a:solidFill>
                  <a:schemeClr val="bg1">
                    <a:lumMod val="50000"/>
                  </a:schemeClr>
                </a:solidFill>
              </a:rPr>
              <a:t>2024-11-29</a:t>
            </a:r>
          </a:p>
          <a:p>
            <a:endParaRPr lang="nl-NL" b="1" dirty="0"/>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Geïnformeerde toestemming:</a:t>
            </a:r>
            <a:r>
              <a:t/>
            </a:r>
            <a:br/>
            <a:r>
              <a:rPr lang="nl-NL"/>
              <a:t>Wettelijke vertegenwoordiger (3/3)</a:t>
            </a:r>
          </a:p>
        </p:txBody>
      </p:sp>
      <p:sp>
        <p:nvSpPr>
          <p:cNvPr id="3" name="Content Placeholder 2"/>
          <p:cNvSpPr>
            <a:spLocks noGrp="1"/>
          </p:cNvSpPr>
          <p:nvPr>
            <p:ph idx="1"/>
          </p:nvPr>
        </p:nvSpPr>
        <p:spPr>
          <a:xfrm>
            <a:off x="341194" y="1596884"/>
            <a:ext cx="11354813" cy="4954041"/>
          </a:xfrm>
        </p:spPr>
        <p:txBody>
          <a:bodyPr>
            <a:normAutofit fontScale="92500" lnSpcReduction="20000"/>
          </a:bodyPr>
          <a:lstStyle/>
          <a:p>
            <a:r>
              <a:rPr lang="nl-NL" dirty="0"/>
              <a:t>Wettelijke vertegenwoordigers moeten fysiek aanwezig zijn om hun deel van het toestemmingsformulier in te vullen, dit kan niet via de telefoon worden gedaan</a:t>
            </a:r>
          </a:p>
          <a:p>
            <a:endParaRPr lang="nl-NL" dirty="0"/>
          </a:p>
          <a:p>
            <a:r>
              <a:rPr lang="nl-NL" dirty="0"/>
              <a:t>Als de deelnemer vóór het einde van de studie zijn of haar handelingsbekwaamheid terugkrijgt, moet hij of zij informatie over de studie krijgen en toestemming geven om verder te gaan met de studie</a:t>
            </a:r>
          </a:p>
          <a:p>
            <a:endParaRPr lang="nl-NL" dirty="0"/>
          </a:p>
          <a:p>
            <a:r>
              <a:rPr lang="nl-NL" dirty="0"/>
              <a:t>Hierbij moet de gebruikelijke procedure voor geïnformeerde toestemming worden gevolgd</a:t>
            </a:r>
          </a:p>
          <a:p>
            <a:pPr lvl="1"/>
            <a:r>
              <a:rPr lang="nl-NL" dirty="0"/>
              <a:t>Het is belangrijk om een systeem op te zetten om deelnemers die mogelijk weer handelingsbekwaam zijn binnen een redelijke termijn (bijv. 1-2 werkdagen) te benaderen </a:t>
            </a:r>
          </a:p>
          <a:p>
            <a:pPr lvl="1"/>
            <a:r>
              <a:rPr lang="nl-NL" dirty="0"/>
              <a:t>Tijdens de COVID-19 pandemie waren er gevallen waarbij de toestemming niet opnieuw werd gegeven, en dit was een kritische inspectiebevinding</a:t>
            </a:r>
          </a:p>
          <a:p>
            <a:pPr lvl="1"/>
            <a:r>
              <a:rPr lang="nl-NL" b="0" i="0" dirty="0">
                <a:solidFill>
                  <a:srgbClr val="3C4043"/>
                </a:solidFill>
                <a:effectLst/>
                <a:latin typeface="Roboto" panose="02000000000000000000" pitchFamily="2" charset="0"/>
              </a:rPr>
              <a:t>Houd er rekening mee dat als de deelnemer doorgaat met het onderzoek nadat hij/zij weer wilsbekwaam is geworden, hij/zij twee ondertekende toestemmingsformulieren moet hebben</a:t>
            </a:r>
            <a:endParaRPr lang="nl-NL" dirty="0"/>
          </a:p>
          <a:p>
            <a:endParaRPr lang="nl-NL" dirty="0"/>
          </a:p>
          <a:p>
            <a:endParaRPr lang="nl-NL" dirty="0"/>
          </a:p>
        </p:txBody>
      </p:sp>
      <p:sp>
        <p:nvSpPr>
          <p:cNvPr id="4" name="AutoShape 2" descr="https://ukc-powerpoint.officeapps.live.com/pods/GetClipboardImage.ashx?Id=ead486b6-9f7a-417e-83ab-8c8069ee596e&amp;DC=GUK3&amp;pkey=b44cdebb-e74a-4902-a3be-a0afdc3e6615&amp;wdwaccluster=GUK3"/>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876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478" y="1411827"/>
            <a:ext cx="11924436" cy="5446173"/>
          </a:xfrm>
        </p:spPr>
        <p:txBody>
          <a:bodyPr>
            <a:normAutofit fontScale="92500" lnSpcReduction="20000"/>
          </a:bodyPr>
          <a:lstStyle/>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Als de patiënt of wettelijke vertegenwoordiger vraagt om zich terug te trekken, verduidelijk dan wat zij willen:</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600"/>
              </a:spcBef>
              <a:spcAft>
                <a:spcPts val="0"/>
              </a:spcAft>
              <a:buClrTx/>
              <a:buSzTx/>
              <a:buFont typeface="+mj-lt"/>
              <a:buAutoNum type="arabicParenR"/>
              <a:tabLst/>
              <a:defRPr/>
            </a:pPr>
            <a:r>
              <a:rPr kumimoji="0" lang="nl-NL" sz="2200" b="1" i="0" u="none" strike="noStrike" kern="1200" cap="none" spc="0" normalizeH="0" baseline="0" noProof="0" dirty="0">
                <a:ln>
                  <a:noFill/>
                </a:ln>
                <a:solidFill>
                  <a:prstClr val="black"/>
                </a:solidFill>
                <a:effectLst/>
                <a:uLnTx/>
                <a:uFillTx/>
                <a:latin typeface="Calibri" panose="020F0502020204030204"/>
                <a:ea typeface="+mn-ea"/>
                <a:cs typeface="+mn-cs"/>
              </a:rPr>
              <a:t>Ze willen stoppen met de studiebehandeling, maar willen graag doorgaan met de follow-up</a:t>
            </a:r>
          </a:p>
          <a:p>
            <a:pPr marL="446088"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Actie: Stop de studiebehandeling (dit wordt vastgelegd op het follow-upformulier). Dit is geen terugtrekking.</a:t>
            </a:r>
          </a:p>
          <a:p>
            <a:pPr marL="514350" marR="0" lvl="0" indent="-514350" algn="l" defTabSz="914400" rtl="0" eaLnBrk="1" fontAlgn="auto" latinLnBrk="0" hangingPunct="1">
              <a:lnSpc>
                <a:spcPct val="90000"/>
              </a:lnSpc>
              <a:spcBef>
                <a:spcPts val="600"/>
              </a:spcBef>
              <a:spcAft>
                <a:spcPts val="0"/>
              </a:spcAft>
              <a:buClrTx/>
              <a:buSzTx/>
              <a:buFont typeface="+mj-lt"/>
              <a:buAutoNum type="arabicParenR" startAt="2"/>
              <a:tabLst/>
              <a:defRPr/>
            </a:pPr>
            <a:r>
              <a:rPr kumimoji="0" lang="nl-NL" sz="2200" b="1" i="0" u="none" strike="noStrike" kern="1200" cap="none" spc="0" normalizeH="0" baseline="0" noProof="0" dirty="0">
                <a:ln>
                  <a:noFill/>
                </a:ln>
                <a:solidFill>
                  <a:prstClr val="black"/>
                </a:solidFill>
                <a:effectLst/>
                <a:uLnTx/>
                <a:uFillTx/>
                <a:latin typeface="Calibri" panose="020F0502020204030204"/>
                <a:ea typeface="+mn-ea"/>
                <a:cs typeface="+mn-cs"/>
              </a:rPr>
              <a:t>Ze willen geen verder contact met het onderzoeksteam, maar zijn tevreden met de follow-up uit medische dossiers [dit geldt alleen voor locaties die contact opnemen met patiënten voor follow-up]</a:t>
            </a:r>
          </a:p>
          <a:p>
            <a:pPr marL="446088"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Actie: Zorg ervoor dat het onderzoeksteam niet opnieuw contact opneemt met de patiënt/verwanten. Voltooi de follow-up zoveel mogelijk vanuit de medische dossiers. Dit is geen terugtrekking.</a:t>
            </a:r>
          </a:p>
          <a:p>
            <a:pPr marL="514350" marR="0" lvl="0" indent="-514350" algn="l" defTabSz="914400" rtl="0" eaLnBrk="1" fontAlgn="auto" latinLnBrk="0" hangingPunct="1">
              <a:lnSpc>
                <a:spcPct val="90000"/>
              </a:lnSpc>
              <a:spcBef>
                <a:spcPts val="600"/>
              </a:spcBef>
              <a:spcAft>
                <a:spcPts val="0"/>
              </a:spcAft>
              <a:buClrTx/>
              <a:buSzTx/>
              <a:buFont typeface="+mj-lt"/>
              <a:buAutoNum type="arabicParenR" startAt="3"/>
              <a:tabLst/>
              <a:defRPr/>
            </a:pPr>
            <a:r>
              <a:rPr kumimoji="0" lang="nl-NL" sz="2200" b="1" i="0" u="none" strike="noStrike" kern="1200" cap="none" spc="0" normalizeH="0" baseline="0" noProof="0" dirty="0">
                <a:ln>
                  <a:noFill/>
                </a:ln>
                <a:solidFill>
                  <a:prstClr val="black"/>
                </a:solidFill>
                <a:effectLst/>
                <a:uLnTx/>
                <a:uFillTx/>
                <a:latin typeface="Calibri" panose="020F0502020204030204"/>
                <a:ea typeface="+mn-ea"/>
                <a:cs typeface="+mn-cs"/>
              </a:rPr>
              <a:t>Ze willen geen verder contact of toegang tot medische dossiers</a:t>
            </a:r>
          </a:p>
          <a:p>
            <a:pPr marL="446088"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Actie: Dit is een terugtrekking. Ecraid of CRA informeren en in medisch dossier documenteren. Stop de studiebehandeling en zorg ervoor dat het onderzoeksteam geen contact meer opneemt met de patiënt/verwanten.</a:t>
            </a:r>
          </a:p>
          <a:p>
            <a:pPr marL="446088"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Als een patiënt wordt benaderd nadat hij weer handelingsbekwaam is geworden en geen toestemming geeft om verder te gaan met het onderzoek, dan is dit een terugtrekking en moet dit worden behandeld zoals onder punt 3 hierboven</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Vermijd terugtrekking van patiënten uit de studie tenzij dit absoluut is wat zij willen</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Gegevens die tot het moment van terugtrekking zijn verzameld, zullen nog steeds voor analyse worden gebruikt</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Geen van de bovenstaande scenario's zijn protocolafwijkingen</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Geen van de bovenstaande scenario's zijn protocolafwijkingen</a:t>
            </a:r>
          </a:p>
        </p:txBody>
      </p:sp>
      <p:sp>
        <p:nvSpPr>
          <p:cNvPr id="10" name="Title 1">
            <a:extLst>
              <a:ext uri="{FF2B5EF4-FFF2-40B4-BE49-F238E27FC236}">
                <a16:creationId xmlns:a16="http://schemas.microsoft.com/office/drawing/2014/main" id="{1A9A6857-1947-7364-1CD4-7F8119DDD6AE}"/>
              </a:ext>
            </a:extLst>
          </p:cNvPr>
          <p:cNvSpPr>
            <a:spLocks noGrp="1"/>
          </p:cNvSpPr>
          <p:nvPr>
            <p:ph type="title"/>
          </p:nvPr>
        </p:nvSpPr>
        <p:spPr>
          <a:xfrm>
            <a:off x="838200" y="-2776"/>
            <a:ext cx="6230112" cy="1343080"/>
          </a:xfrm>
        </p:spPr>
        <p:txBody>
          <a:bodyPr>
            <a:normAutofit fontScale="90000"/>
          </a:bodyPr>
          <a:lstStyle/>
          <a:p>
            <a:r>
              <a:rPr lang="nl-NL" dirty="0"/>
              <a:t>Wijziging van toestemming (inclusief intrekking)</a:t>
            </a:r>
          </a:p>
        </p:txBody>
      </p:sp>
    </p:spTree>
    <p:extLst>
      <p:ext uri="{BB962C8B-B14F-4D97-AF65-F5344CB8AC3E}">
        <p14:creationId xmlns:p14="http://schemas.microsoft.com/office/powerpoint/2010/main" val="141662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l-NL" sz="4400" b="1" i="0" u="none" strike="noStrike" kern="1200" cap="none" spc="0" normalizeH="0" baseline="0" noProof="0" dirty="0">
                <a:ln>
                  <a:noFill/>
                </a:ln>
                <a:solidFill>
                  <a:prstClr val="white"/>
                </a:solidFill>
                <a:effectLst/>
                <a:uLnTx/>
                <a:uFillTx/>
                <a:latin typeface="Calibri" panose="020F0502020204030204"/>
                <a:ea typeface="+mj-ea"/>
                <a:cs typeface="+mj-cs"/>
              </a:rPr>
              <a:t>Geïnformeerde toestemming:</a:t>
            </a:r>
            <a:br>
              <a:rPr kumimoji="0" lang="nl-NL" sz="440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nl-NL" sz="4400" b="1" i="0" u="none" strike="noStrike" kern="1200" cap="none" spc="0" normalizeH="0" baseline="0" noProof="0" dirty="0">
                <a:ln>
                  <a:noFill/>
                </a:ln>
                <a:solidFill>
                  <a:prstClr val="white"/>
                </a:solidFill>
                <a:effectLst/>
                <a:uLnTx/>
                <a:uFillTx/>
                <a:latin typeface="Calibri" panose="020F0502020204030204"/>
                <a:ea typeface="+mj-ea"/>
                <a:cs typeface="+mj-cs"/>
              </a:rPr>
              <a:t>Samenvatting</a:t>
            </a:r>
            <a:endParaRPr lang="nl-NL" dirty="0"/>
          </a:p>
        </p:txBody>
      </p:sp>
      <p:sp>
        <p:nvSpPr>
          <p:cNvPr id="3" name="Content Placeholder 2"/>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Toestemming kan op verschillende manieren worden gegeven in RECOVERY: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Door de patiënt zelf (rechtstreeks, of zo nodig met behulp van een getuige)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Door wettelijke vertegenwoordiger, als de patiënt niet handelingsbekwaam is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Als een patiënt weer handelingsbekwaam wordt, moet hij/zij benaderd worden en gevraagd worden om toestemming te geven voor zijn/haar blijvende betrokkenheid bij de studie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Bedankt voor uw hulp bij dit belangrijke aspect van RECOVERY</a:t>
            </a:r>
          </a:p>
        </p:txBody>
      </p:sp>
    </p:spTree>
    <p:extLst>
      <p:ext uri="{BB962C8B-B14F-4D97-AF65-F5344CB8AC3E}">
        <p14:creationId xmlns:p14="http://schemas.microsoft.com/office/powerpoint/2010/main" val="90945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Geïnformeerde toestemming</a:t>
            </a:r>
          </a:p>
        </p:txBody>
      </p:sp>
      <p:sp>
        <p:nvSpPr>
          <p:cNvPr id="3" name="Content Placeholder 2"/>
          <p:cNvSpPr>
            <a:spLocks noGrp="1"/>
          </p:cNvSpPr>
          <p:nvPr>
            <p:ph idx="1"/>
          </p:nvPr>
        </p:nvSpPr>
        <p:spPr/>
        <p:txBody>
          <a:bodyPr>
            <a:normAutofit fontScale="92500"/>
          </a:bodyPr>
          <a:lstStyle/>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rPr>
              <a:t>Voor alle patiënten is een schriftelijke geïnformeerde toestemming vereist vóór de eerste studie-specifieke procedure (d.w.z. er is geen uitgestelde toestemming)</a:t>
            </a: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rPr>
              <a:t>Er zijn drie soorten toestemming:</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Rechtstreeks van de patiënt - als de patiënt handelingsbekwaam is en het formulier zelf kan ondertekenen</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Getuige - als de patiënt handelingsbekwaam is maar niet in staat is om het formulier te ondertekenen, kan een getuige namens de patiënt tekenen</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Wettelijke vertegenwoordiger - als de patiënt handelingsonbekwaam is, kan toestemming worden verkregen van een wettelijke vertegenwoordiger (let op: als de deelnemer later weer handelingsbekwaam wordt, moet hij/zij ook schriftelijk toestemming geven om door te gaan)</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rPr>
              <a:t>De criteria voor het bepalen van de handelingsbekwaamheid moeten dezelfde zijn als voor routinematige medische zorg in uw land</a:t>
            </a:r>
          </a:p>
          <a:p>
            <a:pPr lvl="1"/>
            <a:endParaRPr lang="nl-NL" dirty="0"/>
          </a:p>
        </p:txBody>
      </p:sp>
      <p:sp>
        <p:nvSpPr>
          <p:cNvPr id="4" name="Slide Number Placeholder 3"/>
          <p:cNvSpPr>
            <a:spLocks noGrp="1"/>
          </p:cNvSpPr>
          <p:nvPr>
            <p:ph type="sldNum" sz="quarter" idx="12"/>
          </p:nvPr>
        </p:nvSpPr>
        <p:spPr/>
        <p:txBody>
          <a:bodyPr/>
          <a:lstStyle/>
          <a:p>
            <a:fld id="{42C0CA23-4D8D-4670-B5DD-ACC4E2457EF3}" type="slidenum">
              <a:rPr lang="en-GB" smtClean="0"/>
              <a:t>2</a:t>
            </a:fld>
            <a:endParaRPr lang="nl-NL"/>
          </a:p>
        </p:txBody>
      </p:sp>
    </p:spTree>
    <p:extLst>
      <p:ext uri="{BB962C8B-B14F-4D97-AF65-F5344CB8AC3E}">
        <p14:creationId xmlns:p14="http://schemas.microsoft.com/office/powerpoint/2010/main" val="276287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Geïnformeerde toestemming</a:t>
            </a:r>
          </a:p>
        </p:txBody>
      </p:sp>
      <p:sp>
        <p:nvSpPr>
          <p:cNvPr id="3" name="Content Placeholder 2"/>
          <p:cNvSpPr>
            <a:spLocks noGrp="1"/>
          </p:cNvSpPr>
          <p:nvPr>
            <p:ph idx="1"/>
          </p:nvPr>
        </p:nvSpPr>
        <p:spPr>
          <a:xfrm>
            <a:off x="296739" y="1490662"/>
            <a:ext cx="6323517" cy="501072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De patiënt (of wettelijke vertegenwoordiger) moet het informatieblad voor de deelnemer krijgen, het kunnen lezen en eventuele vragen kunnen stellen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Als zij de studie liever persoonlijk bespreken in plaats van het formulier te lezen, is dat prima (maar het kan een langer gesprek vergen om de punten op het formulier te behandelen)</a:t>
            </a:r>
          </a:p>
          <a:p>
            <a:endParaRPr lang="nl-NL" sz="2400" dirty="0"/>
          </a:p>
          <a:p>
            <a:pPr marL="0" indent="0">
              <a:buNone/>
            </a:pPr>
            <a:endParaRPr lang="nl-NL" sz="2400" dirty="0"/>
          </a:p>
        </p:txBody>
      </p:sp>
      <p:pic>
        <p:nvPicPr>
          <p:cNvPr id="5" name="Picture 4">
            <a:extLst>
              <a:ext uri="{FF2B5EF4-FFF2-40B4-BE49-F238E27FC236}">
                <a16:creationId xmlns:a16="http://schemas.microsoft.com/office/drawing/2014/main" id="{27104C26-5E3E-FB7E-CA3D-267BDDCF05FC}"/>
              </a:ext>
            </a:extLst>
          </p:cNvPr>
          <p:cNvPicPr>
            <a:picLocks noChangeAspect="1"/>
          </p:cNvPicPr>
          <p:nvPr/>
        </p:nvPicPr>
        <p:blipFill>
          <a:blip r:embed="rId2"/>
          <a:stretch>
            <a:fillRect/>
          </a:stretch>
        </p:blipFill>
        <p:spPr>
          <a:xfrm>
            <a:off x="7384648" y="980000"/>
            <a:ext cx="4088958" cy="5863259"/>
          </a:xfrm>
          <a:prstGeom prst="rect">
            <a:avLst/>
          </a:prstGeom>
          <a:ln>
            <a:solidFill>
              <a:schemeClr val="tx1"/>
            </a:solidFill>
          </a:ln>
        </p:spPr>
      </p:pic>
    </p:spTree>
    <p:extLst>
      <p:ext uri="{BB962C8B-B14F-4D97-AF65-F5344CB8AC3E}">
        <p14:creationId xmlns:p14="http://schemas.microsoft.com/office/powerpoint/2010/main" val="61631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Geïnformeerde toestemming</a:t>
            </a:r>
          </a:p>
        </p:txBody>
      </p:sp>
      <p:sp>
        <p:nvSpPr>
          <p:cNvPr id="3" name="Content Placeholder 2"/>
          <p:cNvSpPr>
            <a:spLocks noGrp="1"/>
          </p:cNvSpPr>
          <p:nvPr>
            <p:ph idx="1"/>
          </p:nvPr>
        </p:nvSpPr>
        <p:spPr>
          <a:xfrm>
            <a:off x="504201" y="1596884"/>
            <a:ext cx="11177899" cy="5070615"/>
          </a:xfrm>
        </p:spPr>
        <p:txBody>
          <a:bodyPr>
            <a:normAutofit fontScale="85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600" b="1" i="0" u="none" strike="noStrike" kern="1200" cap="none" spc="0" normalizeH="0" baseline="0" noProof="0" dirty="0">
                <a:ln>
                  <a:noFill/>
                </a:ln>
                <a:solidFill>
                  <a:prstClr val="black"/>
                </a:solidFill>
                <a:effectLst/>
                <a:uLnTx/>
                <a:uFillTx/>
                <a:latin typeface="Calibri" panose="020F0502020204030204"/>
                <a:ea typeface="+mn-ea"/>
                <a:cs typeface="+mn-cs"/>
              </a:rPr>
              <a:t>Belangrijkste punten om te bespreken:</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Zorg ervoor dat de patiënt de tijd heeft gehad om vragen te stellen.</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Deelname is vrijwillig, als ze niet meedoen krijgen ze nog steeds de beste zorg die beschikbaar is.</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Als ze wel meedoen, kunnen ze op elk moment van gedachten veranderen en zich terugtrekken.</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Alle behandelingen kunnen bijwerkingen hebben en deze worden gecontroleerd.</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Sommige van hun gegevens worden gedeeld met het onderzoeksteam buiten het ziekenhuis (en mogelijk met ambtenaren die controleren of het onderzoek goed wordt uitgevoerd)</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Deze gegevens worden alleen aan hen gekoppeld via een code. De gegevens zijn niet identificeerbaar en iedereen die ze te zien krijgt, is gebonden aan de regels voor vertrouwelijkheid. </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Het onderzoeksteam zal gedurende 6 maanden gegevens verzamelen uit de medische dossiers van het ziekenhuis, en kan contact opnemen met de patiënt of hun familieleden (u hoeft dit niet te vermelden als u weet dat de lokale dossiers op uw locatie voldoende zullen zijn om het follow-up formulier in te vullen zonder contact op te nemen met de patiënt). </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De gegevens worden veilig bewaard en zullen minstens 25 jaar bewaard worden. Geanonimiseerde gegevens kunnen worden gedeeld met onderzoekers die longontsteking of andere infectieziekten bestuderen.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rPr>
              <a:t>Deze staan vermeld op het toestemmingsformulier zelf, dus gebruik dit als leidraad.</a:t>
            </a:r>
          </a:p>
          <a:p>
            <a:pPr lvl="1"/>
            <a:endParaRPr lang="nl-NL" dirty="0"/>
          </a:p>
          <a:p>
            <a:pPr lvl="1"/>
            <a:endParaRPr lang="nl-NL" dirty="0"/>
          </a:p>
          <a:p>
            <a:pPr lvl="1"/>
            <a:endParaRPr lang="nl-NL" dirty="0"/>
          </a:p>
          <a:p>
            <a:pPr lvl="1"/>
            <a:endParaRPr lang="nl-NL" dirty="0"/>
          </a:p>
        </p:txBody>
      </p:sp>
    </p:spTree>
    <p:extLst>
      <p:ext uri="{BB962C8B-B14F-4D97-AF65-F5344CB8AC3E}">
        <p14:creationId xmlns:p14="http://schemas.microsoft.com/office/powerpoint/2010/main" val="37140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l-NL" sz="4400" b="1" i="0" u="none" strike="noStrike" kern="1200" cap="none" spc="0" normalizeH="0" baseline="0" noProof="0" dirty="0">
                <a:ln>
                  <a:noFill/>
                </a:ln>
                <a:solidFill>
                  <a:prstClr val="white"/>
                </a:solidFill>
                <a:effectLst/>
                <a:uLnTx/>
                <a:uFillTx/>
                <a:latin typeface="Calibri" panose="020F0502020204030204"/>
                <a:ea typeface="+mj-ea"/>
                <a:cs typeface="+mj-cs"/>
              </a:rPr>
              <a:t>Geïnformeerde toestemming: </a:t>
            </a:r>
            <a:br>
              <a:rPr kumimoji="0" lang="nl-NL" sz="440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nl-NL" sz="4400" b="1" i="0" u="none" strike="noStrike" kern="1200" cap="none" spc="0" normalizeH="0" baseline="0" noProof="0" dirty="0">
                <a:ln>
                  <a:noFill/>
                </a:ln>
                <a:solidFill>
                  <a:prstClr val="white"/>
                </a:solidFill>
                <a:effectLst/>
                <a:uLnTx/>
                <a:uFillTx/>
                <a:latin typeface="Calibri" panose="020F0502020204030204"/>
                <a:ea typeface="+mj-ea"/>
                <a:cs typeface="+mj-cs"/>
              </a:rPr>
              <a:t>anderstaligen</a:t>
            </a:r>
            <a:endParaRPr lang="nl-NL" dirty="0"/>
          </a:p>
        </p:txBody>
      </p:sp>
      <p:sp>
        <p:nvSpPr>
          <p:cNvPr id="3" name="Content Placeholder 2"/>
          <p:cNvSpPr>
            <a:spLocks noGrp="1"/>
          </p:cNvSpPr>
          <p:nvPr>
            <p:ph idx="1"/>
          </p:nvPr>
        </p:nvSpPr>
        <p:spPr>
          <a:xfrm>
            <a:off x="450220" y="1440888"/>
            <a:ext cx="11291559" cy="4580078"/>
          </a:xfrm>
        </p:spPr>
        <p:txBody>
          <a:bodyPr/>
          <a:lstStyle/>
          <a:p>
            <a:endParaRPr lang="nl-NL"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Als de toestemminggever de taal niet spreekt, moet het proces worden ondersteund door een onpartijdige vertaler (d.w.z. geen lid van het onderzoeksteam), wat een telefonische vertaaldienst kan zijn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Documenteer in de notities hoe in dergelijke situaties toestemming is verkregen</a:t>
            </a:r>
          </a:p>
        </p:txBody>
      </p:sp>
    </p:spTree>
    <p:extLst>
      <p:ext uri="{BB962C8B-B14F-4D97-AF65-F5344CB8AC3E}">
        <p14:creationId xmlns:p14="http://schemas.microsoft.com/office/powerpoint/2010/main" val="187969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1FECEE-503A-41DC-6F5B-12D3380A8CBF}"/>
              </a:ext>
            </a:extLst>
          </p:cNvPr>
          <p:cNvPicPr>
            <a:picLocks noChangeAspect="1"/>
          </p:cNvPicPr>
          <p:nvPr/>
        </p:nvPicPr>
        <p:blipFill>
          <a:blip r:embed="rId2"/>
          <a:stretch>
            <a:fillRect/>
          </a:stretch>
        </p:blipFill>
        <p:spPr>
          <a:xfrm>
            <a:off x="5680478" y="1788314"/>
            <a:ext cx="3057167" cy="4551783"/>
          </a:xfrm>
          <a:prstGeom prst="rect">
            <a:avLst/>
          </a:prstGeom>
          <a:ln>
            <a:solidFill>
              <a:schemeClr val="tx1"/>
            </a:solidFill>
          </a:ln>
        </p:spPr>
      </p:pic>
      <p:sp>
        <p:nvSpPr>
          <p:cNvPr id="2" name="Title 1"/>
          <p:cNvSpPr>
            <a:spLocks noGrp="1"/>
          </p:cNvSpPr>
          <p:nvPr>
            <p:ph type="title"/>
          </p:nvPr>
        </p:nvSpPr>
        <p:spPr/>
        <p:txBody>
          <a:bodyPr/>
          <a:lstStyle/>
          <a:p>
            <a:r>
              <a:rPr kumimoji="0" lang="nl-NL" sz="4400" b="1" i="0" u="none" strike="noStrike" kern="1200" cap="none" spc="0" normalizeH="0" baseline="0" noProof="0" dirty="0">
                <a:ln>
                  <a:noFill/>
                </a:ln>
                <a:solidFill>
                  <a:prstClr val="white"/>
                </a:solidFill>
                <a:effectLst/>
                <a:uLnTx/>
                <a:uFillTx/>
                <a:latin typeface="Calibri" panose="020F0502020204030204"/>
                <a:ea typeface="+mj-ea"/>
                <a:cs typeface="+mj-cs"/>
              </a:rPr>
              <a:t>Geïnformeerde toestemming: </a:t>
            </a:r>
            <a:br>
              <a:rPr kumimoji="0" lang="nl-NL" sz="440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nl-NL" sz="4400" b="1" i="0" u="none" strike="noStrike" kern="1200" cap="none" spc="0" normalizeH="0" baseline="0" noProof="0" dirty="0">
                <a:ln>
                  <a:noFill/>
                </a:ln>
                <a:solidFill>
                  <a:prstClr val="white"/>
                </a:solidFill>
                <a:effectLst/>
                <a:uLnTx/>
                <a:uFillTx/>
                <a:latin typeface="Calibri" panose="020F0502020204030204"/>
                <a:ea typeface="+mj-ea"/>
                <a:cs typeface="+mj-cs"/>
              </a:rPr>
              <a:t>Rechtstreeks van de patiënt</a:t>
            </a:r>
            <a:endParaRPr lang="nl-NL" dirty="0"/>
          </a:p>
        </p:txBody>
      </p:sp>
      <p:sp>
        <p:nvSpPr>
          <p:cNvPr id="3" name="Content Placeholder 2"/>
          <p:cNvSpPr>
            <a:spLocks noGrp="1"/>
          </p:cNvSpPr>
          <p:nvPr>
            <p:ph idx="1"/>
          </p:nvPr>
        </p:nvSpPr>
        <p:spPr>
          <a:xfrm>
            <a:off x="89793" y="1434787"/>
            <a:ext cx="5599929" cy="5030021"/>
          </a:xfrm>
        </p:spPr>
        <p:txBody>
          <a:bodyPr>
            <a:normAutofit fontScale="85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Als de patiënt handelingsbekwaam is en kan tekenen, dient hij zijn naam, handtekening en datum op het formulier te schrijven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De persoon die de toestemming geeft, dient hetzelfde te doen en de andere gegevens op het toestemmingsformulier in te vullen (het onderzoeknummer wordt bij de randomisatie toegekend)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Maak kopieën: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1 voor locatiedossier (origineel)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1 voor deelnemer</a:t>
            </a:r>
          </a:p>
          <a:p>
            <a:pPr lvl="1">
              <a:defRPr/>
            </a:pPr>
            <a:r>
              <a:rPr lang="en-US" sz="2400" b="0" i="0" dirty="0">
                <a:solidFill>
                  <a:srgbClr val="3C4043"/>
                </a:solidFill>
                <a:effectLst/>
                <a:latin typeface="Roboto" panose="02000000000000000000" pitchFamily="2" charset="0"/>
              </a:rPr>
              <a:t>1 </a:t>
            </a:r>
            <a:r>
              <a:rPr lang="en-US" sz="2400" b="0" i="0" dirty="0" err="1">
                <a:solidFill>
                  <a:srgbClr val="3C4043"/>
                </a:solidFill>
                <a:effectLst/>
                <a:latin typeface="Roboto" panose="02000000000000000000" pitchFamily="2" charset="0"/>
              </a:rPr>
              <a:t>voor</a:t>
            </a:r>
            <a:r>
              <a:rPr lang="en-US" sz="2400" b="0" i="0" dirty="0">
                <a:solidFill>
                  <a:srgbClr val="3C4043"/>
                </a:solidFill>
                <a:effectLst/>
                <a:latin typeface="Roboto" panose="02000000000000000000" pitchFamily="2" charset="0"/>
              </a:rPr>
              <a:t> </a:t>
            </a:r>
            <a:r>
              <a:rPr lang="en-US" sz="2400" b="0" i="0" dirty="0" err="1">
                <a:solidFill>
                  <a:srgbClr val="3C4043"/>
                </a:solidFill>
                <a:effectLst/>
                <a:latin typeface="Roboto" panose="02000000000000000000" pitchFamily="2" charset="0"/>
              </a:rPr>
              <a:t>medisch</a:t>
            </a:r>
            <a:r>
              <a:rPr lang="en-US" sz="2400" b="0" i="0" dirty="0">
                <a:solidFill>
                  <a:srgbClr val="3C4043"/>
                </a:solidFill>
                <a:effectLst/>
                <a:latin typeface="Roboto" panose="02000000000000000000" pitchFamily="2" charset="0"/>
              </a:rPr>
              <a:t> dossier (</a:t>
            </a:r>
            <a:r>
              <a:rPr lang="en-US" sz="2400" b="0" i="0" dirty="0" err="1">
                <a:solidFill>
                  <a:srgbClr val="3C4043"/>
                </a:solidFill>
                <a:effectLst/>
                <a:latin typeface="Roboto" panose="02000000000000000000" pitchFamily="2" charset="0"/>
              </a:rPr>
              <a:t>indien</a:t>
            </a:r>
            <a:r>
              <a:rPr lang="en-US" sz="2400" b="0" i="0" dirty="0">
                <a:solidFill>
                  <a:srgbClr val="3C4043"/>
                </a:solidFill>
                <a:effectLst/>
                <a:latin typeface="Roboto" panose="02000000000000000000" pitchFamily="2" charset="0"/>
              </a:rPr>
              <a:t> </a:t>
            </a:r>
            <a:r>
              <a:rPr lang="en-US" sz="2400" b="0" i="0" dirty="0" err="1">
                <a:solidFill>
                  <a:srgbClr val="3C4043"/>
                </a:solidFill>
                <a:effectLst/>
                <a:latin typeface="Roboto" panose="02000000000000000000" pitchFamily="2" charset="0"/>
              </a:rPr>
              <a:t>vereist</a:t>
            </a:r>
            <a:r>
              <a:rPr lang="en-US" sz="2400" b="0" i="0" dirty="0">
                <a:solidFill>
                  <a:srgbClr val="3C4043"/>
                </a:solidFill>
                <a:effectLst/>
                <a:latin typeface="Roboto" panose="02000000000000000000" pitchFamily="2" charset="0"/>
              </a:rPr>
              <a:t>)</a:t>
            </a:r>
            <a:endParaRPr lang="nl-NL" sz="2400" i="1" dirty="0"/>
          </a:p>
        </p:txBody>
      </p:sp>
      <p:sp>
        <p:nvSpPr>
          <p:cNvPr id="16" name="Rectangle 15">
            <a:extLst>
              <a:ext uri="{FF2B5EF4-FFF2-40B4-BE49-F238E27FC236}">
                <a16:creationId xmlns:a16="http://schemas.microsoft.com/office/drawing/2014/main" id="{8D16CC0F-C171-514A-340F-526C68AFA548}"/>
              </a:ext>
            </a:extLst>
          </p:cNvPr>
          <p:cNvSpPr/>
          <p:nvPr/>
        </p:nvSpPr>
        <p:spPr>
          <a:xfrm>
            <a:off x="5672001" y="5014496"/>
            <a:ext cx="3057329" cy="853842"/>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B22E3B5D-805D-7089-C4D9-94837B422172}"/>
              </a:ext>
            </a:extLst>
          </p:cNvPr>
          <p:cNvSpPr/>
          <p:nvPr/>
        </p:nvSpPr>
        <p:spPr>
          <a:xfrm>
            <a:off x="5672001" y="3870252"/>
            <a:ext cx="3057327" cy="982634"/>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xtBox 17">
            <a:extLst>
              <a:ext uri="{FF2B5EF4-FFF2-40B4-BE49-F238E27FC236}">
                <a16:creationId xmlns:a16="http://schemas.microsoft.com/office/drawing/2014/main" id="{35BFE699-2295-08A6-E72F-E0C72502586F}"/>
              </a:ext>
            </a:extLst>
          </p:cNvPr>
          <p:cNvSpPr txBox="1"/>
          <p:nvPr/>
        </p:nvSpPr>
        <p:spPr>
          <a:xfrm>
            <a:off x="9657082" y="5619159"/>
            <a:ext cx="215866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0070C0"/>
                </a:solidFill>
                <a:effectLst/>
                <a:uLnTx/>
                <a:uFillTx/>
                <a:latin typeface="Calibri" panose="020F0502020204030204"/>
                <a:ea typeface="+mn-ea"/>
                <a:cs typeface="+mn-cs"/>
              </a:rPr>
              <a:t>Ingevuld door persoon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0070C0"/>
                </a:solidFill>
                <a:effectLst/>
                <a:uLnTx/>
                <a:uFillTx/>
                <a:latin typeface="Calibri" panose="020F0502020204030204"/>
                <a:ea typeface="+mn-ea"/>
                <a:cs typeface="+mn-cs"/>
              </a:rPr>
              <a:t>Toestemming NEMEN</a:t>
            </a:r>
          </a:p>
        </p:txBody>
      </p:sp>
      <p:cxnSp>
        <p:nvCxnSpPr>
          <p:cNvPr id="19" name="Straight Arrow Connector 18">
            <a:extLst>
              <a:ext uri="{FF2B5EF4-FFF2-40B4-BE49-F238E27FC236}">
                <a16:creationId xmlns:a16="http://schemas.microsoft.com/office/drawing/2014/main" id="{52D15D48-31B2-45EC-AE56-E9479C7A412E}"/>
              </a:ext>
            </a:extLst>
          </p:cNvPr>
          <p:cNvCxnSpPr>
            <a:cxnSpLocks/>
            <a:stCxn id="18" idx="1"/>
          </p:cNvCxnSpPr>
          <p:nvPr/>
        </p:nvCxnSpPr>
        <p:spPr>
          <a:xfrm flipH="1" flipV="1">
            <a:off x="8872948" y="5357193"/>
            <a:ext cx="784134" cy="55435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A30D33-A05C-AFCF-CBE2-8C933FB7B87F}"/>
              </a:ext>
            </a:extLst>
          </p:cNvPr>
          <p:cNvSpPr txBox="1"/>
          <p:nvPr/>
        </p:nvSpPr>
        <p:spPr>
          <a:xfrm>
            <a:off x="9601200" y="3333538"/>
            <a:ext cx="21591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00B050"/>
                </a:solidFill>
                <a:effectLst/>
                <a:uLnTx/>
                <a:uFillTx/>
                <a:latin typeface="Calibri" panose="020F0502020204030204"/>
                <a:ea typeface="+mn-ea"/>
                <a:cs typeface="+mn-cs"/>
              </a:rPr>
              <a:t>Ingevuld door persoon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00B050"/>
                </a:solidFill>
                <a:effectLst/>
                <a:uLnTx/>
                <a:uFillTx/>
                <a:latin typeface="Calibri" panose="020F0502020204030204"/>
                <a:ea typeface="+mn-ea"/>
                <a:cs typeface="+mn-cs"/>
              </a:rPr>
              <a:t>Toestemming GEVEN</a:t>
            </a:r>
          </a:p>
        </p:txBody>
      </p:sp>
      <p:cxnSp>
        <p:nvCxnSpPr>
          <p:cNvPr id="25" name="Straight Arrow Connector 24">
            <a:extLst>
              <a:ext uri="{FF2B5EF4-FFF2-40B4-BE49-F238E27FC236}">
                <a16:creationId xmlns:a16="http://schemas.microsoft.com/office/drawing/2014/main" id="{759C5AD5-7C2D-EA7C-BA38-AE81989B754A}"/>
              </a:ext>
            </a:extLst>
          </p:cNvPr>
          <p:cNvCxnSpPr>
            <a:cxnSpLocks/>
            <a:stCxn id="24" idx="1"/>
          </p:cNvCxnSpPr>
          <p:nvPr/>
        </p:nvCxnSpPr>
        <p:spPr>
          <a:xfrm flipH="1">
            <a:off x="8872948" y="3625926"/>
            <a:ext cx="728252" cy="65123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0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BFFDAC-DDC7-911D-7640-E8ECD20801E0}"/>
              </a:ext>
            </a:extLst>
          </p:cNvPr>
          <p:cNvPicPr>
            <a:picLocks noChangeAspect="1"/>
          </p:cNvPicPr>
          <p:nvPr/>
        </p:nvPicPr>
        <p:blipFill>
          <a:blip r:embed="rId2"/>
          <a:stretch>
            <a:fillRect/>
          </a:stretch>
        </p:blipFill>
        <p:spPr>
          <a:xfrm>
            <a:off x="6321671" y="1878158"/>
            <a:ext cx="3255462" cy="4859405"/>
          </a:xfrm>
          <a:prstGeom prst="rect">
            <a:avLst/>
          </a:prstGeom>
          <a:ln>
            <a:solidFill>
              <a:schemeClr val="tx1"/>
            </a:solidFill>
          </a:ln>
        </p:spPr>
      </p:pic>
      <p:sp>
        <p:nvSpPr>
          <p:cNvPr id="2" name="Title 1"/>
          <p:cNvSpPr>
            <a:spLocks noGrp="1"/>
          </p:cNvSpPr>
          <p:nvPr>
            <p:ph type="title"/>
          </p:nvPr>
        </p:nvSpPr>
        <p:spPr/>
        <p:txBody>
          <a:bodyPr/>
          <a:lstStyle/>
          <a:p>
            <a:r>
              <a:rPr kumimoji="0" lang="nl-NL" sz="4400" b="1" i="0" u="none" strike="noStrike" kern="1200" cap="none" spc="0" normalizeH="0" baseline="0" noProof="0" dirty="0">
                <a:ln>
                  <a:noFill/>
                </a:ln>
                <a:solidFill>
                  <a:prstClr val="white"/>
                </a:solidFill>
                <a:effectLst/>
                <a:uLnTx/>
                <a:uFillTx/>
                <a:latin typeface="Calibri" panose="020F0502020204030204"/>
                <a:ea typeface="+mj-ea"/>
                <a:cs typeface="+mj-cs"/>
              </a:rPr>
              <a:t>Geïnformeerde toestemming: </a:t>
            </a:r>
            <a:br>
              <a:rPr kumimoji="0" lang="nl-NL" sz="440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nl-NL" sz="4400" b="1" i="0" u="none" strike="noStrike" kern="1200" cap="none" spc="0" normalizeH="0" baseline="0" noProof="0" dirty="0">
                <a:ln>
                  <a:noFill/>
                </a:ln>
                <a:solidFill>
                  <a:prstClr val="white"/>
                </a:solidFill>
                <a:effectLst/>
                <a:uLnTx/>
                <a:uFillTx/>
                <a:latin typeface="Calibri" panose="020F0502020204030204"/>
                <a:ea typeface="+mj-ea"/>
                <a:cs typeface="+mj-cs"/>
              </a:rPr>
              <a:t>Getuige</a:t>
            </a:r>
            <a:endParaRPr lang="nl-NL" dirty="0"/>
          </a:p>
        </p:txBody>
      </p:sp>
      <p:sp>
        <p:nvSpPr>
          <p:cNvPr id="3" name="Content Placeholder 2"/>
          <p:cNvSpPr>
            <a:spLocks noGrp="1"/>
          </p:cNvSpPr>
          <p:nvPr>
            <p:ph idx="1"/>
          </p:nvPr>
        </p:nvSpPr>
        <p:spPr>
          <a:xfrm>
            <a:off x="126196" y="1517082"/>
            <a:ext cx="5805272" cy="5340918"/>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rPr>
              <a:t>Als de patiënt bekwaam is om toestemming te geven, maar fysiek niet in staat is om te tekenen, dan dient een onpartijdige getuige (d.w.z. geen lid van het onderzoeksteam) het formulier in te vullen</a:t>
            </a:r>
            <a:endParaRPr kumimoji="0" lang="nl-NL" sz="2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rPr>
              <a:t>De persoon die de toestemming geeft, dient hetzelfde te doen en de andere gegevens op het toestemmingsformulier in te vullen (het onderzoeknummer wordt bij de randomisatie toegekend)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rPr>
              <a:t>Maak kopieën: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1 voor locatiedossier (origineel)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1 voor deelnemer</a:t>
            </a:r>
          </a:p>
          <a:p>
            <a:pPr lvl="1"/>
            <a:r>
              <a:rPr lang="en-US" sz="2200" b="0" i="0" dirty="0">
                <a:solidFill>
                  <a:srgbClr val="3C4043"/>
                </a:solidFill>
                <a:effectLst/>
                <a:latin typeface="Roboto" panose="02000000000000000000" pitchFamily="2" charset="0"/>
              </a:rPr>
              <a:t>1 </a:t>
            </a:r>
            <a:r>
              <a:rPr lang="en-US" sz="2200" b="0" i="0" dirty="0" err="1">
                <a:solidFill>
                  <a:srgbClr val="3C4043"/>
                </a:solidFill>
                <a:effectLst/>
                <a:latin typeface="Roboto" panose="02000000000000000000" pitchFamily="2" charset="0"/>
              </a:rPr>
              <a:t>voor</a:t>
            </a:r>
            <a:r>
              <a:rPr lang="en-US" sz="2200" b="0" i="0" dirty="0">
                <a:solidFill>
                  <a:srgbClr val="3C4043"/>
                </a:solidFill>
                <a:effectLst/>
                <a:latin typeface="Roboto" panose="02000000000000000000" pitchFamily="2" charset="0"/>
              </a:rPr>
              <a:t> </a:t>
            </a:r>
            <a:r>
              <a:rPr lang="en-US" sz="2200" b="0" i="0" dirty="0" err="1">
                <a:solidFill>
                  <a:srgbClr val="3C4043"/>
                </a:solidFill>
                <a:effectLst/>
                <a:latin typeface="Roboto" panose="02000000000000000000" pitchFamily="2" charset="0"/>
              </a:rPr>
              <a:t>medisch</a:t>
            </a:r>
            <a:r>
              <a:rPr lang="en-US" sz="2200" b="0" i="0" dirty="0">
                <a:solidFill>
                  <a:srgbClr val="3C4043"/>
                </a:solidFill>
                <a:effectLst/>
                <a:latin typeface="Roboto" panose="02000000000000000000" pitchFamily="2" charset="0"/>
              </a:rPr>
              <a:t> dossier (</a:t>
            </a:r>
            <a:r>
              <a:rPr lang="en-US" sz="2200" b="0" i="0" dirty="0" err="1">
                <a:solidFill>
                  <a:srgbClr val="3C4043"/>
                </a:solidFill>
                <a:effectLst/>
                <a:latin typeface="Roboto" panose="02000000000000000000" pitchFamily="2" charset="0"/>
              </a:rPr>
              <a:t>indien</a:t>
            </a:r>
            <a:r>
              <a:rPr lang="en-US" sz="2200" b="0" i="0" dirty="0">
                <a:solidFill>
                  <a:srgbClr val="3C4043"/>
                </a:solidFill>
                <a:effectLst/>
                <a:latin typeface="Roboto" panose="02000000000000000000" pitchFamily="2" charset="0"/>
              </a:rPr>
              <a:t> </a:t>
            </a:r>
            <a:r>
              <a:rPr lang="en-US" sz="2200" b="0" i="0" dirty="0" err="1">
                <a:solidFill>
                  <a:srgbClr val="3C4043"/>
                </a:solidFill>
                <a:effectLst/>
                <a:latin typeface="Roboto" panose="02000000000000000000" pitchFamily="2" charset="0"/>
              </a:rPr>
              <a:t>vereist</a:t>
            </a:r>
            <a:r>
              <a:rPr lang="en-US" sz="2200" b="0" i="0" dirty="0">
                <a:solidFill>
                  <a:srgbClr val="3C4043"/>
                </a:solidFill>
                <a:effectLst/>
                <a:latin typeface="Roboto" panose="02000000000000000000" pitchFamily="2" charset="0"/>
              </a:rPr>
              <a:t>)</a:t>
            </a:r>
            <a:endParaRPr lang="nl-NL" sz="2200" i="1" dirty="0"/>
          </a:p>
        </p:txBody>
      </p:sp>
      <p:sp>
        <p:nvSpPr>
          <p:cNvPr id="14" name="Rectangle 13">
            <a:extLst>
              <a:ext uri="{FF2B5EF4-FFF2-40B4-BE49-F238E27FC236}">
                <a16:creationId xmlns:a16="http://schemas.microsoft.com/office/drawing/2014/main" id="{DB8602EE-57E6-DFC7-4895-F1038CF89930}"/>
              </a:ext>
            </a:extLst>
          </p:cNvPr>
          <p:cNvSpPr/>
          <p:nvPr/>
        </p:nvSpPr>
        <p:spPr>
          <a:xfrm>
            <a:off x="6390809" y="3284621"/>
            <a:ext cx="3057329" cy="453634"/>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8E6BE246-7A97-DA1E-5FF5-B26C32C7B802}"/>
              </a:ext>
            </a:extLst>
          </p:cNvPr>
          <p:cNvSpPr/>
          <p:nvPr/>
        </p:nvSpPr>
        <p:spPr>
          <a:xfrm>
            <a:off x="6390809" y="2937683"/>
            <a:ext cx="3057327" cy="26271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a:extLst>
              <a:ext uri="{FF2B5EF4-FFF2-40B4-BE49-F238E27FC236}">
                <a16:creationId xmlns:a16="http://schemas.microsoft.com/office/drawing/2014/main" id="{FC3804CA-3D4B-2D88-0415-8F103A455284}"/>
              </a:ext>
            </a:extLst>
          </p:cNvPr>
          <p:cNvSpPr txBox="1"/>
          <p:nvPr/>
        </p:nvSpPr>
        <p:spPr>
          <a:xfrm>
            <a:off x="9775341" y="3772544"/>
            <a:ext cx="2158668" cy="584775"/>
          </a:xfrm>
          <a:prstGeom prst="rect">
            <a:avLst/>
          </a:prstGeom>
          <a:noFill/>
        </p:spPr>
        <p:txBody>
          <a:bodyPr wrap="none" rtlCol="0">
            <a:spAutoFit/>
          </a:bodyPr>
          <a:lstStyle/>
          <a:p>
            <a:pPr algn="ctr"/>
            <a:r>
              <a:rPr lang="nl-NL" sz="1600" b="1" dirty="0">
                <a:solidFill>
                  <a:srgbClr val="0070C0"/>
                </a:solidFill>
              </a:rPr>
              <a:t>Ingevuld door persoon </a:t>
            </a:r>
          </a:p>
          <a:p>
            <a:pPr algn="ctr"/>
            <a:r>
              <a:rPr lang="nl-NL" sz="1600" b="1" dirty="0">
                <a:solidFill>
                  <a:srgbClr val="0070C0"/>
                </a:solidFill>
              </a:rPr>
              <a:t>Toestemming NEMEN</a:t>
            </a:r>
          </a:p>
        </p:txBody>
      </p:sp>
      <p:cxnSp>
        <p:nvCxnSpPr>
          <p:cNvPr id="18" name="Straight Arrow Connector 17">
            <a:extLst>
              <a:ext uri="{FF2B5EF4-FFF2-40B4-BE49-F238E27FC236}">
                <a16:creationId xmlns:a16="http://schemas.microsoft.com/office/drawing/2014/main" id="{471E0F99-DFBB-535D-EB25-DA289BD992C2}"/>
              </a:ext>
            </a:extLst>
          </p:cNvPr>
          <p:cNvCxnSpPr>
            <a:cxnSpLocks/>
          </p:cNvCxnSpPr>
          <p:nvPr/>
        </p:nvCxnSpPr>
        <p:spPr>
          <a:xfrm flipH="1" flipV="1">
            <a:off x="9555660" y="3429000"/>
            <a:ext cx="389740" cy="34354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6D29E8D-DED9-D7F6-1086-E79F96BFFAD6}"/>
              </a:ext>
            </a:extLst>
          </p:cNvPr>
          <p:cNvSpPr txBox="1"/>
          <p:nvPr/>
        </p:nvSpPr>
        <p:spPr>
          <a:xfrm>
            <a:off x="9945400" y="2414252"/>
            <a:ext cx="2159150" cy="830997"/>
          </a:xfrm>
          <a:prstGeom prst="rect">
            <a:avLst/>
          </a:prstGeom>
          <a:noFill/>
        </p:spPr>
        <p:txBody>
          <a:bodyPr wrap="square" rtlCol="0">
            <a:spAutoFit/>
          </a:bodyPr>
          <a:lstStyle/>
          <a:p>
            <a:pPr algn="ctr"/>
            <a:r>
              <a:rPr lang="nl-NL" sz="1600" b="1" dirty="0">
                <a:solidFill>
                  <a:srgbClr val="00B050"/>
                </a:solidFill>
              </a:rPr>
              <a:t>Ingevuld door persoon </a:t>
            </a:r>
          </a:p>
          <a:p>
            <a:pPr algn="ctr"/>
            <a:r>
              <a:rPr lang="nl-NL" sz="1600" b="1" dirty="0">
                <a:solidFill>
                  <a:srgbClr val="00B050"/>
                </a:solidFill>
              </a:rPr>
              <a:t>GETUIGE van toestemming</a:t>
            </a:r>
          </a:p>
        </p:txBody>
      </p:sp>
      <p:cxnSp>
        <p:nvCxnSpPr>
          <p:cNvPr id="20" name="Straight Arrow Connector 19">
            <a:extLst>
              <a:ext uri="{FF2B5EF4-FFF2-40B4-BE49-F238E27FC236}">
                <a16:creationId xmlns:a16="http://schemas.microsoft.com/office/drawing/2014/main" id="{58A56D65-42EC-B19E-3D1B-470F10F143BF}"/>
              </a:ext>
            </a:extLst>
          </p:cNvPr>
          <p:cNvCxnSpPr>
            <a:cxnSpLocks/>
            <a:stCxn id="19" idx="1"/>
          </p:cNvCxnSpPr>
          <p:nvPr/>
        </p:nvCxnSpPr>
        <p:spPr>
          <a:xfrm flipH="1">
            <a:off x="9555660" y="2829751"/>
            <a:ext cx="389740" cy="23811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66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5E6B3-B4A9-D6B2-32E6-1F58C88310AF}"/>
              </a:ext>
            </a:extLst>
          </p:cNvPr>
          <p:cNvSpPr>
            <a:spLocks noGrp="1"/>
          </p:cNvSpPr>
          <p:nvPr>
            <p:ph type="title"/>
          </p:nvPr>
        </p:nvSpPr>
        <p:spPr>
          <a:xfrm>
            <a:off x="750771" y="14741"/>
            <a:ext cx="10603029" cy="1325563"/>
          </a:xfrm>
        </p:spPr>
        <p:txBody>
          <a:bodyPr/>
          <a:lstStyle/>
          <a:p>
            <a:r>
              <a:rPr lang="nl-NL" dirty="0"/>
              <a:t>Geïnformeerde toestemming: </a:t>
            </a:r>
            <a:r>
              <a:rPr dirty="0"/>
              <a:t/>
            </a:r>
            <a:br>
              <a:rPr dirty="0"/>
            </a:br>
            <a:r>
              <a:rPr lang="nl-NL" dirty="0"/>
              <a:t>Wettelijke vertegenwoordiger (1/3)</a:t>
            </a:r>
          </a:p>
        </p:txBody>
      </p:sp>
      <p:sp>
        <p:nvSpPr>
          <p:cNvPr id="3" name="Tijdelijke aanduiding voor inhoud 2">
            <a:extLst>
              <a:ext uri="{FF2B5EF4-FFF2-40B4-BE49-F238E27FC236}">
                <a16:creationId xmlns:a16="http://schemas.microsoft.com/office/drawing/2014/main" id="{2CF25665-D244-93F4-7B86-B87E984CB982}"/>
              </a:ext>
            </a:extLst>
          </p:cNvPr>
          <p:cNvSpPr>
            <a:spLocks noGrp="1"/>
          </p:cNvSpPr>
          <p:nvPr>
            <p:ph idx="1"/>
          </p:nvPr>
        </p:nvSpPr>
        <p:spPr/>
        <p:txBody>
          <a:bodyPr>
            <a:normAutofit/>
          </a:bodyPr>
          <a:lstStyle/>
          <a:p>
            <a:r>
              <a:rPr lang="nl-NL" sz="2600" dirty="0"/>
              <a:t>De aanvaardbare wettelijke vertegenwoordiger wordt bepaald door de nationale wetgeving</a:t>
            </a:r>
            <a:r>
              <a:rPr dirty="0"/>
              <a:t/>
            </a:r>
            <a:br>
              <a:rPr dirty="0"/>
            </a:br>
            <a:r>
              <a:rPr lang="nl-NL" sz="2600" dirty="0"/>
              <a:t>(zie ook EU-protocol bijlage sectie 3.3 voor verduidelijking)</a:t>
            </a:r>
            <a:r>
              <a:rPr dirty="0"/>
              <a:t/>
            </a:r>
            <a:br>
              <a:rPr dirty="0"/>
            </a:br>
            <a:endParaRPr lang="nl-NL" sz="2600" dirty="0"/>
          </a:p>
          <a:p>
            <a:r>
              <a:rPr lang="nl-NL" sz="2600" i="1" dirty="0"/>
              <a:t>In België wordt de wettelijke vertegenwoordiging bepaald in opeenvolgende volgorde (bewindvoerder, of bij gebrek daaraan, de echtgeno(o)t(e), de wettelijk samenwonende partner, de feitelijk samenwonende partner, een meerderjarig kind, een ouder, een meerderjarige broer of zus). Een zorgprofessional kan in België niet optreden als wettelijk vertegenwoordiger, zelfs als deze onafhankelijk is van het onderzoek. </a:t>
            </a:r>
          </a:p>
        </p:txBody>
      </p:sp>
    </p:spTree>
    <p:extLst>
      <p:ext uri="{BB962C8B-B14F-4D97-AF65-F5344CB8AC3E}">
        <p14:creationId xmlns:p14="http://schemas.microsoft.com/office/powerpoint/2010/main" val="27995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66A4CC-D0AF-747B-ABB9-F6A9FDE095B2}"/>
              </a:ext>
            </a:extLst>
          </p:cNvPr>
          <p:cNvPicPr>
            <a:picLocks noChangeAspect="1"/>
          </p:cNvPicPr>
          <p:nvPr/>
        </p:nvPicPr>
        <p:blipFill>
          <a:blip r:embed="rId2"/>
          <a:stretch>
            <a:fillRect/>
          </a:stretch>
        </p:blipFill>
        <p:spPr>
          <a:xfrm>
            <a:off x="6504204" y="1676928"/>
            <a:ext cx="2909410" cy="4310015"/>
          </a:xfrm>
          <a:prstGeom prst="rect">
            <a:avLst/>
          </a:prstGeom>
          <a:ln>
            <a:solidFill>
              <a:schemeClr val="tx1"/>
            </a:solidFill>
          </a:ln>
        </p:spPr>
      </p:pic>
      <p:sp>
        <p:nvSpPr>
          <p:cNvPr id="2" name="Title 1"/>
          <p:cNvSpPr>
            <a:spLocks noGrp="1"/>
          </p:cNvSpPr>
          <p:nvPr>
            <p:ph type="title"/>
          </p:nvPr>
        </p:nvSpPr>
        <p:spPr/>
        <p:txBody>
          <a:bodyPr/>
          <a:lstStyle/>
          <a:p>
            <a:r>
              <a:rPr lang="nl-NL"/>
              <a:t>Geïnformeerde toestemming: </a:t>
            </a:r>
            <a:r>
              <a:t/>
            </a:r>
            <a:br/>
            <a:r>
              <a:rPr lang="nl-NL"/>
              <a:t>Wettelijke vertegenwoordiger (2/3)</a:t>
            </a:r>
          </a:p>
        </p:txBody>
      </p:sp>
      <p:sp>
        <p:nvSpPr>
          <p:cNvPr id="3" name="Content Placeholder 2"/>
          <p:cNvSpPr>
            <a:spLocks noGrp="1"/>
          </p:cNvSpPr>
          <p:nvPr>
            <p:ph idx="1"/>
          </p:nvPr>
        </p:nvSpPr>
        <p:spPr>
          <a:xfrm>
            <a:off x="187891" y="1596885"/>
            <a:ext cx="6430624" cy="5128954"/>
          </a:xfrm>
        </p:spPr>
        <p:txBody>
          <a:bodyPr>
            <a:normAutofit fontScale="85000" lnSpcReduction="20000"/>
          </a:bodyPr>
          <a:lstStyle/>
          <a:p>
            <a:r>
              <a:rPr lang="nl-NL" dirty="0"/>
              <a:t>Als de patiënt handelingsonbekwaam is vanwege de huidige ziekte of een reeds bestaande beperking, moet toestemming worden verkregen van een wettelijke vertegenwoordiger, die het toestemmingsformulier moet ondertekenen</a:t>
            </a:r>
          </a:p>
          <a:p>
            <a:pPr marL="0" indent="0">
              <a:buNone/>
            </a:pPr>
            <a:endParaRPr lang="nl-NL" dirty="0"/>
          </a:p>
          <a:p>
            <a:r>
              <a:rPr lang="nl-NL" dirty="0"/>
              <a:t>De persoon die de toestemming geeft, dient hetzelfde te doen en de andere gegevens op het toestemmingsformulier in te vullen (het onderzoeknummer wordt bij de randomisatie toegekend)</a:t>
            </a:r>
          </a:p>
          <a:p>
            <a:endParaRPr lang="nl-NL" dirty="0"/>
          </a:p>
          <a:p>
            <a:r>
              <a:rPr lang="nl-NL" dirty="0"/>
              <a:t>Getekende originelen:</a:t>
            </a:r>
          </a:p>
          <a:p>
            <a:pPr lvl="1"/>
            <a:r>
              <a:rPr lang="nl-NL" dirty="0"/>
              <a:t>1 voor de deelnemer (origineel)</a:t>
            </a:r>
          </a:p>
          <a:p>
            <a:pPr lvl="1"/>
            <a:r>
              <a:rPr lang="nl-NL" dirty="0"/>
              <a:t>1 voor ISF (origineel)</a:t>
            </a:r>
          </a:p>
          <a:p>
            <a:pPr lvl="1"/>
            <a:r>
              <a:rPr lang="nl-NL" i="1" dirty="0"/>
              <a:t>1 voor het medisch dossier (indien vereist)</a:t>
            </a:r>
          </a:p>
        </p:txBody>
      </p:sp>
      <p:sp>
        <p:nvSpPr>
          <p:cNvPr id="11" name="Rectangle 10">
            <a:extLst>
              <a:ext uri="{FF2B5EF4-FFF2-40B4-BE49-F238E27FC236}">
                <a16:creationId xmlns:a16="http://schemas.microsoft.com/office/drawing/2014/main" id="{C4FEBE59-E758-296D-76B5-EDA29EE47923}"/>
              </a:ext>
            </a:extLst>
          </p:cNvPr>
          <p:cNvSpPr/>
          <p:nvPr/>
        </p:nvSpPr>
        <p:spPr>
          <a:xfrm>
            <a:off x="6575535" y="4004162"/>
            <a:ext cx="2742681" cy="1238381"/>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13">
            <a:extLst>
              <a:ext uri="{FF2B5EF4-FFF2-40B4-BE49-F238E27FC236}">
                <a16:creationId xmlns:a16="http://schemas.microsoft.com/office/drawing/2014/main" id="{84818B4B-DD23-C15B-3A8E-65030C0A7E5C}"/>
              </a:ext>
            </a:extLst>
          </p:cNvPr>
          <p:cNvSpPr txBox="1"/>
          <p:nvPr/>
        </p:nvSpPr>
        <p:spPr>
          <a:xfrm>
            <a:off x="4527275" y="4940577"/>
            <a:ext cx="2159150" cy="1077218"/>
          </a:xfrm>
          <a:prstGeom prst="rect">
            <a:avLst/>
          </a:prstGeom>
          <a:noFill/>
        </p:spPr>
        <p:txBody>
          <a:bodyPr wrap="square" rtlCol="0">
            <a:spAutoFit/>
          </a:bodyPr>
          <a:lstStyle/>
          <a:p>
            <a:pPr algn="ctr"/>
            <a:r>
              <a:rPr lang="nl-NL" sz="1600" b="1" dirty="0">
                <a:solidFill>
                  <a:srgbClr val="00B050"/>
                </a:solidFill>
              </a:rPr>
              <a:t>Ingevuld door wettelijke </a:t>
            </a:r>
          </a:p>
          <a:p>
            <a:pPr algn="ctr"/>
            <a:r>
              <a:rPr lang="nl-NL" sz="1600" b="1" dirty="0">
                <a:solidFill>
                  <a:srgbClr val="00B050"/>
                </a:solidFill>
              </a:rPr>
              <a:t>vertegenwoordiger die</a:t>
            </a:r>
          </a:p>
          <a:p>
            <a:pPr algn="ctr"/>
            <a:r>
              <a:rPr lang="nl-NL" sz="1600" b="1" dirty="0">
                <a:solidFill>
                  <a:srgbClr val="00B050"/>
                </a:solidFill>
              </a:rPr>
              <a:t>toestemming GEEFT</a:t>
            </a:r>
          </a:p>
        </p:txBody>
      </p:sp>
      <p:cxnSp>
        <p:nvCxnSpPr>
          <p:cNvPr id="15" name="Straight Arrow Connector 14">
            <a:extLst>
              <a:ext uri="{FF2B5EF4-FFF2-40B4-BE49-F238E27FC236}">
                <a16:creationId xmlns:a16="http://schemas.microsoft.com/office/drawing/2014/main" id="{4F93D959-D22E-D934-E704-A49C5F8C64AF}"/>
              </a:ext>
            </a:extLst>
          </p:cNvPr>
          <p:cNvCxnSpPr>
            <a:cxnSpLocks/>
          </p:cNvCxnSpPr>
          <p:nvPr/>
        </p:nvCxnSpPr>
        <p:spPr>
          <a:xfrm flipV="1">
            <a:off x="5898007" y="4623353"/>
            <a:ext cx="578099" cy="36540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7B099B65-2595-DD5E-C272-7A0F7B639FF9}"/>
              </a:ext>
            </a:extLst>
          </p:cNvPr>
          <p:cNvPicPr>
            <a:picLocks noChangeAspect="1"/>
          </p:cNvPicPr>
          <p:nvPr/>
        </p:nvPicPr>
        <p:blipFill>
          <a:blip r:embed="rId3"/>
          <a:stretch>
            <a:fillRect/>
          </a:stretch>
        </p:blipFill>
        <p:spPr>
          <a:xfrm>
            <a:off x="9346959" y="2088487"/>
            <a:ext cx="2826046" cy="4310015"/>
          </a:xfrm>
          <a:prstGeom prst="rect">
            <a:avLst/>
          </a:prstGeom>
          <a:ln>
            <a:solidFill>
              <a:schemeClr val="tx1"/>
            </a:solidFill>
          </a:ln>
        </p:spPr>
      </p:pic>
      <p:sp>
        <p:nvSpPr>
          <p:cNvPr id="10" name="Rectangle 9">
            <a:extLst>
              <a:ext uri="{FF2B5EF4-FFF2-40B4-BE49-F238E27FC236}">
                <a16:creationId xmlns:a16="http://schemas.microsoft.com/office/drawing/2014/main" id="{4ADD362D-8091-585C-41D4-8BD1F08AF803}"/>
              </a:ext>
            </a:extLst>
          </p:cNvPr>
          <p:cNvSpPr/>
          <p:nvPr/>
        </p:nvSpPr>
        <p:spPr>
          <a:xfrm>
            <a:off x="9405616" y="2398096"/>
            <a:ext cx="2606200" cy="1116549"/>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a:extLst>
              <a:ext uri="{FF2B5EF4-FFF2-40B4-BE49-F238E27FC236}">
                <a16:creationId xmlns:a16="http://schemas.microsoft.com/office/drawing/2014/main" id="{A99AD87E-5563-969F-9BE2-B285F35050E4}"/>
              </a:ext>
            </a:extLst>
          </p:cNvPr>
          <p:cNvSpPr txBox="1"/>
          <p:nvPr/>
        </p:nvSpPr>
        <p:spPr>
          <a:xfrm>
            <a:off x="9512603" y="4084760"/>
            <a:ext cx="2497415" cy="584775"/>
          </a:xfrm>
          <a:prstGeom prst="rect">
            <a:avLst/>
          </a:prstGeom>
          <a:noFill/>
        </p:spPr>
        <p:txBody>
          <a:bodyPr wrap="none" rtlCol="0">
            <a:spAutoFit/>
          </a:bodyPr>
          <a:lstStyle/>
          <a:p>
            <a:pPr algn="ctr"/>
            <a:r>
              <a:rPr lang="nl-NL" sz="1600" b="1" dirty="0">
                <a:solidFill>
                  <a:srgbClr val="0070C0"/>
                </a:solidFill>
              </a:rPr>
              <a:t>Ingevuld door persoon </a:t>
            </a:r>
          </a:p>
          <a:p>
            <a:pPr algn="ctr"/>
            <a:r>
              <a:rPr lang="nl-NL" sz="1600" b="1" dirty="0">
                <a:solidFill>
                  <a:srgbClr val="0070C0"/>
                </a:solidFill>
              </a:rPr>
              <a:t>die toestemming AFNEEMT</a:t>
            </a:r>
          </a:p>
        </p:txBody>
      </p:sp>
      <p:cxnSp>
        <p:nvCxnSpPr>
          <p:cNvPr id="13" name="Straight Arrow Connector 12">
            <a:extLst>
              <a:ext uri="{FF2B5EF4-FFF2-40B4-BE49-F238E27FC236}">
                <a16:creationId xmlns:a16="http://schemas.microsoft.com/office/drawing/2014/main" id="{348FBC65-E480-073D-6BCD-43344C51F157}"/>
              </a:ext>
            </a:extLst>
          </p:cNvPr>
          <p:cNvCxnSpPr>
            <a:cxnSpLocks/>
          </p:cNvCxnSpPr>
          <p:nvPr/>
        </p:nvCxnSpPr>
        <p:spPr>
          <a:xfrm flipV="1">
            <a:off x="10719323" y="3580012"/>
            <a:ext cx="0" cy="52881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097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a8b95e3-0832-4b78-8e75-9ac16af634b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3A6166-F180-441D-99F1-13D126B019E0}"/>
</file>

<file path=customXml/itemProps2.xml><?xml version="1.0" encoding="utf-8"?>
<ds:datastoreItem xmlns:ds="http://schemas.openxmlformats.org/officeDocument/2006/customXml" ds:itemID="{C36D3FB2-CE42-49A6-B9AE-CA6441F508C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2F89EDE-FCFB-40F5-86BF-3EF5757B36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2598</TotalTime>
  <Words>1351</Words>
  <Application>Microsoft Office PowerPoint</Application>
  <PresentationFormat>Widescreen</PresentationFormat>
  <Paragraphs>110</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Roboto</vt:lpstr>
      <vt:lpstr>Calibri</vt:lpstr>
      <vt:lpstr>Office Theme</vt:lpstr>
      <vt:lpstr> The RECOVERY trial</vt:lpstr>
      <vt:lpstr>Geïnformeerde toestemming</vt:lpstr>
      <vt:lpstr>Geïnformeerde toestemming</vt:lpstr>
      <vt:lpstr>Geïnformeerde toestemming</vt:lpstr>
      <vt:lpstr>Geïnformeerde toestemming:  anderstaligen</vt:lpstr>
      <vt:lpstr>Geïnformeerde toestemming:  Rechtstreeks van de patiënt</vt:lpstr>
      <vt:lpstr>Geïnformeerde toestemming:  Getuige</vt:lpstr>
      <vt:lpstr>Geïnformeerde toestemming:  Wettelijke vertegenwoordiger (1/3)</vt:lpstr>
      <vt:lpstr>Geïnformeerde toestemming:  Wettelijke vertegenwoordiger (2/3)</vt:lpstr>
      <vt:lpstr>Geïnformeerde toestemming: Wettelijke vertegenwoordiger (3/3)</vt:lpstr>
      <vt:lpstr>Wijziging van toestemming (inclusief intrekking)</vt:lpstr>
      <vt:lpstr>Geïnformeerde toestemming: Samenvatting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132</cp:revision>
  <cp:lastPrinted>2020-03-18T19:42:16Z</cp:lastPrinted>
  <dcterms:created xsi:type="dcterms:W3CDTF">2020-03-14T13:47:38Z</dcterms:created>
  <dcterms:modified xsi:type="dcterms:W3CDTF">2025-01-15T10:32:44Z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