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352" r:id="rId5"/>
    <p:sldId id="372" r:id="rId6"/>
    <p:sldId id="370" r:id="rId7"/>
    <p:sldId id="368" r:id="rId8"/>
    <p:sldId id="369" r:id="rId9"/>
    <p:sldId id="362" r:id="rId10"/>
    <p:sldId id="357" r:id="rId11"/>
    <p:sldId id="363" r:id="rId12"/>
    <p:sldId id="358" r:id="rId13"/>
    <p:sldId id="359" r:id="rId14"/>
    <p:sldId id="360" r:id="rId15"/>
    <p:sldId id="364" r:id="rId16"/>
    <p:sldId id="365" r:id="rId17"/>
    <p:sldId id="366" r:id="rId18"/>
    <p:sldId id="374" r:id="rId19"/>
    <p:sldId id="373" r:id="rId20"/>
    <p:sldId id="331" r:id="rId21"/>
  </p:sldIdLst>
  <p:sldSz cx="12192000" cy="6858000"/>
  <p:notesSz cx="6881813" cy="9661525"/>
  <p:embeddedFontLst>
    <p:embeddedFont>
      <p:font typeface="Calibri" panose="020F0502020204030204" pitchFamily="34" charset="0"/>
      <p:regular r:id="rId22"/>
      <p:bold r:id="rId23"/>
      <p:italic r:id="rId24"/>
      <p:boldItalic r:id="rId25"/>
    </p:embeddedFont>
  </p:embeddedFontLst>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lies Gillesen" initials="AG" lastIdx="1" clrIdx="0">
    <p:extLst>
      <p:ext uri="{19B8F6BF-5375-455C-9EA6-DF929625EA0E}">
        <p15:presenceInfo xmlns:p15="http://schemas.microsoft.com/office/powerpoint/2012/main" userId="Annelies Gille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39" autoAdjust="0"/>
    <p:restoredTop sz="94660"/>
  </p:normalViewPr>
  <p:slideViewPr>
    <p:cSldViewPr snapToGrid="0">
      <p:cViewPr varScale="1">
        <p:scale>
          <a:sx n="112" d="100"/>
          <a:sy n="112" d="100"/>
        </p:scale>
        <p:origin x="126" y="4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29/02/2024</a:t>
            </a:fld>
            <a:endParaRPr lang="en-GB" dirty="0"/>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29/02/2024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29/02/2024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1322"/>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29/02/2024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29/02/2024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29/02/2024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29/02/2024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29/02/2024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29/02/2024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29/02/2024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29/02/2024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2C0CA23-4D8D-4670-B5DD-ACC4E2457EF3}" type="slidenum">
              <a:rPr lang="en-GB" smtClean="0"/>
              <a:t>‹nr.›</a:t>
            </a:fld>
            <a:endParaRPr lang="en-GB" dirty="0"/>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29/02/2024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‹nr.›</a:t>
            </a:fld>
            <a:endParaRPr lang="en-GB" dirty="0"/>
          </a:p>
        </p:txBody>
      </p:sp>
      <p:pic>
        <p:nvPicPr>
          <p:cNvPr id="8" name="Picture 7" descr="A picture containing drawing&#10;&#10;Description automatically generated">
            <a:extLst>
              <a:ext uri="{FF2B5EF4-FFF2-40B4-BE49-F238E27FC236}">
                <a16:creationId xmlns:a16="http://schemas.microsoft.com/office/drawing/2014/main" id="{66DB40D0-4D2B-47FB-81BB-D6B0222AF521}"/>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3228"/>
          <a:stretch/>
        </p:blipFill>
        <p:spPr>
          <a:xfrm>
            <a:off x="8610600" y="301160"/>
            <a:ext cx="2880360" cy="690306"/>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cbi.nlm.nih.gov/pmc/articles/PMC4904189/" TargetMode="External"/><Relationship Id="rId2" Type="http://schemas.openxmlformats.org/officeDocument/2006/relationships/hyperlink" Target="https://www.ncbi.nlm.nih.gov/pmc/articles/PMC663775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90947"/>
            <a:ext cx="9144000" cy="1008743"/>
          </a:xfrm>
        </p:spPr>
        <p:txBody>
          <a:bodyPr>
            <a:normAutofit/>
          </a:bodyPr>
          <a:lstStyle/>
          <a:p>
            <a:r>
              <a:rPr lang="nl-NL" b="1" dirty="0">
                <a:solidFill>
                  <a:srgbClr val="9E3159"/>
                </a:solidFill>
                <a:latin typeface="+mn-lt"/>
              </a:rPr>
              <a:t>RECOVERY EU</a:t>
            </a:r>
          </a:p>
        </p:txBody>
      </p:sp>
      <p:sp>
        <p:nvSpPr>
          <p:cNvPr id="3" name="Subtitle 2"/>
          <p:cNvSpPr>
            <a:spLocks noGrp="1"/>
          </p:cNvSpPr>
          <p:nvPr>
            <p:ph type="subTitle" idx="1"/>
          </p:nvPr>
        </p:nvSpPr>
        <p:spPr>
          <a:xfrm>
            <a:off x="1524000" y="4354580"/>
            <a:ext cx="9144000" cy="1655762"/>
          </a:xfrm>
        </p:spPr>
        <p:txBody>
          <a:bodyPr>
            <a:normAutofit/>
          </a:bodyPr>
          <a:lstStyle/>
          <a:p>
            <a:r>
              <a:rPr lang="nl-NL" sz="3200" b="1" dirty="0"/>
              <a:t>Influenza Behandeling</a:t>
            </a:r>
          </a:p>
          <a:p>
            <a:endParaRPr lang="nl-NL" sz="2800" b="1" dirty="0"/>
          </a:p>
          <a:p>
            <a:r>
              <a:rPr lang="nl-NL" sz="2000" b="1" dirty="0">
                <a:solidFill>
                  <a:schemeClr val="bg1">
                    <a:lumMod val="50000"/>
                  </a:schemeClr>
                </a:solidFill>
              </a:rPr>
              <a:t>V1.0 2024-01-24</a:t>
            </a:r>
          </a:p>
          <a:p>
            <a:endParaRPr lang="nl-NL" b="1" dirty="0"/>
          </a:p>
        </p:txBody>
      </p:sp>
    </p:spTree>
    <p:extLst>
      <p:ext uri="{BB962C8B-B14F-4D97-AF65-F5344CB8AC3E}">
        <p14:creationId xmlns:p14="http://schemas.microsoft.com/office/powerpoint/2010/main" val="2985020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731" y="1596885"/>
            <a:ext cx="7357060" cy="2546851"/>
          </a:xfrm>
        </p:spPr>
        <p:txBody>
          <a:bodyPr>
            <a:noAutofit/>
          </a:bodyPr>
          <a:lstStyle/>
          <a:p>
            <a:r>
              <a:rPr lang="nl-NL" sz="2400" dirty="0"/>
              <a:t>Patiënten mogen niet deelnemen als er NAI (oseltamivir of zanamivir) voorgeschreven is, of gaat worden, voor hun huidige infectie</a:t>
            </a:r>
          </a:p>
          <a:p>
            <a:pPr marL="0" indent="0">
              <a:buNone/>
            </a:pPr>
            <a:endParaRPr lang="nl-NL" sz="2400" dirty="0"/>
          </a:p>
          <a:p>
            <a:r>
              <a:rPr lang="nl-NL" sz="2400" dirty="0"/>
              <a:t>Patiënten onder behandeling voor een bacteriële co-infectie mogen meedoen als het zorgteam meent dat influenza aan de longaandoening bijdraagt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6061" y="1990425"/>
            <a:ext cx="3396567" cy="1976184"/>
          </a:xfrm>
          <a:prstGeom prst="rect">
            <a:avLst/>
          </a:prstGeom>
        </p:spPr>
      </p:pic>
      <p:sp>
        <p:nvSpPr>
          <p:cNvPr id="6" name="Content Placeholder 2"/>
          <p:cNvSpPr txBox="1">
            <a:spLocks/>
          </p:cNvSpPr>
          <p:nvPr/>
        </p:nvSpPr>
        <p:spPr>
          <a:xfrm>
            <a:off x="353731" y="4247497"/>
            <a:ext cx="11000069" cy="16883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dirty="0"/>
              <a:t>Vrouwen die zwanger zijn of borstvoeding geven mogen meedoen (zie appendix 4 van het protocol voor de procedure)</a:t>
            </a:r>
          </a:p>
          <a:p>
            <a:endParaRPr lang="nl-NL" sz="2400" dirty="0"/>
          </a:p>
          <a:p>
            <a:r>
              <a:rPr lang="nl-NL" sz="2400" dirty="0"/>
              <a:t>Mag gebruikt worden bij patiënten met lever- en nierfalen</a:t>
            </a:r>
          </a:p>
        </p:txBody>
      </p:sp>
      <p:sp>
        <p:nvSpPr>
          <p:cNvPr id="7" name="Title 1"/>
          <p:cNvSpPr>
            <a:spLocks noGrp="1"/>
          </p:cNvSpPr>
          <p:nvPr>
            <p:ph type="title"/>
          </p:nvPr>
        </p:nvSpPr>
        <p:spPr>
          <a:xfrm>
            <a:off x="446328" y="29794"/>
            <a:ext cx="10515600" cy="1325563"/>
          </a:xfrm>
        </p:spPr>
        <p:txBody>
          <a:bodyPr>
            <a:normAutofit/>
          </a:bodyPr>
          <a:lstStyle/>
          <a:p>
            <a:r>
              <a:rPr lang="nl-NL" sz="3200" dirty="0"/>
              <a:t>Oseltamivir (Tamiflu)</a:t>
            </a:r>
            <a:br/>
            <a:r>
              <a:rPr lang="nl-NL" sz="3200" dirty="0"/>
              <a:t>toelatingseisen</a:t>
            </a:r>
          </a:p>
        </p:txBody>
      </p:sp>
    </p:spTree>
    <p:extLst>
      <p:ext uri="{BB962C8B-B14F-4D97-AF65-F5344CB8AC3E}">
        <p14:creationId xmlns:p14="http://schemas.microsoft.com/office/powerpoint/2010/main" val="1574208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28" y="29794"/>
            <a:ext cx="10515600" cy="1325563"/>
          </a:xfrm>
        </p:spPr>
        <p:txBody>
          <a:bodyPr>
            <a:normAutofit/>
          </a:bodyPr>
          <a:lstStyle/>
          <a:p>
            <a:r>
              <a:rPr lang="nl-NL" sz="3200" dirty="0"/>
              <a:t>Oseltamivir (Tamiflu)</a:t>
            </a:r>
            <a:br/>
            <a:r>
              <a:rPr lang="nl-NL" sz="3200" dirty="0"/>
              <a:t>dosering en bijwerkingen</a:t>
            </a:r>
          </a:p>
        </p:txBody>
      </p:sp>
      <p:sp>
        <p:nvSpPr>
          <p:cNvPr id="3" name="Content Placeholder 2"/>
          <p:cNvSpPr>
            <a:spLocks noGrp="1"/>
          </p:cNvSpPr>
          <p:nvPr>
            <p:ph idx="1"/>
          </p:nvPr>
        </p:nvSpPr>
        <p:spPr>
          <a:xfrm>
            <a:off x="446327" y="1450823"/>
            <a:ext cx="7108821" cy="4580078"/>
          </a:xfrm>
        </p:spPr>
        <p:txBody>
          <a:bodyPr>
            <a:noAutofit/>
          </a:bodyPr>
          <a:lstStyle/>
          <a:p>
            <a:r>
              <a:rPr lang="nl-NL" sz="2000" dirty="0"/>
              <a:t>Alleen oraal of per neussonde (geen IV)</a:t>
            </a:r>
          </a:p>
          <a:p>
            <a:endParaRPr lang="nl-NL" sz="700" dirty="0"/>
          </a:p>
          <a:p>
            <a:r>
              <a:rPr lang="nl-NL" sz="2000" dirty="0"/>
              <a:t>Behandeling duurt 5 days (10 dagen in geval van immunodeficiëntie), thuis af te maken als de patiënt ontslagen wordt</a:t>
            </a:r>
          </a:p>
          <a:p>
            <a:endParaRPr lang="nl-NL" sz="700" b="1" i="1" dirty="0"/>
          </a:p>
          <a:p>
            <a:r>
              <a:rPr lang="nl-NL" sz="2000" dirty="0"/>
              <a:t>Dosis: </a:t>
            </a:r>
            <a:r>
              <a:rPr lang="nl-NL" sz="2000" b="1" dirty="0"/>
              <a:t>75mg tweemaal daags </a:t>
            </a:r>
            <a:r>
              <a:rPr lang="nl-NL" sz="2000" dirty="0"/>
              <a:t>bij normale nierfunctie</a:t>
            </a:r>
          </a:p>
          <a:p>
            <a:pPr lvl="1"/>
            <a:r>
              <a:rPr lang="nl-NL" sz="1800" dirty="0"/>
              <a:t>75mg eenmaal daags indien eGFR 10-29ml/min</a:t>
            </a:r>
          </a:p>
          <a:p>
            <a:pPr lvl="1"/>
            <a:r>
              <a:rPr lang="nl-NL" sz="1800" dirty="0"/>
              <a:t>75mg als eenmalige dosis indien eGFR &lt;10ml/min (of in geval van dialyse/hemofiltratie)</a:t>
            </a:r>
          </a:p>
          <a:p>
            <a:pPr lvl="1"/>
            <a:r>
              <a:rPr lang="nl-NL" sz="1800" dirty="0"/>
              <a:t>Aanpassen als lichaamsgewicht 40kg (zie protocol)</a:t>
            </a:r>
          </a:p>
          <a:p>
            <a:pPr lvl="1"/>
            <a:r>
              <a:rPr lang="nl-NL" sz="1800" dirty="0"/>
              <a:t>Let op, de aanpassing van de dosis t.b.v de nieren is in RECOVERY anders dan in de SmPC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6061" y="1990425"/>
            <a:ext cx="3396567" cy="1976184"/>
          </a:xfrm>
          <a:prstGeom prst="rect">
            <a:avLst/>
          </a:prstGeom>
        </p:spPr>
      </p:pic>
      <p:sp>
        <p:nvSpPr>
          <p:cNvPr id="5" name="Content Placeholder 2"/>
          <p:cNvSpPr txBox="1">
            <a:spLocks/>
          </p:cNvSpPr>
          <p:nvPr/>
        </p:nvSpPr>
        <p:spPr>
          <a:xfrm>
            <a:off x="446327" y="5066928"/>
            <a:ext cx="9934289" cy="17910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000" dirty="0"/>
          </a:p>
          <a:p>
            <a:r>
              <a:rPr lang="nl-NL" sz="2000" dirty="0"/>
              <a:t>Er zijn geen significante geneesmiddelinteracties bekend</a:t>
            </a:r>
          </a:p>
          <a:p>
            <a:r>
              <a:rPr lang="nl-NL" sz="2000" dirty="0"/>
              <a:t>De meest voorkomende bijwerkingen zijn hoofdpijn, misselijkheid en overgeven (&lt;10%); ernstige overgevoeligheid is zelden gemeld</a:t>
            </a:r>
          </a:p>
          <a:p>
            <a:endParaRPr lang="nl-NL" sz="2000" i="1" dirty="0"/>
          </a:p>
        </p:txBody>
      </p:sp>
    </p:spTree>
    <p:extLst>
      <p:ext uri="{BB962C8B-B14F-4D97-AF65-F5344CB8AC3E}">
        <p14:creationId xmlns:p14="http://schemas.microsoft.com/office/powerpoint/2010/main" val="1934093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nl-NL"/>
              <a:t>CORTICOSTEROÏDEN TEGEN INFLUENZA</a:t>
            </a:r>
            <a:endParaRPr lang="nl-NL" dirty="0"/>
          </a:p>
        </p:txBody>
      </p:sp>
    </p:spTree>
    <p:extLst>
      <p:ext uri="{BB962C8B-B14F-4D97-AF65-F5344CB8AC3E}">
        <p14:creationId xmlns:p14="http://schemas.microsoft.com/office/powerpoint/2010/main" val="2044417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343" y="0"/>
            <a:ext cx="7565967" cy="1325563"/>
          </a:xfrm>
        </p:spPr>
        <p:txBody>
          <a:bodyPr>
            <a:normAutofit/>
          </a:bodyPr>
          <a:lstStyle/>
          <a:p>
            <a:r>
              <a:rPr lang="nl-NL" sz="3200" dirty="0"/>
              <a:t>corticosteroïden tegen influenza</a:t>
            </a:r>
            <a:br/>
            <a:r>
              <a:rPr lang="nl-NL" sz="3200" dirty="0"/>
              <a:t>Achtergrond</a:t>
            </a:r>
          </a:p>
        </p:txBody>
      </p:sp>
      <p:sp>
        <p:nvSpPr>
          <p:cNvPr id="3" name="Content Placeholder 2"/>
          <p:cNvSpPr>
            <a:spLocks noGrp="1"/>
          </p:cNvSpPr>
          <p:nvPr>
            <p:ph idx="1"/>
          </p:nvPr>
        </p:nvSpPr>
        <p:spPr>
          <a:xfrm>
            <a:off x="504202" y="1596885"/>
            <a:ext cx="7702250" cy="4580078"/>
          </a:xfrm>
        </p:spPr>
        <p:txBody>
          <a:bodyPr>
            <a:normAutofit/>
          </a:bodyPr>
          <a:lstStyle/>
          <a:p>
            <a:r>
              <a:rPr lang="nl-NL" sz="2400" dirty="0"/>
              <a:t>Corticosteroïden zijn een standaardbehandeling voor patiënten met COVID-19-pneumonie; bij patiënten die zuurstof krijgen verminderen ze het overlijdensrisico met ~1/5</a:t>
            </a:r>
          </a:p>
          <a:p>
            <a:endParaRPr lang="nl-NL" sz="2400" dirty="0"/>
          </a:p>
          <a:p>
            <a:r>
              <a:rPr lang="nl-NL" sz="2400" dirty="0"/>
              <a:t>Er is in het verleden voorgesteld ze tegen influenza-pneumonie in te zetten, maar ze zijn nooit goed getest op ziekenhuispatiënten</a:t>
            </a:r>
          </a:p>
          <a:p>
            <a:endParaRPr lang="nl-NL" sz="2400" dirty="0"/>
          </a:p>
          <a:p>
            <a:r>
              <a:rPr lang="nl-NL" sz="2400" dirty="0"/>
              <a:t>Het terugdringen van immuun-gemedieerde longschade zou bij ernstige griep de overlevingskans kunnen verbeteren zoals bij COVID-19</a:t>
            </a:r>
          </a:p>
          <a:p>
            <a:endParaRPr lang="nl-NL" sz="2400" dirty="0"/>
          </a:p>
        </p:txBody>
      </p:sp>
      <p:pic>
        <p:nvPicPr>
          <p:cNvPr id="2050"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29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007" y="1596885"/>
            <a:ext cx="7551778" cy="4580078"/>
          </a:xfrm>
        </p:spPr>
        <p:txBody>
          <a:bodyPr>
            <a:normAutofit/>
          </a:bodyPr>
          <a:lstStyle/>
          <a:p>
            <a:r>
              <a:rPr lang="nl-NL" sz="2000" dirty="0"/>
              <a:t>Deelnemers zijn patiënten met influenza-pneumonie</a:t>
            </a:r>
            <a:r>
              <a:rPr lang="nl-NL" sz="2400" dirty="0"/>
              <a:t> </a:t>
            </a:r>
            <a:r>
              <a:rPr lang="nl-NL" sz="2000" b="1" i="1" dirty="0"/>
              <a:t>plus hypoxie</a:t>
            </a:r>
            <a:r>
              <a:rPr lang="nl-NL" sz="2400" dirty="0"/>
              <a:t> </a:t>
            </a:r>
            <a:r>
              <a:rPr lang="nl-NL" sz="2000" dirty="0"/>
              <a:t>(krijgen extra zuurstof of hebben SpO2 &lt;92% met gewone lucht)</a:t>
            </a:r>
          </a:p>
          <a:p>
            <a:r>
              <a:rPr lang="nl-NL" sz="2000" dirty="0"/>
              <a:t>Gecontra-ïndiceerd als er systemische corticosteroïden voorgeschreven zijn of gaan worden, of bij co-infectie met SARS-CoV-2</a:t>
            </a:r>
          </a:p>
          <a:p>
            <a:endParaRPr lang="nl-NL" sz="2000" dirty="0"/>
          </a:p>
          <a:p>
            <a:r>
              <a:rPr lang="nl-NL" sz="2000" dirty="0"/>
              <a:t>Vrouwen die zwanger zijn of borstvoeding geven mogen deelnemen (maar gebruik prednisolon/hydrocortison i.p.v. dexamethason - zie protocol) </a:t>
            </a:r>
          </a:p>
          <a:p>
            <a:r>
              <a:rPr lang="nl-NL" sz="2000" dirty="0"/>
              <a:t>Patiënten met lever- of nierfalen mogen deelnemen</a:t>
            </a:r>
          </a:p>
          <a:p>
            <a:endParaRPr lang="nl-NL" sz="20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19007" y="5058092"/>
            <a:ext cx="11301975" cy="13754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000" dirty="0"/>
          </a:p>
          <a:p>
            <a:r>
              <a:rPr lang="nl-NL" sz="2000" dirty="0"/>
              <a:t>Als een patiënt zo ingedeeld is dat hij alleen normale zorg krijgt, en het wordt daarna nodig om corticosteroïden toe te dienen, dan moet dat gebeuren (hoort alleen te gebeuren vanwege een verandering in zijn klinische toestand)</a:t>
            </a:r>
          </a:p>
          <a:p>
            <a:endParaRPr lang="nl-NL" sz="2000" dirty="0"/>
          </a:p>
        </p:txBody>
      </p:sp>
      <p:sp>
        <p:nvSpPr>
          <p:cNvPr id="7" name="Title 1"/>
          <p:cNvSpPr txBox="1">
            <a:spLocks/>
          </p:cNvSpPr>
          <p:nvPr/>
        </p:nvSpPr>
        <p:spPr>
          <a:xfrm>
            <a:off x="572343" y="0"/>
            <a:ext cx="75659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nl-NL" sz="3200" dirty="0"/>
              <a:t>Corticosteroïden tegen influenza</a:t>
            </a:r>
          </a:p>
          <a:p>
            <a:r>
              <a:rPr lang="nl-NL" sz="3200" dirty="0"/>
              <a:t>Toelatingseisen</a:t>
            </a:r>
          </a:p>
        </p:txBody>
      </p:sp>
    </p:spTree>
    <p:extLst>
      <p:ext uri="{BB962C8B-B14F-4D97-AF65-F5344CB8AC3E}">
        <p14:creationId xmlns:p14="http://schemas.microsoft.com/office/powerpoint/2010/main" val="2966428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76" y="1482585"/>
            <a:ext cx="8177676" cy="4580078"/>
          </a:xfrm>
        </p:spPr>
        <p:txBody>
          <a:bodyPr>
            <a:noAutofit/>
          </a:bodyPr>
          <a:lstStyle/>
          <a:p>
            <a:r>
              <a:rPr lang="nl-NL" sz="2000" dirty="0"/>
              <a:t>Dexamethason 6mg eenmaal daags, oraal/neussonde of IV </a:t>
            </a:r>
          </a:p>
          <a:p>
            <a:r>
              <a:rPr lang="nl-NL" sz="2000" dirty="0"/>
              <a:t>Behandeling duurt 10 dagen of tot ontslag uit het ziekenhuis als dat eerder is</a:t>
            </a:r>
          </a:p>
          <a:p>
            <a:r>
              <a:rPr lang="nl-NL" sz="2000" dirty="0"/>
              <a:t>Geen monsters voor baseline noch follow-up</a:t>
            </a:r>
          </a:p>
          <a:p>
            <a:pPr marL="0" indent="0">
              <a:buNone/>
            </a:pPr>
            <a:endParaRPr lang="nl-NL" sz="900" dirty="0"/>
          </a:p>
          <a:p>
            <a:r>
              <a:rPr lang="nl-NL" sz="2000" dirty="0"/>
              <a:t>De belangrijkste bijwerkingen van corticosteroïden moeten overwogen en voorzien worden, volgens de normale praktijk, bv.</a:t>
            </a:r>
          </a:p>
          <a:p>
            <a:pPr lvl="1"/>
            <a:r>
              <a:rPr lang="nl-NL" sz="2000" dirty="0"/>
              <a:t>Risico op hyperglycemie (overweeg of extra monitoring nodig is)</a:t>
            </a:r>
          </a:p>
          <a:p>
            <a:pPr lvl="1"/>
            <a:r>
              <a:rPr lang="nl-NL" sz="2000" dirty="0"/>
              <a:t>Schade aan de maagwand (overweeg een maagbeschermer als het risico hoog is)</a:t>
            </a:r>
          </a:p>
          <a:p>
            <a:pPr lvl="1"/>
            <a:r>
              <a:rPr lang="nl-NL" sz="2000" dirty="0"/>
              <a:t>Infectie (i.h.b. in geval van immunosuppressie om andere redenen)</a:t>
            </a:r>
          </a:p>
          <a:p>
            <a:pPr lvl="1"/>
            <a:r>
              <a:rPr lang="nl-NL" sz="2000" dirty="0"/>
              <a:t>Psychiatrische reacties</a:t>
            </a:r>
          </a:p>
          <a:p>
            <a:pPr lvl="1"/>
            <a:r>
              <a:rPr lang="nl-NL" sz="2000" dirty="0"/>
              <a:t>Vocht vasthouden</a:t>
            </a:r>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93224" y="4797124"/>
            <a:ext cx="11898775" cy="15147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GB" sz="2000" dirty="0"/>
          </a:p>
          <a:p>
            <a:endParaRPr lang="en-GB" sz="2400" i="1" dirty="0"/>
          </a:p>
        </p:txBody>
      </p:sp>
      <p:sp>
        <p:nvSpPr>
          <p:cNvPr id="8" name="Content Placeholder 2"/>
          <p:cNvSpPr txBox="1">
            <a:spLocks/>
          </p:cNvSpPr>
          <p:nvPr/>
        </p:nvSpPr>
        <p:spPr>
          <a:xfrm>
            <a:off x="92276" y="5793779"/>
            <a:ext cx="11760200" cy="12893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nl-NL" sz="2000" dirty="0"/>
              <a:t>Risico op bijnierschorsinsufficiëntie na plotselinge stopzetting, bv. bij patiënten met significant eerder gebruik van corticosteroïden of andere oorzaken van bijnierschorsinsufficiëntie (overweeg geleidelijk stopzetten volgens de normale praktijk)</a:t>
            </a:r>
          </a:p>
          <a:p>
            <a:pPr lvl="1"/>
            <a:endParaRPr lang="nl-NL" sz="1800" dirty="0"/>
          </a:p>
        </p:txBody>
      </p:sp>
      <p:sp>
        <p:nvSpPr>
          <p:cNvPr id="9" name="Title 1"/>
          <p:cNvSpPr txBox="1">
            <a:spLocks/>
          </p:cNvSpPr>
          <p:nvPr/>
        </p:nvSpPr>
        <p:spPr>
          <a:xfrm>
            <a:off x="572343" y="0"/>
            <a:ext cx="75659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nl-NL" sz="3200" dirty="0"/>
              <a:t>Corticosteroïden tegen influenza</a:t>
            </a:r>
          </a:p>
          <a:p>
            <a:r>
              <a:rPr lang="nl-NL" sz="3200" dirty="0"/>
              <a:t>Dosering en bijwerkingen</a:t>
            </a:r>
          </a:p>
        </p:txBody>
      </p:sp>
    </p:spTree>
    <p:extLst>
      <p:ext uri="{BB962C8B-B14F-4D97-AF65-F5344CB8AC3E}">
        <p14:creationId xmlns:p14="http://schemas.microsoft.com/office/powerpoint/2010/main" val="170331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9120" y="1755523"/>
            <a:ext cx="7505480" cy="4580078"/>
          </a:xfrm>
        </p:spPr>
        <p:txBody>
          <a:bodyPr>
            <a:noAutofit/>
          </a:bodyPr>
          <a:lstStyle/>
          <a:p>
            <a:r>
              <a:rPr lang="nl-NL" sz="2200" dirty="0"/>
              <a:t>Dexamethason is een CYP3A4 substraat, er is dus een risico op verhoogde blootstelling en bijwerkingen bij toediening naast andere sterke CYP3A4-inhibitoren, bv. </a:t>
            </a:r>
          </a:p>
          <a:p>
            <a:pPr lvl="1"/>
            <a:r>
              <a:rPr lang="nl-NL" sz="2200" dirty="0"/>
              <a:t>Claritromycine/erytromycine (</a:t>
            </a:r>
            <a:r>
              <a:rPr lang="nl-NL" sz="2200" u="sng" dirty="0"/>
              <a:t>maar niet azitromycine</a:t>
            </a:r>
            <a:r>
              <a:rPr lang="nl-NL" sz="2200" dirty="0"/>
              <a:t>)</a:t>
            </a:r>
          </a:p>
          <a:p>
            <a:pPr lvl="1"/>
            <a:r>
              <a:rPr lang="nl-NL" sz="2200" dirty="0"/>
              <a:t>Ritonavir/cobicistat</a:t>
            </a:r>
          </a:p>
          <a:p>
            <a:pPr lvl="1"/>
            <a:r>
              <a:rPr lang="nl-NL" sz="2200" dirty="0"/>
              <a:t>Azool-fungiciden </a:t>
            </a:r>
          </a:p>
          <a:p>
            <a:endParaRPr lang="nl-NL" sz="2400" dirty="0"/>
          </a:p>
        </p:txBody>
      </p:sp>
      <p:pic>
        <p:nvPicPr>
          <p:cNvPr id="5" name="Picture 2" descr="Skeletal formula of dexamethas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52" y="1596885"/>
            <a:ext cx="3096027" cy="244867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293225" y="3747224"/>
            <a:ext cx="10730375" cy="18575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2400" dirty="0"/>
          </a:p>
          <a:p>
            <a:r>
              <a:rPr lang="nl-NL" sz="2200" dirty="0"/>
              <a:t>Overweeg of een sterke CYP3A4-inhibitor veilig kan worden onderbroken/vervangen; overweeg of extra monitoring op bijwerkingen van steroïden nodig is</a:t>
            </a:r>
          </a:p>
          <a:p>
            <a:endParaRPr lang="nl-NL" sz="2200" dirty="0"/>
          </a:p>
          <a:p>
            <a:r>
              <a:rPr lang="nl-NL" sz="2200" dirty="0"/>
              <a:t>Is de sterke CYP3A4-inhibitor niet te vermijden, dan kan het ongewenst zijn om de patiënt in de corticosteroïden-vergelijking op te nemen, maar het protocol verbiedt dit niet, want de behandeling hoort gebaseerd te worden op de beoordeling van de individuele risico's/voordelen</a:t>
            </a:r>
          </a:p>
          <a:p>
            <a:endParaRPr lang="nl-NL" sz="2400" dirty="0"/>
          </a:p>
          <a:p>
            <a:endParaRPr lang="nl-NL" sz="2400" dirty="0"/>
          </a:p>
        </p:txBody>
      </p:sp>
      <p:sp>
        <p:nvSpPr>
          <p:cNvPr id="6" name="Title 1"/>
          <p:cNvSpPr>
            <a:spLocks noGrp="1"/>
          </p:cNvSpPr>
          <p:nvPr>
            <p:ph type="title"/>
          </p:nvPr>
        </p:nvSpPr>
        <p:spPr>
          <a:xfrm>
            <a:off x="572343" y="0"/>
            <a:ext cx="7565967" cy="1325563"/>
          </a:xfrm>
        </p:spPr>
        <p:txBody>
          <a:bodyPr>
            <a:normAutofit/>
          </a:bodyPr>
          <a:lstStyle/>
          <a:p>
            <a:r>
              <a:rPr lang="nl-NL" sz="3200" dirty="0"/>
              <a:t>Corticosteroïden tegen influenza</a:t>
            </a:r>
            <a:br/>
            <a:r>
              <a:rPr lang="nl-NL" sz="3200" dirty="0"/>
              <a:t>Potentiële interacties</a:t>
            </a:r>
          </a:p>
        </p:txBody>
      </p:sp>
    </p:spTree>
    <p:extLst>
      <p:ext uri="{BB962C8B-B14F-4D97-AF65-F5344CB8AC3E}">
        <p14:creationId xmlns:p14="http://schemas.microsoft.com/office/powerpoint/2010/main" val="163947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5B38-4503-6E45-9E3F-977751B9EDC6}"/>
              </a:ext>
            </a:extLst>
          </p:cNvPr>
          <p:cNvSpPr>
            <a:spLocks noGrp="1"/>
          </p:cNvSpPr>
          <p:nvPr>
            <p:ph type="title"/>
          </p:nvPr>
        </p:nvSpPr>
        <p:spPr>
          <a:xfrm>
            <a:off x="504202" y="56169"/>
            <a:ext cx="10515600" cy="1325563"/>
          </a:xfrm>
        </p:spPr>
        <p:txBody>
          <a:bodyPr>
            <a:normAutofit/>
          </a:bodyPr>
          <a:lstStyle/>
          <a:p>
            <a:r>
              <a:rPr lang="nl-NL" sz="3200" dirty="0"/>
              <a:t>Samenvatting - Influenzabehandelingen </a:t>
            </a:r>
          </a:p>
        </p:txBody>
      </p:sp>
      <p:sp>
        <p:nvSpPr>
          <p:cNvPr id="3" name="Content Placeholder 2">
            <a:extLst>
              <a:ext uri="{FF2B5EF4-FFF2-40B4-BE49-F238E27FC236}">
                <a16:creationId xmlns:a16="http://schemas.microsoft.com/office/drawing/2014/main" id="{BC0DC997-BAB2-E147-9D89-FE2082913C22}"/>
              </a:ext>
            </a:extLst>
          </p:cNvPr>
          <p:cNvSpPr>
            <a:spLocks noGrp="1"/>
          </p:cNvSpPr>
          <p:nvPr>
            <p:ph idx="1"/>
          </p:nvPr>
        </p:nvSpPr>
        <p:spPr>
          <a:xfrm>
            <a:off x="504202" y="1596885"/>
            <a:ext cx="10375833" cy="4580078"/>
          </a:xfrm>
        </p:spPr>
        <p:txBody>
          <a:bodyPr>
            <a:normAutofit/>
          </a:bodyPr>
          <a:lstStyle/>
          <a:p>
            <a:r>
              <a:rPr lang="nl-NL" sz="2400" dirty="0"/>
              <a:t>Influenza eist honderden duizenden doden per jaar, en een influenza pandemie kan nog honderdmaal erger zijn</a:t>
            </a:r>
          </a:p>
          <a:p>
            <a:pPr marL="0" indent="0">
              <a:buNone/>
            </a:pPr>
            <a:endParaRPr lang="nl-NL" sz="2400" dirty="0"/>
          </a:p>
          <a:p>
            <a:r>
              <a:rPr lang="nl-NL" sz="2400" dirty="0"/>
              <a:t>Anders dan voor COVID-19 zijn er goede gerandomiseerde studies van veelbelovende griepbehandelingen bij ziekenhuispatiënten</a:t>
            </a:r>
          </a:p>
          <a:p>
            <a:endParaRPr lang="nl-NL" sz="2400" dirty="0"/>
          </a:p>
          <a:p>
            <a:r>
              <a:rPr lang="nl-NL" sz="2400" dirty="0"/>
              <a:t>Dank voor uw medewerking aan het verbeteren van de behandeling van griep!</a:t>
            </a:r>
          </a:p>
        </p:txBody>
      </p:sp>
    </p:spTree>
    <p:extLst>
      <p:ext uri="{BB962C8B-B14F-4D97-AF65-F5344CB8AC3E}">
        <p14:creationId xmlns:p14="http://schemas.microsoft.com/office/powerpoint/2010/main" val="1605732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1682" y="0"/>
            <a:ext cx="10515600" cy="1325563"/>
          </a:xfrm>
        </p:spPr>
        <p:txBody>
          <a:bodyPr>
            <a:normAutofit/>
          </a:bodyPr>
          <a:lstStyle/>
          <a:p>
            <a:r>
              <a:rPr lang="nl-NL" sz="4000" dirty="0"/>
              <a:t>Influenza</a:t>
            </a:r>
            <a:r>
              <a:rPr lang="nl-NL"/>
              <a:t>, </a:t>
            </a:r>
            <a:r>
              <a:rPr lang="nl-NL" sz="4000" dirty="0"/>
              <a:t>achtergrond</a:t>
            </a:r>
            <a:r>
              <a:rPr lang="nl-NL"/>
              <a:t> </a:t>
            </a:r>
            <a:endParaRPr lang="nl-NL" sz="4000" dirty="0"/>
          </a:p>
        </p:txBody>
      </p:sp>
      <p:sp>
        <p:nvSpPr>
          <p:cNvPr id="6" name="Content Placeholder 5"/>
          <p:cNvSpPr>
            <a:spLocks noGrp="1"/>
          </p:cNvSpPr>
          <p:nvPr>
            <p:ph idx="1"/>
          </p:nvPr>
        </p:nvSpPr>
        <p:spPr>
          <a:xfrm>
            <a:off x="169896" y="1473319"/>
            <a:ext cx="8257411" cy="4753862"/>
          </a:xfrm>
        </p:spPr>
        <p:txBody>
          <a:bodyPr>
            <a:noAutofit/>
          </a:bodyPr>
          <a:lstStyle/>
          <a:p>
            <a:r>
              <a:rPr lang="nl-NL" sz="2000" dirty="0"/>
              <a:t>Seizoensgebonden influenza (griep) loopt dodelijk af voor ~400.000 mensen/jaar wereldwijd (waarvan een derde jonger dan 65 jaar)</a:t>
            </a:r>
          </a:p>
          <a:p>
            <a:endParaRPr lang="nl-NL" sz="2000" dirty="0"/>
          </a:p>
          <a:p>
            <a:r>
              <a:rPr lang="nl-NL" sz="2000" dirty="0"/>
              <a:t>Een grieppandemie kan potentieel tientallen miljoenen slachtoffers eisen</a:t>
            </a:r>
          </a:p>
          <a:p>
            <a:endParaRPr lang="nl-NL" sz="2000" dirty="0"/>
          </a:p>
          <a:p>
            <a:r>
              <a:rPr lang="nl-NL" sz="2000" dirty="0"/>
              <a:t>RECOVERY &amp; en andere onderzoeken hebben snel levensreddende behandelingen geïdentificeerd voor COVID-19 dankzij duizenden gerandomiseerde patiënten</a:t>
            </a:r>
          </a:p>
          <a:p>
            <a:endParaRPr lang="nl-NL" sz="2000" dirty="0"/>
          </a:p>
          <a:p>
            <a:r>
              <a:rPr lang="nl-NL" sz="2000" dirty="0"/>
              <a:t>Meerdere andere veelbelovende behandelingen werden als niet werkzaam herkend</a:t>
            </a:r>
          </a:p>
          <a:p>
            <a:pPr marL="0" indent="0">
              <a:buNone/>
            </a:pPr>
            <a:endParaRPr lang="nl-NL" sz="2000" dirty="0"/>
          </a:p>
          <a:p>
            <a:r>
              <a:rPr lang="nl-NL" sz="2000" dirty="0"/>
              <a:t>Anders dan bij COVID-19 ontbreken voor influenza de goede (= gerandomiseerde) studies om de behandeling op te baseren</a:t>
            </a:r>
          </a:p>
          <a:p>
            <a:endParaRPr lang="nl-NL" sz="2000" dirty="0"/>
          </a:p>
          <a:p>
            <a:endParaRPr lang="nl-NL" sz="2000" dirty="0"/>
          </a:p>
        </p:txBody>
      </p:sp>
      <p:pic>
        <p:nvPicPr>
          <p:cNvPr id="4" name="Picture 3" descr="A picture containing cake, decorated, colorful, several&#10;&#10;Description automatically generated">
            <a:extLst>
              <a:ext uri="{FF2B5EF4-FFF2-40B4-BE49-F238E27FC236}">
                <a16:creationId xmlns:a16="http://schemas.microsoft.com/office/drawing/2014/main" id="{D8E2B7A5-8C49-E44E-9A1F-DFF1674678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7622" y="1939785"/>
            <a:ext cx="3898870" cy="3835985"/>
          </a:xfrm>
          <a:prstGeom prst="rect">
            <a:avLst/>
          </a:prstGeom>
        </p:spPr>
      </p:pic>
    </p:spTree>
    <p:extLst>
      <p:ext uri="{BB962C8B-B14F-4D97-AF65-F5344CB8AC3E}">
        <p14:creationId xmlns:p14="http://schemas.microsoft.com/office/powerpoint/2010/main" val="566886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7937" y="0"/>
            <a:ext cx="10515600" cy="1325563"/>
          </a:xfrm>
        </p:spPr>
        <p:txBody>
          <a:bodyPr>
            <a:normAutofit/>
          </a:bodyPr>
          <a:lstStyle/>
          <a:p>
            <a:r>
              <a:rPr lang="nl-NL" sz="3600" dirty="0"/>
              <a:t>Toelatingseisen voor RECOVERY</a:t>
            </a:r>
          </a:p>
        </p:txBody>
      </p:sp>
      <p:sp>
        <p:nvSpPr>
          <p:cNvPr id="6" name="Content Placeholder 5"/>
          <p:cNvSpPr>
            <a:spLocks noGrp="1"/>
          </p:cNvSpPr>
          <p:nvPr>
            <p:ph idx="1"/>
          </p:nvPr>
        </p:nvSpPr>
        <p:spPr>
          <a:xfrm>
            <a:off x="51289" y="1429757"/>
            <a:ext cx="12089421" cy="4786662"/>
          </a:xfrm>
        </p:spPr>
        <p:txBody>
          <a:bodyPr>
            <a:noAutofit/>
          </a:bodyPr>
          <a:lstStyle/>
          <a:p>
            <a:pPr marL="514350" indent="-514350">
              <a:buFont typeface="+mj-lt"/>
              <a:buAutoNum type="arabicPeriod"/>
            </a:pPr>
            <a:r>
              <a:rPr lang="nl-NL" sz="2000" dirty="0"/>
              <a:t>Ziekenhuispatiënten van 18 jaar of ouder</a:t>
            </a:r>
            <a:endParaRPr lang="nl-NL" sz="700" dirty="0"/>
          </a:p>
          <a:p>
            <a:pPr marL="514350" indent="-514350">
              <a:spcBef>
                <a:spcPts val="1800"/>
              </a:spcBef>
              <a:buFont typeface="+mj-lt"/>
              <a:buAutoNum type="arabicPeriod"/>
            </a:pPr>
            <a:r>
              <a:rPr lang="nl-NL" sz="2000" dirty="0"/>
              <a:t>Longontsteking, bv.</a:t>
            </a:r>
          </a:p>
          <a:p>
            <a:pPr marL="914400" lvl="1" indent="-457200">
              <a:buFont typeface="+mj-lt"/>
              <a:buAutoNum type="alphaLcPeriod"/>
            </a:pPr>
            <a:r>
              <a:rPr lang="nl-NL" sz="1800" dirty="0"/>
              <a:t>Typische symptomen van een nieuwe infectie van de luchtwegen (hoest, kortademigheid, koorts, enz.); en</a:t>
            </a:r>
          </a:p>
          <a:p>
            <a:pPr marL="914400" lvl="1" indent="-457200">
              <a:buFont typeface="+mj-lt"/>
              <a:buAutoNum type="alphaLcPeriod"/>
            </a:pPr>
            <a:r>
              <a:rPr lang="nl-NL" sz="1800" dirty="0"/>
              <a:t>Objectief aangetoonde acute longaandoening (door bv. verandering in X-ray/CT/echo, hypoxie, lichamelijk onderzoek); en</a:t>
            </a:r>
          </a:p>
          <a:p>
            <a:pPr marL="914400" lvl="1" indent="-457200">
              <a:buFont typeface="+mj-lt"/>
              <a:buAutoNum type="alphaLcPeriod"/>
            </a:pPr>
            <a:r>
              <a:rPr lang="nl-NL" sz="1800" dirty="0"/>
              <a:t>Andere oorzaken onwaarschijnlijk of uitgesloten (bv. hartfalen)</a:t>
            </a:r>
          </a:p>
          <a:p>
            <a:pPr marL="457200" lvl="1" indent="0">
              <a:buNone/>
            </a:pPr>
            <a:r>
              <a:rPr lang="nl-NL" sz="1800" i="1" dirty="0"/>
              <a:t>Het gaat echter om een klinische diagnose, gesteld door de behandelend arts (deze criteria zijn een richtlijn)</a:t>
            </a:r>
            <a:endParaRPr lang="nl-NL" sz="700" i="1" dirty="0"/>
          </a:p>
          <a:p>
            <a:pPr marL="514350" indent="-514350">
              <a:spcBef>
                <a:spcPts val="1800"/>
              </a:spcBef>
              <a:buFont typeface="+mj-lt"/>
              <a:buAutoNum type="arabicPeriod"/>
            </a:pPr>
            <a:r>
              <a:rPr lang="nl-NL" sz="2000" dirty="0"/>
              <a:t>Een van de volgende diagnoses:</a:t>
            </a:r>
          </a:p>
          <a:p>
            <a:pPr marL="914400" lvl="1" indent="-457200">
              <a:buFont typeface="+mj-lt"/>
              <a:buAutoNum type="alphaLcPeriod"/>
            </a:pPr>
            <a:r>
              <a:rPr lang="nl-NL" sz="1800" dirty="0">
                <a:solidFill>
                  <a:schemeClr val="bg1">
                    <a:lumMod val="75000"/>
                  </a:schemeClr>
                </a:solidFill>
              </a:rPr>
              <a:t>Aangetoonde SARS-CoV-2 infectie (COVID-19 vergelijkingen niet open in de EU)</a:t>
            </a:r>
          </a:p>
          <a:p>
            <a:pPr marL="914400" lvl="1" indent="-457200">
              <a:buFont typeface="+mj-lt"/>
              <a:buAutoNum type="alphaLcPeriod"/>
            </a:pPr>
            <a:r>
              <a:rPr lang="nl-NL" sz="1800" b="1" dirty="0"/>
              <a:t>Aangetoonde infectie door influenza A of B  </a:t>
            </a:r>
          </a:p>
          <a:p>
            <a:pPr marL="914400" lvl="1" indent="-457200">
              <a:buFont typeface="+mj-lt"/>
              <a:buAutoNum type="alphaLcPeriod"/>
            </a:pPr>
            <a:r>
              <a:rPr lang="nl-NL" sz="1800" dirty="0">
                <a:solidFill>
                  <a:schemeClr val="bg1">
                    <a:lumMod val="75000"/>
                  </a:schemeClr>
                </a:solidFill>
              </a:rPr>
              <a:t>Community-acquired pneumonie met geplande antibiotica kuur (geen vermoeden van COVID-19/influenza/PCP/TB)</a:t>
            </a:r>
            <a:endParaRPr lang="nl-NL" sz="700" dirty="0">
              <a:solidFill>
                <a:schemeClr val="bg1">
                  <a:lumMod val="75000"/>
                </a:schemeClr>
              </a:solidFill>
            </a:endParaRPr>
          </a:p>
          <a:p>
            <a:pPr marL="457200" indent="-457200">
              <a:spcBef>
                <a:spcPts val="1800"/>
              </a:spcBef>
              <a:buFont typeface="+mj-lt"/>
              <a:buAutoNum type="arabicPeriod"/>
            </a:pPr>
            <a:r>
              <a:rPr lang="nl-NL" sz="2000" dirty="0"/>
              <a:t>Geen voorgeschiedenis waardoor deelname riskant kan zijn voor de patiënt</a:t>
            </a:r>
            <a:endParaRPr lang="nl-NL" sz="700" dirty="0"/>
          </a:p>
          <a:p>
            <a:pPr marL="457200" indent="-457200">
              <a:spcBef>
                <a:spcPts val="1800"/>
              </a:spcBef>
              <a:buFont typeface="+mj-lt"/>
              <a:buAutoNum type="arabicPeriod"/>
            </a:pPr>
            <a:r>
              <a:rPr lang="nl-NL" sz="2000" dirty="0"/>
              <a:t>De behandelend arts is van mening dat geen van de behandelingen binnen het onderzoek specifiek geïndiceerd of gecontra-ïndiceerd is</a:t>
            </a:r>
          </a:p>
        </p:txBody>
      </p:sp>
    </p:spTree>
    <p:extLst>
      <p:ext uri="{BB962C8B-B14F-4D97-AF65-F5344CB8AC3E}">
        <p14:creationId xmlns:p14="http://schemas.microsoft.com/office/powerpoint/2010/main" val="2702034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50" name="Left-Right Arrow 49"/>
          <p:cNvSpPr/>
          <p:nvPr/>
        </p:nvSpPr>
        <p:spPr>
          <a:xfrm rot="9579837" flipV="1">
            <a:off x="4067273" y="3904710"/>
            <a:ext cx="4110629"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2" name="Title 1"/>
          <p:cNvSpPr>
            <a:spLocks noGrp="1"/>
          </p:cNvSpPr>
          <p:nvPr>
            <p:ph type="title"/>
          </p:nvPr>
        </p:nvSpPr>
        <p:spPr>
          <a:xfrm>
            <a:off x="584053" y="15990"/>
            <a:ext cx="8096250" cy="1325563"/>
          </a:xfrm>
        </p:spPr>
        <p:txBody>
          <a:bodyPr>
            <a:normAutofit/>
          </a:bodyPr>
          <a:lstStyle/>
          <a:p>
            <a:r>
              <a:rPr lang="nl-NL" sz="2800" dirty="0"/>
              <a:t>Opzet van RECOVERY: Kernprotocol V27.0 (inclusief niet-EU vergelijkingen)</a:t>
            </a:r>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nl-NL" b="1" dirty="0"/>
              <a:t>OPGENOMEN PATIËNTEN MET PNEUMONIE</a:t>
            </a:r>
          </a:p>
        </p:txBody>
      </p:sp>
      <p:sp>
        <p:nvSpPr>
          <p:cNvPr id="11" name="Rounded Rectangle 10"/>
          <p:cNvSpPr/>
          <p:nvPr/>
        </p:nvSpPr>
        <p:spPr>
          <a:xfrm>
            <a:off x="11526785" y="143873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b="1" dirty="0"/>
              <a:t>ANALYSE</a:t>
            </a:r>
            <a:endParaRPr lang="nl-NL" sz="2000" b="1" dirty="0"/>
          </a:p>
        </p:txBody>
      </p:sp>
      <p:sp>
        <p:nvSpPr>
          <p:cNvPr id="77" name="Left-Right Arrow 76"/>
          <p:cNvSpPr/>
          <p:nvPr/>
        </p:nvSpPr>
        <p:spPr>
          <a:xfrm rot="1152713" flipV="1">
            <a:off x="4133238" y="3920163"/>
            <a:ext cx="4193098" cy="35763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0" b="1" dirty="0"/>
              <a:t>R</a:t>
            </a:r>
            <a:endParaRPr lang="nl-NL" sz="1600" b="1" dirty="0"/>
          </a:p>
        </p:txBody>
      </p:sp>
      <p:sp>
        <p:nvSpPr>
          <p:cNvPr id="13" name="TextBox 12">
            <a:extLst>
              <a:ext uri="{FF2B5EF4-FFF2-40B4-BE49-F238E27FC236}">
                <a16:creationId xmlns:a16="http://schemas.microsoft.com/office/drawing/2014/main" id="{AD82BCED-226B-0448-B8FC-891B5F6E3209}"/>
              </a:ext>
            </a:extLst>
          </p:cNvPr>
          <p:cNvSpPr txBox="1"/>
          <p:nvPr/>
        </p:nvSpPr>
        <p:spPr>
          <a:xfrm>
            <a:off x="1031009" y="2889971"/>
            <a:ext cx="6509358" cy="338554"/>
          </a:xfrm>
          <a:prstGeom prst="rect">
            <a:avLst/>
          </a:prstGeom>
          <a:noFill/>
        </p:spPr>
        <p:txBody>
          <a:bodyPr wrap="square" rtlCol="0">
            <a:spAutoFit/>
          </a:bodyPr>
          <a:lstStyle/>
          <a:p>
            <a:pPr algn="ctr"/>
            <a:r>
              <a:rPr lang="nl-NL" sz="1600" b="1" dirty="0"/>
              <a:t>Patiënten met aangetoonde SARS-CoV-2 (NIET OPEN IN DE EU)</a:t>
            </a:r>
          </a:p>
        </p:txBody>
      </p:sp>
      <p:grpSp>
        <p:nvGrpSpPr>
          <p:cNvPr id="14" name="Group 13">
            <a:extLst>
              <a:ext uri="{FF2B5EF4-FFF2-40B4-BE49-F238E27FC236}">
                <a16:creationId xmlns:a16="http://schemas.microsoft.com/office/drawing/2014/main" id="{3F67CDAB-DA18-8347-A63F-AEBA50AA3506}"/>
              </a:ext>
            </a:extLst>
          </p:cNvPr>
          <p:cNvGrpSpPr>
            <a:grpSpLocks noChangeAspect="1"/>
          </p:cNvGrpSpPr>
          <p:nvPr/>
        </p:nvGrpSpPr>
        <p:grpSpPr>
          <a:xfrm>
            <a:off x="846577" y="1432514"/>
            <a:ext cx="3518016" cy="1433785"/>
            <a:chOff x="4441699" y="1560294"/>
            <a:chExt cx="3487490" cy="1427545"/>
          </a:xfrm>
        </p:grpSpPr>
        <p:sp>
          <p:nvSpPr>
            <p:cNvPr id="53" name="Rounded Rectangle 52">
              <a:extLst>
                <a:ext uri="{FF2B5EF4-FFF2-40B4-BE49-F238E27FC236}">
                  <a16:creationId xmlns:a16="http://schemas.microsoft.com/office/drawing/2014/main" id="{9815A20D-3178-B24B-8BAC-DDFC209CA08D}"/>
                </a:ext>
              </a:extLst>
            </p:cNvPr>
            <p:cNvSpPr/>
            <p:nvPr/>
          </p:nvSpPr>
          <p:spPr>
            <a:xfrm>
              <a:off x="4441699" y="1572462"/>
              <a:ext cx="3393651" cy="1415377"/>
            </a:xfrm>
            <a:prstGeom prst="roundRect">
              <a:avLst/>
            </a:prstGeom>
            <a:solidFill>
              <a:srgbClr val="7030A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54" name="Rounded Rectangle 53">
              <a:extLst>
                <a:ext uri="{FF2B5EF4-FFF2-40B4-BE49-F238E27FC236}">
                  <a16:creationId xmlns:a16="http://schemas.microsoft.com/office/drawing/2014/main" id="{1C4E103B-3F2F-0243-BF82-DAD5395299A5}"/>
                </a:ext>
              </a:extLst>
            </p:cNvPr>
            <p:cNvSpPr/>
            <p:nvPr/>
          </p:nvSpPr>
          <p:spPr>
            <a:xfrm>
              <a:off x="5131075" y="2269927"/>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100" b="1" dirty="0">
                  <a:solidFill>
                    <a:schemeClr val="bg1"/>
                  </a:solidFill>
                </a:rPr>
                <a:t>Hoge dosis dexamethason</a:t>
              </a:r>
            </a:p>
          </p:txBody>
        </p:sp>
        <p:sp>
          <p:nvSpPr>
            <p:cNvPr id="55" name="Rounded Rectangle 54">
              <a:extLst>
                <a:ext uri="{FF2B5EF4-FFF2-40B4-BE49-F238E27FC236}">
                  <a16:creationId xmlns:a16="http://schemas.microsoft.com/office/drawing/2014/main" id="{B47DC59E-6235-6446-BF6C-7A651DFDF0AF}"/>
                </a:ext>
              </a:extLst>
            </p:cNvPr>
            <p:cNvSpPr/>
            <p:nvPr/>
          </p:nvSpPr>
          <p:spPr>
            <a:xfrm>
              <a:off x="6593333" y="2252786"/>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100" b="1" dirty="0">
                  <a:solidFill>
                    <a:schemeClr val="bg1"/>
                  </a:solidFill>
                </a:rPr>
                <a:t>Normale zorg (standarddosis corticosteroïden)</a:t>
              </a:r>
            </a:p>
          </p:txBody>
        </p:sp>
        <p:sp>
          <p:nvSpPr>
            <p:cNvPr id="56" name="Oval 55">
              <a:extLst>
                <a:ext uri="{FF2B5EF4-FFF2-40B4-BE49-F238E27FC236}">
                  <a16:creationId xmlns:a16="http://schemas.microsoft.com/office/drawing/2014/main" id="{B00EEEBD-802E-2E4E-B678-CBD0ABB107CE}"/>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t>E</a:t>
              </a:r>
            </a:p>
          </p:txBody>
        </p:sp>
        <p:sp>
          <p:nvSpPr>
            <p:cNvPr id="57" name="TextBox 56">
              <a:extLst>
                <a:ext uri="{FF2B5EF4-FFF2-40B4-BE49-F238E27FC236}">
                  <a16:creationId xmlns:a16="http://schemas.microsoft.com/office/drawing/2014/main" id="{2E4544AA-6316-F641-BE6B-9C63698CCFB4}"/>
                </a:ext>
              </a:extLst>
            </p:cNvPr>
            <p:cNvSpPr txBox="1"/>
            <p:nvPr/>
          </p:nvSpPr>
          <p:spPr>
            <a:xfrm>
              <a:off x="6237746" y="2408993"/>
              <a:ext cx="388749" cy="306438"/>
            </a:xfrm>
            <a:prstGeom prst="rect">
              <a:avLst/>
            </a:prstGeom>
            <a:noFill/>
          </p:spPr>
          <p:txBody>
            <a:bodyPr wrap="square" rtlCol="0">
              <a:spAutoFit/>
            </a:bodyPr>
            <a:lstStyle/>
            <a:p>
              <a:r>
                <a:rPr lang="nl-NL" sz="1400" b="1" i="1" dirty="0"/>
                <a:t>of</a:t>
              </a:r>
            </a:p>
          </p:txBody>
        </p:sp>
        <p:sp>
          <p:nvSpPr>
            <p:cNvPr id="62" name="TextBox 61">
              <a:extLst>
                <a:ext uri="{FF2B5EF4-FFF2-40B4-BE49-F238E27FC236}">
                  <a16:creationId xmlns:a16="http://schemas.microsoft.com/office/drawing/2014/main" id="{FDF7E6B4-B439-344A-8805-31555B02FF58}"/>
                </a:ext>
              </a:extLst>
            </p:cNvPr>
            <p:cNvSpPr txBox="1"/>
            <p:nvPr/>
          </p:nvSpPr>
          <p:spPr>
            <a:xfrm>
              <a:off x="5002529" y="1647901"/>
              <a:ext cx="2926660" cy="597552"/>
            </a:xfrm>
            <a:prstGeom prst="rect">
              <a:avLst/>
            </a:prstGeom>
            <a:noFill/>
          </p:spPr>
          <p:txBody>
            <a:bodyPr wrap="square" rtlCol="0">
              <a:spAutoFit/>
            </a:bodyPr>
            <a:lstStyle/>
            <a:p>
              <a:r>
                <a:rPr lang="nl-NL" sz="1100" b="1" dirty="0"/>
                <a:t>COVID-19 hoge dosis corticosteroïdenvergelijking (patiënten aan NIV of IMV)</a:t>
              </a:r>
            </a:p>
          </p:txBody>
        </p:sp>
        <p:pic>
          <p:nvPicPr>
            <p:cNvPr id="84" name="Graphic 31" descr="Lungs with solid fill">
              <a:extLst>
                <a:ext uri="{FF2B5EF4-FFF2-40B4-BE49-F238E27FC236}">
                  <a16:creationId xmlns:a16="http://schemas.microsoft.com/office/drawing/2014/main" id="{5DD6B768-CE70-F942-BAC0-8E1562853B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59651" y="1560294"/>
              <a:ext cx="649602" cy="703876"/>
            </a:xfrm>
            <a:prstGeom prst="rect">
              <a:avLst/>
            </a:prstGeom>
          </p:spPr>
        </p:pic>
      </p:gr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100" b="1" dirty="0">
                  <a:solidFill>
                    <a:schemeClr val="bg1"/>
                  </a:solidFill>
                </a:rPr>
                <a:t>Dexamethason</a:t>
              </a: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100" b="1" dirty="0">
                  <a:solidFill>
                    <a:schemeClr val="bg1"/>
                  </a:solidFill>
                </a:rPr>
                <a:t>Normale zorg zonder corticosteroïden</a:t>
              </a: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99575" y="2401880"/>
              <a:ext cx="422052" cy="307777"/>
            </a:xfrm>
            <a:prstGeom prst="rect">
              <a:avLst/>
            </a:prstGeom>
            <a:noFill/>
          </p:spPr>
          <p:txBody>
            <a:bodyPr wrap="square" rtlCol="0">
              <a:spAutoFit/>
            </a:bodyPr>
            <a:lstStyle/>
            <a:p>
              <a:r>
                <a:rPr lang="nl-NL" sz="1400" b="1" i="1" dirty="0"/>
                <a:t>of</a:t>
              </a:r>
              <a:endParaRPr lang="nl-NL" sz="12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461665"/>
            </a:xfrm>
            <a:prstGeom prst="rect">
              <a:avLst/>
            </a:prstGeom>
            <a:noFill/>
          </p:spPr>
          <p:txBody>
            <a:bodyPr wrap="square" rtlCol="0">
              <a:spAutoFit/>
            </a:bodyPr>
            <a:lstStyle/>
            <a:p>
              <a:r>
                <a:rPr lang="nl-NL" sz="1200" b="1" dirty="0"/>
                <a:t>Influenza corticosteroïdenvergelijking (patiënten met hypoxie)</a:t>
              </a:r>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100" b="1" dirty="0">
                  <a:solidFill>
                    <a:schemeClr val="bg1"/>
                  </a:solidFill>
                </a:rPr>
                <a:t>Normale zorg zonder Baloxavir</a:t>
              </a:r>
            </a:p>
          </p:txBody>
        </p:sp>
        <p:sp>
          <p:nvSpPr>
            <p:cNvPr id="98" name="Oval 97">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t>G</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645747" y="2403526"/>
              <a:ext cx="422052" cy="307777"/>
            </a:xfrm>
            <a:prstGeom prst="rect">
              <a:avLst/>
            </a:prstGeom>
            <a:noFill/>
          </p:spPr>
          <p:txBody>
            <a:bodyPr wrap="square" rtlCol="0">
              <a:spAutoFit/>
            </a:bodyPr>
            <a:lstStyle/>
            <a:p>
              <a:r>
                <a:rPr lang="nl-NL" sz="1400" b="1" i="1" dirty="0"/>
                <a:t>of</a:t>
              </a:r>
              <a:endParaRPr lang="nl-NL" sz="12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67460" y="1584619"/>
              <a:ext cx="2651732" cy="738664"/>
            </a:xfrm>
            <a:prstGeom prst="rect">
              <a:avLst/>
            </a:prstGeom>
            <a:noFill/>
          </p:spPr>
          <p:txBody>
            <a:bodyPr wrap="square" rtlCol="0">
              <a:spAutoFit/>
            </a:bodyPr>
            <a:lstStyle/>
            <a:p>
              <a:r>
                <a:rPr lang="nl-NL" sz="1400" b="1" dirty="0"/>
                <a:t>Baloxavir vergelijking</a:t>
              </a:r>
            </a:p>
            <a:p>
              <a:r>
                <a:rPr lang="nl-NL" sz="1400" b="1" dirty="0"/>
                <a:t>MOMENTEEL NIET OPEN IN DE EU</a:t>
              </a:r>
              <a:endParaRPr lang="nl-NL" sz="2000" b="1" dirty="0"/>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nl-NL" sz="11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100" b="1" dirty="0">
                  <a:solidFill>
                    <a:schemeClr val="bg1"/>
                  </a:solidFill>
                </a:rPr>
                <a:t>Normale zorg zonder Oseltamivir</a:t>
              </a: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38036" y="2431586"/>
              <a:ext cx="422052" cy="307777"/>
            </a:xfrm>
            <a:prstGeom prst="rect">
              <a:avLst/>
            </a:prstGeom>
            <a:noFill/>
          </p:spPr>
          <p:txBody>
            <a:bodyPr wrap="square" rtlCol="0">
              <a:spAutoFit/>
            </a:bodyPr>
            <a:lstStyle/>
            <a:p>
              <a:r>
                <a:rPr lang="nl-NL" sz="1400" b="1" i="1" dirty="0"/>
                <a:t>of</a:t>
              </a:r>
              <a:endParaRPr lang="nl-NL" sz="12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33283"/>
              <a:ext cx="2301508" cy="307777"/>
            </a:xfrm>
            <a:prstGeom prst="rect">
              <a:avLst/>
            </a:prstGeom>
            <a:noFill/>
          </p:spPr>
          <p:txBody>
            <a:bodyPr wrap="square" rtlCol="0">
              <a:spAutoFit/>
            </a:bodyPr>
            <a:lstStyle/>
            <a:p>
              <a:r>
                <a:rPr lang="nl-NL" sz="1400" b="1" dirty="0"/>
                <a:t>Oseltamivir vergelijking</a:t>
              </a:r>
            </a:p>
          </p:txBody>
        </p:sp>
      </p:gr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bg2">
                  <a:lumMod val="25000"/>
                </a:schemeClr>
              </a:solidFill>
            </a:endParaRPr>
          </a:p>
        </p:txBody>
      </p:sp>
      <p:sp>
        <p:nvSpPr>
          <p:cNvPr id="112" name="TextBox 111">
            <a:extLst>
              <a:ext uri="{FF2B5EF4-FFF2-40B4-BE49-F238E27FC236}">
                <a16:creationId xmlns:a16="http://schemas.microsoft.com/office/drawing/2014/main" id="{B9053A9B-718A-EC42-B5E3-A8D50C67C0BC}"/>
              </a:ext>
            </a:extLst>
          </p:cNvPr>
          <p:cNvSpPr txBox="1"/>
          <p:nvPr/>
        </p:nvSpPr>
        <p:spPr>
          <a:xfrm>
            <a:off x="4413863" y="6493574"/>
            <a:ext cx="3557641" cy="338554"/>
          </a:xfrm>
          <a:prstGeom prst="rect">
            <a:avLst/>
          </a:prstGeom>
          <a:noFill/>
        </p:spPr>
        <p:txBody>
          <a:bodyPr wrap="none" rtlCol="0">
            <a:spAutoFit/>
          </a:bodyPr>
          <a:lstStyle/>
          <a:p>
            <a:r>
              <a:rPr lang="nl-NL" sz="1600" b="1" dirty="0"/>
              <a:t>Patiënten met aangetoonde INFLUENZA</a:t>
            </a:r>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33988" y="5097874"/>
            <a:ext cx="649602" cy="703876"/>
          </a:xfrm>
          <a:prstGeom prst="rect">
            <a:avLst/>
          </a:prstGeom>
        </p:spPr>
      </p:pic>
      <p:grpSp>
        <p:nvGrpSpPr>
          <p:cNvPr id="3" name="Group 2"/>
          <p:cNvGrpSpPr/>
          <p:nvPr/>
        </p:nvGrpSpPr>
        <p:grpSpPr>
          <a:xfrm>
            <a:off x="4307603" y="1447823"/>
            <a:ext cx="3393651" cy="1415377"/>
            <a:chOff x="4336464" y="1608378"/>
            <a:chExt cx="3393651" cy="1415377"/>
          </a:xfrm>
        </p:grpSpPr>
        <p:grpSp>
          <p:nvGrpSpPr>
            <p:cNvPr id="81" name="Group 80">
              <a:extLst>
                <a:ext uri="{FF2B5EF4-FFF2-40B4-BE49-F238E27FC236}">
                  <a16:creationId xmlns:a16="http://schemas.microsoft.com/office/drawing/2014/main" id="{ADAD2F31-7492-F84D-9855-EF44F47A31BD}"/>
                </a:ext>
              </a:extLst>
            </p:cNvPr>
            <p:cNvGrpSpPr/>
            <p:nvPr/>
          </p:nvGrpSpPr>
          <p:grpSpPr>
            <a:xfrm>
              <a:off x="4336464" y="1608378"/>
              <a:ext cx="3393651" cy="1415377"/>
              <a:chOff x="849410" y="1566704"/>
              <a:chExt cx="3393651" cy="1415377"/>
            </a:xfrm>
          </p:grpSpPr>
          <p:sp>
            <p:nvSpPr>
              <p:cNvPr id="82" name="Rounded Rectangle 81">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chemeClr val="accent6">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29" name="Rounded Rectangle 128">
                <a:extLst>
                  <a:ext uri="{FF2B5EF4-FFF2-40B4-BE49-F238E27FC236}">
                    <a16:creationId xmlns:a16="http://schemas.microsoft.com/office/drawing/2014/main" id="{1EFB7BF6-F1F2-E541-9082-F803C4A8CD0E}"/>
                  </a:ext>
                </a:extLst>
              </p:cNvPr>
              <p:cNvSpPr/>
              <p:nvPr/>
            </p:nvSpPr>
            <p:spPr>
              <a:xfrm>
                <a:off x="1538787" y="2264169"/>
                <a:ext cx="1116000"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100" b="1" dirty="0">
                    <a:solidFill>
                      <a:schemeClr val="bg1"/>
                    </a:solidFill>
                  </a:rPr>
                  <a:t>Sotrovimab</a:t>
                </a:r>
                <a:endParaRPr lang="nl-NL" sz="1200" b="1" dirty="0">
                  <a:solidFill>
                    <a:schemeClr val="bg1"/>
                  </a:solidFill>
                </a:endParaRPr>
              </a:p>
            </p:txBody>
          </p:sp>
          <p:sp>
            <p:nvSpPr>
              <p:cNvPr id="130" name="Rounded Rectangle 129">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100" b="1" dirty="0">
                    <a:solidFill>
                      <a:schemeClr val="bg1"/>
                    </a:solidFill>
                  </a:rPr>
                  <a:t>Normale zorg zonder sotrovimab</a:t>
                </a:r>
              </a:p>
            </p:txBody>
          </p:sp>
          <p:sp>
            <p:nvSpPr>
              <p:cNvPr id="131" name="Oval 130">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t>J</a:t>
                </a:r>
              </a:p>
            </p:txBody>
          </p:sp>
          <p:sp>
            <p:nvSpPr>
              <p:cNvPr id="132" name="TextBox 131">
                <a:extLst>
                  <a:ext uri="{FF2B5EF4-FFF2-40B4-BE49-F238E27FC236}">
                    <a16:creationId xmlns:a16="http://schemas.microsoft.com/office/drawing/2014/main" id="{1B0C20BD-204C-D74D-879B-296826D9D31F}"/>
                  </a:ext>
                </a:extLst>
              </p:cNvPr>
              <p:cNvSpPr txBox="1"/>
              <p:nvPr/>
            </p:nvSpPr>
            <p:spPr>
              <a:xfrm>
                <a:off x="2657161" y="2414677"/>
                <a:ext cx="422052" cy="307777"/>
              </a:xfrm>
              <a:prstGeom prst="rect">
                <a:avLst/>
              </a:prstGeom>
              <a:noFill/>
            </p:spPr>
            <p:txBody>
              <a:bodyPr wrap="square" rtlCol="0">
                <a:spAutoFit/>
              </a:bodyPr>
              <a:lstStyle/>
              <a:p>
                <a:r>
                  <a:rPr lang="nl-NL" sz="1400" b="1" i="1" dirty="0"/>
                  <a:t>of</a:t>
                </a:r>
                <a:endParaRPr lang="nl-NL" sz="1200" b="1" i="1" dirty="0"/>
              </a:p>
            </p:txBody>
          </p:sp>
          <p:sp>
            <p:nvSpPr>
              <p:cNvPr id="133" name="TextBox 132">
                <a:extLst>
                  <a:ext uri="{FF2B5EF4-FFF2-40B4-BE49-F238E27FC236}">
                    <a16:creationId xmlns:a16="http://schemas.microsoft.com/office/drawing/2014/main" id="{1C9C61F0-1ED7-5049-A2A7-AE7FAFF12F96}"/>
                  </a:ext>
                </a:extLst>
              </p:cNvPr>
              <p:cNvSpPr txBox="1"/>
              <p:nvPr/>
            </p:nvSpPr>
            <p:spPr>
              <a:xfrm>
                <a:off x="1481822" y="1732379"/>
                <a:ext cx="2350467" cy="307777"/>
              </a:xfrm>
              <a:prstGeom prst="rect">
                <a:avLst/>
              </a:prstGeom>
              <a:noFill/>
            </p:spPr>
            <p:txBody>
              <a:bodyPr wrap="square" rtlCol="0">
                <a:spAutoFit/>
              </a:bodyPr>
              <a:lstStyle/>
              <a:p>
                <a:r>
                  <a:rPr lang="nl-NL" sz="1400" b="1" dirty="0"/>
                  <a:t>Sotrovimab vergelijking</a:t>
                </a:r>
                <a:endParaRPr lang="nl-NL" sz="2000" b="1" dirty="0"/>
              </a:p>
            </p:txBody>
          </p:sp>
        </p:grpSp>
        <p:pic>
          <p:nvPicPr>
            <p:cNvPr id="134" name="Picture 133"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1893" y="1641461"/>
              <a:ext cx="601261" cy="601261"/>
            </a:xfrm>
            <a:prstGeom prst="rect">
              <a:avLst/>
            </a:prstGeom>
          </p:spPr>
        </p:pic>
      </p:grpSp>
      <p:sp>
        <p:nvSpPr>
          <p:cNvPr id="58" name="Rounded Rectangle 57">
            <a:extLst>
              <a:ext uri="{FF2B5EF4-FFF2-40B4-BE49-F238E27FC236}">
                <a16:creationId xmlns:a16="http://schemas.microsoft.com/office/drawing/2014/main" id="{38B586F1-F3FA-8C47-9702-A236829F5589}"/>
              </a:ext>
            </a:extLst>
          </p:cNvPr>
          <p:cNvSpPr/>
          <p:nvPr/>
        </p:nvSpPr>
        <p:spPr>
          <a:xfrm>
            <a:off x="7833156" y="1390072"/>
            <a:ext cx="3622632" cy="1889226"/>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bg2">
                  <a:lumMod val="25000"/>
                </a:schemeClr>
              </a:solidFill>
            </a:endParaRPr>
          </a:p>
        </p:txBody>
      </p:sp>
      <p:sp>
        <p:nvSpPr>
          <p:cNvPr id="69" name="TextBox 68">
            <a:extLst>
              <a:ext uri="{FF2B5EF4-FFF2-40B4-BE49-F238E27FC236}">
                <a16:creationId xmlns:a16="http://schemas.microsoft.com/office/drawing/2014/main" id="{AD82BCED-226B-0448-B8FC-891B5F6E3209}"/>
              </a:ext>
            </a:extLst>
          </p:cNvPr>
          <p:cNvSpPr txBox="1"/>
          <p:nvPr/>
        </p:nvSpPr>
        <p:spPr>
          <a:xfrm>
            <a:off x="7879345" y="2767104"/>
            <a:ext cx="3404705" cy="523220"/>
          </a:xfrm>
          <a:prstGeom prst="rect">
            <a:avLst/>
          </a:prstGeom>
          <a:noFill/>
        </p:spPr>
        <p:txBody>
          <a:bodyPr wrap="square" rtlCol="0">
            <a:spAutoFit/>
          </a:bodyPr>
          <a:lstStyle/>
          <a:p>
            <a:pPr algn="ctr"/>
            <a:r>
              <a:rPr lang="nl-NL" sz="1400" b="1" dirty="0"/>
              <a:t>Patiënten met CAP (geen vermoeden van SARS-CoV-2/influenza/PCP/TB)</a:t>
            </a:r>
          </a:p>
        </p:txBody>
      </p:sp>
      <p:grpSp>
        <p:nvGrpSpPr>
          <p:cNvPr id="7" name="Group 6"/>
          <p:cNvGrpSpPr/>
          <p:nvPr/>
        </p:nvGrpSpPr>
        <p:grpSpPr>
          <a:xfrm>
            <a:off x="7960889" y="1429068"/>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100" b="1" dirty="0">
                    <a:solidFill>
                      <a:schemeClr val="bg1"/>
                    </a:solidFill>
                  </a:rPr>
                  <a:t>Dexamethason</a:t>
                </a:r>
                <a:endParaRPr lang="nl-NL" sz="12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100" b="1" dirty="0">
                    <a:solidFill>
                      <a:schemeClr val="bg1"/>
                    </a:solidFill>
                  </a:rPr>
                  <a:t>Normale zorg zonder corticosteroïden</a:t>
                </a: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99575" y="2435333"/>
                <a:ext cx="422052" cy="307777"/>
              </a:xfrm>
              <a:prstGeom prst="rect">
                <a:avLst/>
              </a:prstGeom>
              <a:noFill/>
            </p:spPr>
            <p:txBody>
              <a:bodyPr wrap="square" rtlCol="0">
                <a:spAutoFit/>
              </a:bodyPr>
              <a:lstStyle/>
              <a:p>
                <a:r>
                  <a:rPr lang="nl-NL" sz="1400" b="1" i="1" dirty="0"/>
                  <a:t>of</a:t>
                </a:r>
                <a:endParaRPr lang="nl-NL" sz="12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461665"/>
              </a:xfrm>
              <a:prstGeom prst="rect">
                <a:avLst/>
              </a:prstGeom>
              <a:noFill/>
            </p:spPr>
            <p:txBody>
              <a:bodyPr wrap="square" rtlCol="0">
                <a:spAutoFit/>
              </a:bodyPr>
              <a:lstStyle/>
              <a:p>
                <a:r>
                  <a:rPr lang="nl-NL" sz="1200" b="1" dirty="0"/>
                  <a:t>Community-acquired pneumonie (CAP) corticosteroïdenvergelijking</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3206" y="1429068"/>
              <a:ext cx="649602" cy="703876"/>
            </a:xfrm>
            <a:prstGeom prst="rect">
              <a:avLst/>
            </a:prstGeom>
          </p:spPr>
        </p:pic>
      </p:grpSp>
      <p:sp>
        <p:nvSpPr>
          <p:cNvPr id="68" name="Right Arrow 67"/>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p:txBody>
      </p:sp>
      <p:sp>
        <p:nvSpPr>
          <p:cNvPr id="80" name="TextBox 79"/>
          <p:cNvSpPr txBox="1"/>
          <p:nvPr/>
        </p:nvSpPr>
        <p:spPr>
          <a:xfrm>
            <a:off x="775655" y="3797815"/>
            <a:ext cx="4304845" cy="461665"/>
          </a:xfrm>
          <a:prstGeom prst="rect">
            <a:avLst/>
          </a:prstGeom>
          <a:noFill/>
        </p:spPr>
        <p:txBody>
          <a:bodyPr wrap="square" rtlCol="0">
            <a:spAutoFit/>
          </a:bodyPr>
          <a:lstStyle/>
          <a:p>
            <a:r>
              <a:rPr lang="nl-NL" sz="1200" b="1" dirty="0"/>
              <a:t>Baseline-metingen verzameld, geschiktheid vastgesteld</a:t>
            </a:r>
          </a:p>
          <a:p>
            <a:r>
              <a:rPr lang="nl-NL" sz="1200" b="1" dirty="0"/>
              <a:t>1:1 randomisatie in elk van de passende vergelijkingen</a:t>
            </a:r>
          </a:p>
        </p:txBody>
      </p:sp>
      <p:sp>
        <p:nvSpPr>
          <p:cNvPr id="92" name="Right Arrow 91"/>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p:txBody>
      </p:sp>
      <p:sp>
        <p:nvSpPr>
          <p:cNvPr id="100" name="TextBox 99"/>
          <p:cNvSpPr txBox="1"/>
          <p:nvPr/>
        </p:nvSpPr>
        <p:spPr>
          <a:xfrm>
            <a:off x="7900325" y="3630854"/>
            <a:ext cx="4524389" cy="830997"/>
          </a:xfrm>
          <a:prstGeom prst="rect">
            <a:avLst/>
          </a:prstGeom>
          <a:noFill/>
        </p:spPr>
        <p:txBody>
          <a:bodyPr wrap="square" rtlCol="0">
            <a:spAutoFit/>
          </a:bodyPr>
          <a:lstStyle/>
          <a:p>
            <a:r>
              <a:rPr lang="nl-NL" sz="1200" b="1" dirty="0"/>
              <a:t>Uitkomst na 28 dagen en na 6 maanden</a:t>
            </a:r>
          </a:p>
          <a:p>
            <a:pPr marL="285750" indent="-285750">
              <a:buFont typeface="Arial" panose="020B0604020202020204" pitchFamily="34" charset="0"/>
              <a:buChar char="•"/>
            </a:pPr>
            <a:r>
              <a:rPr lang="nl-NL" sz="1200" b="1" dirty="0"/>
              <a:t>Mortaliteit</a:t>
            </a:r>
          </a:p>
          <a:p>
            <a:pPr marL="285750" indent="-285750">
              <a:buFont typeface="Arial" panose="020B0604020202020204" pitchFamily="34" charset="0"/>
              <a:buChar char="•"/>
            </a:pPr>
            <a:r>
              <a:rPr lang="nl-NL" sz="1200" b="1" dirty="0"/>
              <a:t>Tijdsduur tot levend verlaten van het ziekenhuis</a:t>
            </a:r>
          </a:p>
          <a:p>
            <a:pPr marL="285750" indent="-285750">
              <a:buFont typeface="Arial" panose="020B0604020202020204" pitchFamily="34" charset="0"/>
              <a:buChar char="•"/>
            </a:pPr>
            <a:r>
              <a:rPr lang="nl-NL" sz="1200" b="1" dirty="0"/>
              <a:t>Verloop naar beademing of overlijden</a:t>
            </a:r>
          </a:p>
        </p:txBody>
      </p:sp>
      <p:sp>
        <p:nvSpPr>
          <p:cNvPr id="83" name="Rounded Rectangle 82">
            <a:extLst>
              <a:ext uri="{FF2B5EF4-FFF2-40B4-BE49-F238E27FC236}">
                <a16:creationId xmlns:a16="http://schemas.microsoft.com/office/drawing/2014/main" id="{38B586F1-F3FA-8C47-9702-A236829F5589}"/>
              </a:ext>
            </a:extLst>
          </p:cNvPr>
          <p:cNvSpPr/>
          <p:nvPr/>
        </p:nvSpPr>
        <p:spPr>
          <a:xfrm>
            <a:off x="782859" y="1390072"/>
            <a:ext cx="6996366" cy="1889226"/>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bg2">
                  <a:lumMod val="25000"/>
                </a:schemeClr>
              </a:solidFill>
            </a:endParaRPr>
          </a:p>
        </p:txBody>
      </p:sp>
    </p:spTree>
    <p:extLst>
      <p:ext uri="{BB962C8B-B14F-4D97-AF65-F5344CB8AC3E}">
        <p14:creationId xmlns:p14="http://schemas.microsoft.com/office/powerpoint/2010/main" val="794410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Left-Right Arrow 76">
            <a:extLst>
              <a:ext uri="{FF2B5EF4-FFF2-40B4-BE49-F238E27FC236}">
                <a16:creationId xmlns:a16="http://schemas.microsoft.com/office/drawing/2014/main" id="{F43932C0-7A8F-734B-8CF5-CFDAF2026B74}"/>
              </a:ext>
            </a:extLst>
          </p:cNvPr>
          <p:cNvSpPr/>
          <p:nvPr/>
        </p:nvSpPr>
        <p:spPr>
          <a:xfrm rot="5400000" flipV="1">
            <a:off x="5398291" y="3924689"/>
            <a:ext cx="1588943"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Left-Right Arrow 49"/>
          <p:cNvSpPr/>
          <p:nvPr/>
        </p:nvSpPr>
        <p:spPr>
          <a:xfrm rot="9579837" flipV="1">
            <a:off x="4067273" y="3904710"/>
            <a:ext cx="4110629" cy="38602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ounded Rectangle 3"/>
          <p:cNvSpPr/>
          <p:nvPr/>
        </p:nvSpPr>
        <p:spPr>
          <a:xfrm>
            <a:off x="105714" y="1438732"/>
            <a:ext cx="616065" cy="5274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t"/>
          <a:lstStyle/>
          <a:p>
            <a:pPr algn="ctr"/>
            <a:r>
              <a:rPr lang="nl-NL" sz="2000" b="1" dirty="0"/>
              <a:t>OPGENOMEN PATIËNTEN MET PNEUMONIE</a:t>
            </a:r>
          </a:p>
        </p:txBody>
      </p:sp>
      <p:sp>
        <p:nvSpPr>
          <p:cNvPr id="11" name="Rounded Rectangle 10"/>
          <p:cNvSpPr/>
          <p:nvPr/>
        </p:nvSpPr>
        <p:spPr>
          <a:xfrm>
            <a:off x="11511239" y="1447823"/>
            <a:ext cx="575093" cy="527407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2000" b="1" dirty="0"/>
              <a:t>ANALYSE</a:t>
            </a:r>
            <a:endParaRPr lang="nl-NL" sz="2400" b="1" dirty="0"/>
          </a:p>
        </p:txBody>
      </p:sp>
      <p:sp>
        <p:nvSpPr>
          <p:cNvPr id="77" name="Left-Right Arrow 76"/>
          <p:cNvSpPr/>
          <p:nvPr/>
        </p:nvSpPr>
        <p:spPr>
          <a:xfrm rot="1152713" flipV="1">
            <a:off x="4133238" y="3920163"/>
            <a:ext cx="4193098" cy="357635"/>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5765595" y="3636361"/>
            <a:ext cx="861040" cy="8610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600" b="1" dirty="0"/>
              <a:t>R</a:t>
            </a:r>
            <a:endParaRPr lang="nl-NL" b="1" dirty="0"/>
          </a:p>
        </p:txBody>
      </p:sp>
      <p:sp>
        <p:nvSpPr>
          <p:cNvPr id="13" name="TextBox 12">
            <a:extLst>
              <a:ext uri="{FF2B5EF4-FFF2-40B4-BE49-F238E27FC236}">
                <a16:creationId xmlns:a16="http://schemas.microsoft.com/office/drawing/2014/main" id="{AD82BCED-226B-0448-B8FC-891B5F6E3209}"/>
              </a:ext>
            </a:extLst>
          </p:cNvPr>
          <p:cNvSpPr txBox="1"/>
          <p:nvPr/>
        </p:nvSpPr>
        <p:spPr>
          <a:xfrm>
            <a:off x="1031009" y="2889971"/>
            <a:ext cx="6509358" cy="369332"/>
          </a:xfrm>
          <a:prstGeom prst="rect">
            <a:avLst/>
          </a:prstGeom>
          <a:noFill/>
        </p:spPr>
        <p:txBody>
          <a:bodyPr wrap="square" rtlCol="0">
            <a:spAutoFit/>
          </a:bodyPr>
          <a:lstStyle/>
          <a:p>
            <a:pPr algn="ctr"/>
            <a:r>
              <a:rPr lang="nl-NL" b="1" dirty="0"/>
              <a:t>Patiënten met aangetoonde SARS-CoV-2 (NIET OPEN IN DE EU)</a:t>
            </a:r>
          </a:p>
        </p:txBody>
      </p:sp>
      <p:grpSp>
        <p:nvGrpSpPr>
          <p:cNvPr id="14" name="Group 13">
            <a:extLst>
              <a:ext uri="{FF2B5EF4-FFF2-40B4-BE49-F238E27FC236}">
                <a16:creationId xmlns:a16="http://schemas.microsoft.com/office/drawing/2014/main" id="{3F67CDAB-DA18-8347-A63F-AEBA50AA3506}"/>
              </a:ext>
            </a:extLst>
          </p:cNvPr>
          <p:cNvGrpSpPr>
            <a:grpSpLocks noChangeAspect="1"/>
          </p:cNvGrpSpPr>
          <p:nvPr/>
        </p:nvGrpSpPr>
        <p:grpSpPr>
          <a:xfrm>
            <a:off x="846577" y="1432514"/>
            <a:ext cx="3518016" cy="1433785"/>
            <a:chOff x="4441699" y="1560294"/>
            <a:chExt cx="3487490" cy="1427545"/>
          </a:xfrm>
        </p:grpSpPr>
        <p:sp>
          <p:nvSpPr>
            <p:cNvPr id="53" name="Rounded Rectangle 52">
              <a:extLst>
                <a:ext uri="{FF2B5EF4-FFF2-40B4-BE49-F238E27FC236}">
                  <a16:creationId xmlns:a16="http://schemas.microsoft.com/office/drawing/2014/main" id="{9815A20D-3178-B24B-8BAC-DDFC209CA08D}"/>
                </a:ext>
              </a:extLst>
            </p:cNvPr>
            <p:cNvSpPr/>
            <p:nvPr/>
          </p:nvSpPr>
          <p:spPr>
            <a:xfrm>
              <a:off x="4441699" y="1572462"/>
              <a:ext cx="3393651" cy="1415377"/>
            </a:xfrm>
            <a:prstGeom prst="roundRect">
              <a:avLst/>
            </a:prstGeom>
            <a:solidFill>
              <a:srgbClr val="7030A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54" name="Rounded Rectangle 53">
              <a:extLst>
                <a:ext uri="{FF2B5EF4-FFF2-40B4-BE49-F238E27FC236}">
                  <a16:creationId xmlns:a16="http://schemas.microsoft.com/office/drawing/2014/main" id="{1C4E103B-3F2F-0243-BF82-DAD5395299A5}"/>
                </a:ext>
              </a:extLst>
            </p:cNvPr>
            <p:cNvSpPr/>
            <p:nvPr/>
          </p:nvSpPr>
          <p:spPr>
            <a:xfrm>
              <a:off x="5131075" y="2269927"/>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b="1" dirty="0">
                  <a:solidFill>
                    <a:schemeClr val="bg1"/>
                  </a:solidFill>
                </a:rPr>
                <a:t>Hoge dosis dexamethason</a:t>
              </a:r>
            </a:p>
          </p:txBody>
        </p:sp>
        <p:sp>
          <p:nvSpPr>
            <p:cNvPr id="55" name="Rounded Rectangle 54">
              <a:extLst>
                <a:ext uri="{FF2B5EF4-FFF2-40B4-BE49-F238E27FC236}">
                  <a16:creationId xmlns:a16="http://schemas.microsoft.com/office/drawing/2014/main" id="{B47DC59E-6235-6446-BF6C-7A651DFDF0AF}"/>
                </a:ext>
              </a:extLst>
            </p:cNvPr>
            <p:cNvSpPr/>
            <p:nvPr/>
          </p:nvSpPr>
          <p:spPr>
            <a:xfrm>
              <a:off x="6593333" y="2252786"/>
              <a:ext cx="1106316" cy="6451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b="1" dirty="0">
                  <a:solidFill>
                    <a:schemeClr val="bg1"/>
                  </a:solidFill>
                </a:rPr>
                <a:t>Normale zorg (standarddosis corticosteroïden)</a:t>
              </a:r>
            </a:p>
          </p:txBody>
        </p:sp>
        <p:sp>
          <p:nvSpPr>
            <p:cNvPr id="56" name="Oval 55">
              <a:extLst>
                <a:ext uri="{FF2B5EF4-FFF2-40B4-BE49-F238E27FC236}">
                  <a16:creationId xmlns:a16="http://schemas.microsoft.com/office/drawing/2014/main" id="{B00EEEBD-802E-2E4E-B678-CBD0ABB107CE}"/>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E</a:t>
              </a:r>
            </a:p>
          </p:txBody>
        </p:sp>
        <p:sp>
          <p:nvSpPr>
            <p:cNvPr id="57" name="TextBox 56">
              <a:extLst>
                <a:ext uri="{FF2B5EF4-FFF2-40B4-BE49-F238E27FC236}">
                  <a16:creationId xmlns:a16="http://schemas.microsoft.com/office/drawing/2014/main" id="{2E4544AA-6316-F641-BE6B-9C63698CCFB4}"/>
                </a:ext>
              </a:extLst>
            </p:cNvPr>
            <p:cNvSpPr txBox="1"/>
            <p:nvPr/>
          </p:nvSpPr>
          <p:spPr>
            <a:xfrm>
              <a:off x="6237746" y="2408993"/>
              <a:ext cx="388749" cy="337081"/>
            </a:xfrm>
            <a:prstGeom prst="rect">
              <a:avLst/>
            </a:prstGeom>
            <a:noFill/>
          </p:spPr>
          <p:txBody>
            <a:bodyPr wrap="square" rtlCol="0">
              <a:spAutoFit/>
            </a:bodyPr>
            <a:lstStyle/>
            <a:p>
              <a:r>
                <a:rPr lang="nl-NL" sz="1600" b="1" i="1" dirty="0"/>
                <a:t>of</a:t>
              </a:r>
            </a:p>
          </p:txBody>
        </p:sp>
        <p:sp>
          <p:nvSpPr>
            <p:cNvPr id="62" name="TextBox 61">
              <a:extLst>
                <a:ext uri="{FF2B5EF4-FFF2-40B4-BE49-F238E27FC236}">
                  <a16:creationId xmlns:a16="http://schemas.microsoft.com/office/drawing/2014/main" id="{FDF7E6B4-B439-344A-8805-31555B02FF58}"/>
                </a:ext>
              </a:extLst>
            </p:cNvPr>
            <p:cNvSpPr txBox="1"/>
            <p:nvPr/>
          </p:nvSpPr>
          <p:spPr>
            <a:xfrm>
              <a:off x="5002529" y="1647901"/>
              <a:ext cx="2926660" cy="520943"/>
            </a:xfrm>
            <a:prstGeom prst="rect">
              <a:avLst/>
            </a:prstGeom>
            <a:noFill/>
          </p:spPr>
          <p:txBody>
            <a:bodyPr wrap="square" rtlCol="0">
              <a:spAutoFit/>
            </a:bodyPr>
            <a:lstStyle/>
            <a:p>
              <a:r>
                <a:rPr lang="nl-NL" sz="1400" b="1" dirty="0"/>
                <a:t>COVID-19 hoge dosis corticosteroïdenvergelijking (patiënten aan NIV of IMV)</a:t>
              </a:r>
            </a:p>
          </p:txBody>
        </p:sp>
        <p:pic>
          <p:nvPicPr>
            <p:cNvPr id="84" name="Graphic 31" descr="Lungs with solid fill">
              <a:extLst>
                <a:ext uri="{FF2B5EF4-FFF2-40B4-BE49-F238E27FC236}">
                  <a16:creationId xmlns:a16="http://schemas.microsoft.com/office/drawing/2014/main" id="{5DD6B768-CE70-F942-BAC0-8E1562853B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59651" y="1560294"/>
              <a:ext cx="649602" cy="703876"/>
            </a:xfrm>
            <a:prstGeom prst="rect">
              <a:avLst/>
            </a:prstGeom>
          </p:spPr>
        </p:pic>
      </p:grpSp>
      <p:grpSp>
        <p:nvGrpSpPr>
          <p:cNvPr id="86" name="Group 85">
            <a:extLst>
              <a:ext uri="{FF2B5EF4-FFF2-40B4-BE49-F238E27FC236}">
                <a16:creationId xmlns:a16="http://schemas.microsoft.com/office/drawing/2014/main" id="{D8AFADE8-6D42-8141-AD4C-AE9A461943B3}"/>
              </a:ext>
            </a:extLst>
          </p:cNvPr>
          <p:cNvGrpSpPr/>
          <p:nvPr/>
        </p:nvGrpSpPr>
        <p:grpSpPr>
          <a:xfrm>
            <a:off x="8003238" y="5111544"/>
            <a:ext cx="3423100" cy="1414800"/>
            <a:chOff x="8003238" y="1576210"/>
            <a:chExt cx="3423100" cy="1414800"/>
          </a:xfrm>
        </p:grpSpPr>
        <p:sp>
          <p:nvSpPr>
            <p:cNvPr id="87" name="Rounded Rectangle 86">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ounded Rectangle 87">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b="1" dirty="0">
                  <a:solidFill>
                    <a:schemeClr val="bg1"/>
                  </a:solidFill>
                </a:rPr>
                <a:t>Dexamethason</a:t>
              </a:r>
            </a:p>
          </p:txBody>
        </p:sp>
        <p:sp>
          <p:nvSpPr>
            <p:cNvPr id="89" name="Rounded Rectangle 88">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b="1" dirty="0">
                  <a:solidFill>
                    <a:schemeClr val="bg1"/>
                  </a:solidFill>
                </a:rPr>
                <a:t>Normale zorg zonder corticosteroïden</a:t>
              </a:r>
            </a:p>
          </p:txBody>
        </p:sp>
        <p:sp>
          <p:nvSpPr>
            <p:cNvPr id="90" name="Oval 89">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I</a:t>
              </a:r>
            </a:p>
          </p:txBody>
        </p:sp>
        <p:sp>
          <p:nvSpPr>
            <p:cNvPr id="91" name="TextBox 90">
              <a:extLst>
                <a:ext uri="{FF2B5EF4-FFF2-40B4-BE49-F238E27FC236}">
                  <a16:creationId xmlns:a16="http://schemas.microsoft.com/office/drawing/2014/main" id="{10968DC4-6CC1-714A-8E7F-F7B64C0FB3F3}"/>
                </a:ext>
              </a:extLst>
            </p:cNvPr>
            <p:cNvSpPr txBox="1"/>
            <p:nvPr/>
          </p:nvSpPr>
          <p:spPr>
            <a:xfrm>
              <a:off x="9799575" y="2401880"/>
              <a:ext cx="422052" cy="338554"/>
            </a:xfrm>
            <a:prstGeom prst="rect">
              <a:avLst/>
            </a:prstGeom>
            <a:noFill/>
          </p:spPr>
          <p:txBody>
            <a:bodyPr wrap="square" rtlCol="0">
              <a:spAutoFit/>
            </a:bodyPr>
            <a:lstStyle/>
            <a:p>
              <a:r>
                <a:rPr lang="nl-NL" sz="1600" b="1" i="1" dirty="0"/>
                <a:t>of</a:t>
              </a:r>
              <a:endParaRPr lang="nl-NL" sz="1400" b="1" i="1" dirty="0"/>
            </a:p>
          </p:txBody>
        </p:sp>
        <p:sp>
          <p:nvSpPr>
            <p:cNvPr id="93" name="TextBox 92">
              <a:extLst>
                <a:ext uri="{FF2B5EF4-FFF2-40B4-BE49-F238E27FC236}">
                  <a16:creationId xmlns:a16="http://schemas.microsoft.com/office/drawing/2014/main" id="{ECBA9FA1-20DC-A341-8CF4-2E97C762F7A3}"/>
                </a:ext>
              </a:extLst>
            </p:cNvPr>
            <p:cNvSpPr txBox="1"/>
            <p:nvPr/>
          </p:nvSpPr>
          <p:spPr>
            <a:xfrm>
              <a:off x="8582363" y="1659756"/>
              <a:ext cx="2843975" cy="461665"/>
            </a:xfrm>
            <a:prstGeom prst="rect">
              <a:avLst/>
            </a:prstGeom>
            <a:noFill/>
          </p:spPr>
          <p:txBody>
            <a:bodyPr wrap="square" rtlCol="0">
              <a:spAutoFit/>
            </a:bodyPr>
            <a:lstStyle/>
            <a:p>
              <a:r>
                <a:rPr lang="nl-NL" sz="1200" b="1" dirty="0"/>
                <a:t>Influenza corticosteroïdenvergelijking (patiënten met hypoxie)</a:t>
              </a:r>
            </a:p>
          </p:txBody>
        </p:sp>
      </p:grpSp>
      <p:grpSp>
        <p:nvGrpSpPr>
          <p:cNvPr id="94" name="Group 93">
            <a:extLst>
              <a:ext uri="{FF2B5EF4-FFF2-40B4-BE49-F238E27FC236}">
                <a16:creationId xmlns:a16="http://schemas.microsoft.com/office/drawing/2014/main" id="{ADAD2F31-7492-F84D-9855-EF44F47A31BD}"/>
              </a:ext>
            </a:extLst>
          </p:cNvPr>
          <p:cNvGrpSpPr/>
          <p:nvPr/>
        </p:nvGrpSpPr>
        <p:grpSpPr>
          <a:xfrm>
            <a:off x="849410" y="5102038"/>
            <a:ext cx="3393651" cy="1415377"/>
            <a:chOff x="849410" y="1566704"/>
            <a:chExt cx="3393651" cy="1415377"/>
          </a:xfrm>
        </p:grpSpPr>
        <p:sp>
          <p:nvSpPr>
            <p:cNvPr id="95" name="Rounded Rectangle 94">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rgbClr val="FF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ounded Rectangle 95">
              <a:extLst>
                <a:ext uri="{FF2B5EF4-FFF2-40B4-BE49-F238E27FC236}">
                  <a16:creationId xmlns:a16="http://schemas.microsoft.com/office/drawing/2014/main" id="{1EFB7BF6-F1F2-E541-9082-F803C4A8CD0E}"/>
                </a:ext>
              </a:extLst>
            </p:cNvPr>
            <p:cNvSpPr/>
            <p:nvPr/>
          </p:nvSpPr>
          <p:spPr>
            <a:xfrm>
              <a:off x="1538786" y="2264169"/>
              <a:ext cx="1116000"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solidFill>
                    <a:schemeClr val="bg1"/>
                  </a:solidFill>
                </a:rPr>
                <a:t>Baloxavir</a:t>
              </a:r>
            </a:p>
          </p:txBody>
        </p:sp>
        <p:sp>
          <p:nvSpPr>
            <p:cNvPr id="97" name="Rounded Rectangle 96">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b="1" dirty="0">
                  <a:solidFill>
                    <a:schemeClr val="bg1"/>
                  </a:solidFill>
                </a:rPr>
                <a:t>Normale zorg zonder Baloxavir</a:t>
              </a:r>
            </a:p>
          </p:txBody>
        </p:sp>
        <p:sp>
          <p:nvSpPr>
            <p:cNvPr id="98" name="Oval 97">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G</a:t>
              </a:r>
            </a:p>
          </p:txBody>
        </p:sp>
        <p:sp>
          <p:nvSpPr>
            <p:cNvPr id="99" name="TextBox 98">
              <a:extLst>
                <a:ext uri="{FF2B5EF4-FFF2-40B4-BE49-F238E27FC236}">
                  <a16:creationId xmlns:a16="http://schemas.microsoft.com/office/drawing/2014/main" id="{1B0C20BD-204C-D74D-879B-296826D9D31F}"/>
                </a:ext>
              </a:extLst>
            </p:cNvPr>
            <p:cNvSpPr txBox="1"/>
            <p:nvPr/>
          </p:nvSpPr>
          <p:spPr>
            <a:xfrm>
              <a:off x="2645747" y="2403526"/>
              <a:ext cx="422052" cy="338554"/>
            </a:xfrm>
            <a:prstGeom prst="rect">
              <a:avLst/>
            </a:prstGeom>
            <a:noFill/>
          </p:spPr>
          <p:txBody>
            <a:bodyPr wrap="square" rtlCol="0">
              <a:spAutoFit/>
            </a:bodyPr>
            <a:lstStyle/>
            <a:p>
              <a:r>
                <a:rPr lang="nl-NL" sz="1600" b="1" i="1" dirty="0"/>
                <a:t>of</a:t>
              </a:r>
              <a:endParaRPr lang="nl-NL" sz="1400" b="1" i="1" dirty="0"/>
            </a:p>
          </p:txBody>
        </p:sp>
        <p:sp>
          <p:nvSpPr>
            <p:cNvPr id="101" name="TextBox 100">
              <a:extLst>
                <a:ext uri="{FF2B5EF4-FFF2-40B4-BE49-F238E27FC236}">
                  <a16:creationId xmlns:a16="http://schemas.microsoft.com/office/drawing/2014/main" id="{1C9C61F0-1ED7-5049-A2A7-AE7FAFF12F96}"/>
                </a:ext>
              </a:extLst>
            </p:cNvPr>
            <p:cNvSpPr txBox="1"/>
            <p:nvPr/>
          </p:nvSpPr>
          <p:spPr>
            <a:xfrm>
              <a:off x="1467460" y="1584619"/>
              <a:ext cx="2651732" cy="584775"/>
            </a:xfrm>
            <a:prstGeom prst="rect">
              <a:avLst/>
            </a:prstGeom>
            <a:noFill/>
          </p:spPr>
          <p:txBody>
            <a:bodyPr wrap="square" rtlCol="0">
              <a:spAutoFit/>
            </a:bodyPr>
            <a:lstStyle/>
            <a:p>
              <a:r>
                <a:rPr lang="nl-NL" sz="1600" b="1" dirty="0"/>
                <a:t>Baloxavir vergelijking</a:t>
              </a:r>
            </a:p>
            <a:p>
              <a:r>
                <a:rPr lang="nl-NL" sz="1600" b="1" dirty="0"/>
                <a:t>MOMENTEEL NIET OPEN IN DE EU</a:t>
              </a:r>
              <a:endParaRPr lang="nl-NL" sz="2400" b="1" dirty="0"/>
            </a:p>
          </p:txBody>
        </p:sp>
      </p:grpSp>
      <p:grpSp>
        <p:nvGrpSpPr>
          <p:cNvPr id="102" name="Group 101">
            <a:extLst>
              <a:ext uri="{FF2B5EF4-FFF2-40B4-BE49-F238E27FC236}">
                <a16:creationId xmlns:a16="http://schemas.microsoft.com/office/drawing/2014/main" id="{650F3EB1-C981-B740-82D6-F54DE5AFF985}"/>
              </a:ext>
            </a:extLst>
          </p:cNvPr>
          <p:cNvGrpSpPr/>
          <p:nvPr/>
        </p:nvGrpSpPr>
        <p:grpSpPr>
          <a:xfrm>
            <a:off x="4441699" y="5107796"/>
            <a:ext cx="3393651" cy="1415377"/>
            <a:chOff x="4441699" y="1572462"/>
            <a:chExt cx="3393651" cy="1415377"/>
          </a:xfrm>
        </p:grpSpPr>
        <p:sp>
          <p:nvSpPr>
            <p:cNvPr id="103" name="Rounded Rectangle 102">
              <a:extLst>
                <a:ext uri="{FF2B5EF4-FFF2-40B4-BE49-F238E27FC236}">
                  <a16:creationId xmlns:a16="http://schemas.microsoft.com/office/drawing/2014/main" id="{4F5F2D03-AB19-F045-BFB2-0F27BF1C1A04}"/>
                </a:ext>
              </a:extLst>
            </p:cNvPr>
            <p:cNvSpPr/>
            <p:nvPr/>
          </p:nvSpPr>
          <p:spPr>
            <a:xfrm>
              <a:off x="4441699" y="1572462"/>
              <a:ext cx="3393651" cy="1415377"/>
            </a:xfrm>
            <a:prstGeom prst="roundRect">
              <a:avLst/>
            </a:prstGeom>
            <a:solidFill>
              <a:srgbClr val="FFC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ounded Rectangle 103">
              <a:extLst>
                <a:ext uri="{FF2B5EF4-FFF2-40B4-BE49-F238E27FC236}">
                  <a16:creationId xmlns:a16="http://schemas.microsoft.com/office/drawing/2014/main" id="{7D7E2DA0-3318-B34D-9DBA-8976C66C4BDF}"/>
                </a:ext>
              </a:extLst>
            </p:cNvPr>
            <p:cNvSpPr/>
            <p:nvPr/>
          </p:nvSpPr>
          <p:spPr>
            <a:xfrm>
              <a:off x="5131075" y="2269927"/>
              <a:ext cx="1116000"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nl-NL" sz="1200" b="1" dirty="0">
                  <a:solidFill>
                    <a:schemeClr val="bg1"/>
                  </a:solidFill>
                </a:rPr>
                <a:t>Oseltamivir</a:t>
              </a:r>
            </a:p>
          </p:txBody>
        </p:sp>
        <p:sp>
          <p:nvSpPr>
            <p:cNvPr id="105" name="Rounded Rectangle 104">
              <a:extLst>
                <a:ext uri="{FF2B5EF4-FFF2-40B4-BE49-F238E27FC236}">
                  <a16:creationId xmlns:a16="http://schemas.microsoft.com/office/drawing/2014/main" id="{0378DF22-74BF-5D4D-86EE-65EAF417A84F}"/>
                </a:ext>
              </a:extLst>
            </p:cNvPr>
            <p:cNvSpPr/>
            <p:nvPr/>
          </p:nvSpPr>
          <p:spPr>
            <a:xfrm>
              <a:off x="6593333" y="2252787"/>
              <a:ext cx="1116208" cy="648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b="1" dirty="0">
                  <a:solidFill>
                    <a:schemeClr val="bg1"/>
                  </a:solidFill>
                </a:rPr>
                <a:t>Normale zorg zonder Oseltamivir</a:t>
              </a:r>
            </a:p>
          </p:txBody>
        </p:sp>
        <p:sp>
          <p:nvSpPr>
            <p:cNvPr id="106" name="Oval 105">
              <a:extLst>
                <a:ext uri="{FF2B5EF4-FFF2-40B4-BE49-F238E27FC236}">
                  <a16:creationId xmlns:a16="http://schemas.microsoft.com/office/drawing/2014/main" id="{5E1F665A-1FA0-7D49-9F48-4E79E39E8087}"/>
                </a:ext>
              </a:extLst>
            </p:cNvPr>
            <p:cNvSpPr/>
            <p:nvPr/>
          </p:nvSpPr>
          <p:spPr>
            <a:xfrm>
              <a:off x="4513114" y="2257120"/>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H</a:t>
              </a:r>
            </a:p>
          </p:txBody>
        </p:sp>
        <p:sp>
          <p:nvSpPr>
            <p:cNvPr id="107" name="TextBox 106">
              <a:extLst>
                <a:ext uri="{FF2B5EF4-FFF2-40B4-BE49-F238E27FC236}">
                  <a16:creationId xmlns:a16="http://schemas.microsoft.com/office/drawing/2014/main" id="{4015A8B3-F5AE-4941-A698-D51DA4E46924}"/>
                </a:ext>
              </a:extLst>
            </p:cNvPr>
            <p:cNvSpPr txBox="1"/>
            <p:nvPr/>
          </p:nvSpPr>
          <p:spPr>
            <a:xfrm>
              <a:off x="6238036" y="2431586"/>
              <a:ext cx="422052" cy="338554"/>
            </a:xfrm>
            <a:prstGeom prst="rect">
              <a:avLst/>
            </a:prstGeom>
            <a:noFill/>
          </p:spPr>
          <p:txBody>
            <a:bodyPr wrap="square" rtlCol="0">
              <a:spAutoFit/>
            </a:bodyPr>
            <a:lstStyle/>
            <a:p>
              <a:r>
                <a:rPr lang="nl-NL" sz="1600" b="1" i="1" dirty="0"/>
                <a:t>of</a:t>
              </a:r>
              <a:endParaRPr lang="nl-NL" sz="1400" b="1" i="1" dirty="0"/>
            </a:p>
          </p:txBody>
        </p:sp>
        <p:sp>
          <p:nvSpPr>
            <p:cNvPr id="108" name="TextBox 107">
              <a:extLst>
                <a:ext uri="{FF2B5EF4-FFF2-40B4-BE49-F238E27FC236}">
                  <a16:creationId xmlns:a16="http://schemas.microsoft.com/office/drawing/2014/main" id="{2ED6A60D-D187-6142-95D6-173A8F77EAF0}"/>
                </a:ext>
              </a:extLst>
            </p:cNvPr>
            <p:cNvSpPr txBox="1"/>
            <p:nvPr/>
          </p:nvSpPr>
          <p:spPr>
            <a:xfrm>
              <a:off x="5074111" y="1733283"/>
              <a:ext cx="2301508" cy="338554"/>
            </a:xfrm>
            <a:prstGeom prst="rect">
              <a:avLst/>
            </a:prstGeom>
            <a:noFill/>
          </p:spPr>
          <p:txBody>
            <a:bodyPr wrap="square" rtlCol="0">
              <a:spAutoFit/>
            </a:bodyPr>
            <a:lstStyle/>
            <a:p>
              <a:r>
                <a:rPr lang="nl-NL" sz="1600" b="1" dirty="0"/>
                <a:t>Oseltamivir vergelijking</a:t>
              </a:r>
              <a:endParaRPr lang="nl-NL" sz="1500" b="1" dirty="0"/>
            </a:p>
          </p:txBody>
        </p:sp>
      </p:grpSp>
      <p:sp>
        <p:nvSpPr>
          <p:cNvPr id="110" name="Rounded Rectangle 109">
            <a:extLst>
              <a:ext uri="{FF2B5EF4-FFF2-40B4-BE49-F238E27FC236}">
                <a16:creationId xmlns:a16="http://schemas.microsoft.com/office/drawing/2014/main" id="{D408BB89-59C7-0D4C-97BE-80BEFDF28C77}"/>
              </a:ext>
            </a:extLst>
          </p:cNvPr>
          <p:cNvSpPr/>
          <p:nvPr/>
        </p:nvSpPr>
        <p:spPr>
          <a:xfrm>
            <a:off x="803537" y="4936222"/>
            <a:ext cx="10652251" cy="1888647"/>
          </a:xfrm>
          <a:prstGeom prst="roundRect">
            <a:avLst/>
          </a:prstGeom>
          <a:no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2" name="TextBox 111">
            <a:extLst>
              <a:ext uri="{FF2B5EF4-FFF2-40B4-BE49-F238E27FC236}">
                <a16:creationId xmlns:a16="http://schemas.microsoft.com/office/drawing/2014/main" id="{B9053A9B-718A-EC42-B5E3-A8D50C67C0BC}"/>
              </a:ext>
            </a:extLst>
          </p:cNvPr>
          <p:cNvSpPr txBox="1"/>
          <p:nvPr/>
        </p:nvSpPr>
        <p:spPr>
          <a:xfrm>
            <a:off x="4413863" y="6493574"/>
            <a:ext cx="3728200" cy="369332"/>
          </a:xfrm>
          <a:prstGeom prst="rect">
            <a:avLst/>
          </a:prstGeom>
          <a:noFill/>
        </p:spPr>
        <p:txBody>
          <a:bodyPr wrap="none" rtlCol="0">
            <a:spAutoFit/>
          </a:bodyPr>
          <a:lstStyle/>
          <a:p>
            <a:r>
              <a:rPr lang="nl-NL" b="1" dirty="0"/>
              <a:t>Patiënten met aangetoonde INFLUENZA</a:t>
            </a:r>
          </a:p>
        </p:txBody>
      </p:sp>
      <p:pic>
        <p:nvPicPr>
          <p:cNvPr id="19" name="Picture 18" descr="Shape&#10;&#10;Description automatically generated with low confidence">
            <a:extLst>
              <a:ext uri="{FF2B5EF4-FFF2-40B4-BE49-F238E27FC236}">
                <a16:creationId xmlns:a16="http://schemas.microsoft.com/office/drawing/2014/main" id="{C6617597-64B1-3240-97B1-C1901F2A15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730" y="5143075"/>
            <a:ext cx="601261" cy="601261"/>
          </a:xfrm>
          <a:prstGeom prst="rect">
            <a:avLst/>
          </a:prstGeom>
        </p:spPr>
      </p:pic>
      <p:pic>
        <p:nvPicPr>
          <p:cNvPr id="115" name="Picture 114"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2981" y="5141752"/>
            <a:ext cx="601261" cy="601261"/>
          </a:xfrm>
          <a:prstGeom prst="rect">
            <a:avLst/>
          </a:prstGeom>
        </p:spPr>
      </p:pic>
      <p:pic>
        <p:nvPicPr>
          <p:cNvPr id="116"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33988" y="5097874"/>
            <a:ext cx="649602" cy="703876"/>
          </a:xfrm>
          <a:prstGeom prst="rect">
            <a:avLst/>
          </a:prstGeom>
        </p:spPr>
      </p:pic>
      <p:grpSp>
        <p:nvGrpSpPr>
          <p:cNvPr id="3" name="Group 2"/>
          <p:cNvGrpSpPr/>
          <p:nvPr/>
        </p:nvGrpSpPr>
        <p:grpSpPr>
          <a:xfrm>
            <a:off x="4307603" y="1447823"/>
            <a:ext cx="3393651" cy="1415377"/>
            <a:chOff x="4336464" y="1608378"/>
            <a:chExt cx="3393651" cy="1415377"/>
          </a:xfrm>
        </p:grpSpPr>
        <p:grpSp>
          <p:nvGrpSpPr>
            <p:cNvPr id="81" name="Group 80">
              <a:extLst>
                <a:ext uri="{FF2B5EF4-FFF2-40B4-BE49-F238E27FC236}">
                  <a16:creationId xmlns:a16="http://schemas.microsoft.com/office/drawing/2014/main" id="{ADAD2F31-7492-F84D-9855-EF44F47A31BD}"/>
                </a:ext>
              </a:extLst>
            </p:cNvPr>
            <p:cNvGrpSpPr/>
            <p:nvPr/>
          </p:nvGrpSpPr>
          <p:grpSpPr>
            <a:xfrm>
              <a:off x="4336464" y="1608378"/>
              <a:ext cx="3393651" cy="1415377"/>
              <a:chOff x="849410" y="1566704"/>
              <a:chExt cx="3393651" cy="1415377"/>
            </a:xfrm>
          </p:grpSpPr>
          <p:sp>
            <p:nvSpPr>
              <p:cNvPr id="82" name="Rounded Rectangle 81">
                <a:extLst>
                  <a:ext uri="{FF2B5EF4-FFF2-40B4-BE49-F238E27FC236}">
                    <a16:creationId xmlns:a16="http://schemas.microsoft.com/office/drawing/2014/main" id="{9D5D6A46-844C-0E41-9615-6A6452BC651A}"/>
                  </a:ext>
                </a:extLst>
              </p:cNvPr>
              <p:cNvSpPr/>
              <p:nvPr/>
            </p:nvSpPr>
            <p:spPr>
              <a:xfrm>
                <a:off x="849410" y="1566704"/>
                <a:ext cx="3393651" cy="1415377"/>
              </a:xfrm>
              <a:prstGeom prst="roundRect">
                <a:avLst/>
              </a:prstGeom>
              <a:solidFill>
                <a:schemeClr val="accent6">
                  <a:lumMod val="75000"/>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Rounded Rectangle 128">
                <a:extLst>
                  <a:ext uri="{FF2B5EF4-FFF2-40B4-BE49-F238E27FC236}">
                    <a16:creationId xmlns:a16="http://schemas.microsoft.com/office/drawing/2014/main" id="{1EFB7BF6-F1F2-E541-9082-F803C4A8CD0E}"/>
                  </a:ext>
                </a:extLst>
              </p:cNvPr>
              <p:cNvSpPr/>
              <p:nvPr/>
            </p:nvSpPr>
            <p:spPr>
              <a:xfrm>
                <a:off x="1538787" y="2264169"/>
                <a:ext cx="1116000"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b="1" dirty="0">
                    <a:solidFill>
                      <a:schemeClr val="bg1"/>
                    </a:solidFill>
                  </a:rPr>
                  <a:t>Sotrovimab</a:t>
                </a:r>
                <a:endParaRPr lang="nl-NL" sz="1400" b="1" dirty="0">
                  <a:solidFill>
                    <a:schemeClr val="bg1"/>
                  </a:solidFill>
                </a:endParaRPr>
              </a:p>
            </p:txBody>
          </p:sp>
          <p:sp>
            <p:nvSpPr>
              <p:cNvPr id="130" name="Rounded Rectangle 129">
                <a:extLst>
                  <a:ext uri="{FF2B5EF4-FFF2-40B4-BE49-F238E27FC236}">
                    <a16:creationId xmlns:a16="http://schemas.microsoft.com/office/drawing/2014/main" id="{7486FF0E-9F46-7B4C-9FB2-B176F4A0B138}"/>
                  </a:ext>
                </a:extLst>
              </p:cNvPr>
              <p:cNvSpPr/>
              <p:nvPr/>
            </p:nvSpPr>
            <p:spPr>
              <a:xfrm>
                <a:off x="3001044" y="2247029"/>
                <a:ext cx="1116208" cy="648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b="1" dirty="0">
                    <a:solidFill>
                      <a:schemeClr val="bg1"/>
                    </a:solidFill>
                  </a:rPr>
                  <a:t>Normale zorg zonder sotrovimab</a:t>
                </a:r>
              </a:p>
            </p:txBody>
          </p:sp>
          <p:sp>
            <p:nvSpPr>
              <p:cNvPr id="131" name="Oval 130">
                <a:extLst>
                  <a:ext uri="{FF2B5EF4-FFF2-40B4-BE49-F238E27FC236}">
                    <a16:creationId xmlns:a16="http://schemas.microsoft.com/office/drawing/2014/main" id="{3FC0B548-4A6B-BC4B-9381-BB0B22669809}"/>
                  </a:ext>
                </a:extLst>
              </p:cNvPr>
              <p:cNvSpPr/>
              <p:nvPr/>
            </p:nvSpPr>
            <p:spPr>
              <a:xfrm>
                <a:off x="920825" y="2251362"/>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J</a:t>
                </a:r>
              </a:p>
            </p:txBody>
          </p:sp>
          <p:sp>
            <p:nvSpPr>
              <p:cNvPr id="132" name="TextBox 131">
                <a:extLst>
                  <a:ext uri="{FF2B5EF4-FFF2-40B4-BE49-F238E27FC236}">
                    <a16:creationId xmlns:a16="http://schemas.microsoft.com/office/drawing/2014/main" id="{1B0C20BD-204C-D74D-879B-296826D9D31F}"/>
                  </a:ext>
                </a:extLst>
              </p:cNvPr>
              <p:cNvSpPr txBox="1"/>
              <p:nvPr/>
            </p:nvSpPr>
            <p:spPr>
              <a:xfrm>
                <a:off x="2657161" y="2414677"/>
                <a:ext cx="422052" cy="338554"/>
              </a:xfrm>
              <a:prstGeom prst="rect">
                <a:avLst/>
              </a:prstGeom>
              <a:noFill/>
            </p:spPr>
            <p:txBody>
              <a:bodyPr wrap="square" rtlCol="0">
                <a:spAutoFit/>
              </a:bodyPr>
              <a:lstStyle/>
              <a:p>
                <a:r>
                  <a:rPr lang="nl-NL" sz="1600" b="1" i="1" dirty="0"/>
                  <a:t>of</a:t>
                </a:r>
                <a:endParaRPr lang="nl-NL" sz="1400" b="1" i="1" dirty="0"/>
              </a:p>
            </p:txBody>
          </p:sp>
          <p:sp>
            <p:nvSpPr>
              <p:cNvPr id="133" name="TextBox 132">
                <a:extLst>
                  <a:ext uri="{FF2B5EF4-FFF2-40B4-BE49-F238E27FC236}">
                    <a16:creationId xmlns:a16="http://schemas.microsoft.com/office/drawing/2014/main" id="{1C9C61F0-1ED7-5049-A2A7-AE7FAFF12F96}"/>
                  </a:ext>
                </a:extLst>
              </p:cNvPr>
              <p:cNvSpPr txBox="1"/>
              <p:nvPr/>
            </p:nvSpPr>
            <p:spPr>
              <a:xfrm>
                <a:off x="1481822" y="1732379"/>
                <a:ext cx="2350467" cy="338554"/>
              </a:xfrm>
              <a:prstGeom prst="rect">
                <a:avLst/>
              </a:prstGeom>
              <a:noFill/>
            </p:spPr>
            <p:txBody>
              <a:bodyPr wrap="square" rtlCol="0">
                <a:spAutoFit/>
              </a:bodyPr>
              <a:lstStyle/>
              <a:p>
                <a:r>
                  <a:rPr lang="nl-NL" sz="1600" b="1" dirty="0"/>
                  <a:t>Sotrovimab vergelijking</a:t>
                </a:r>
                <a:endParaRPr lang="nl-NL" sz="2400" b="1" dirty="0"/>
              </a:p>
            </p:txBody>
          </p:sp>
        </p:grpSp>
        <p:pic>
          <p:nvPicPr>
            <p:cNvPr id="134" name="Picture 133" descr="Shape&#10;&#10;Description automatically generated with low confidence">
              <a:extLst>
                <a:ext uri="{FF2B5EF4-FFF2-40B4-BE49-F238E27FC236}">
                  <a16:creationId xmlns:a16="http://schemas.microsoft.com/office/drawing/2014/main" id="{F52B941E-08D5-6D4F-9994-B1282A12E4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1893" y="1641461"/>
              <a:ext cx="601261" cy="601261"/>
            </a:xfrm>
            <a:prstGeom prst="rect">
              <a:avLst/>
            </a:prstGeom>
          </p:spPr>
        </p:pic>
      </p:grpSp>
      <p:sp>
        <p:nvSpPr>
          <p:cNvPr id="69" name="TextBox 68">
            <a:extLst>
              <a:ext uri="{FF2B5EF4-FFF2-40B4-BE49-F238E27FC236}">
                <a16:creationId xmlns:a16="http://schemas.microsoft.com/office/drawing/2014/main" id="{AD82BCED-226B-0448-B8FC-891B5F6E3209}"/>
              </a:ext>
            </a:extLst>
          </p:cNvPr>
          <p:cNvSpPr txBox="1"/>
          <p:nvPr/>
        </p:nvSpPr>
        <p:spPr>
          <a:xfrm>
            <a:off x="7879345" y="2767104"/>
            <a:ext cx="3404705" cy="584775"/>
          </a:xfrm>
          <a:prstGeom prst="rect">
            <a:avLst/>
          </a:prstGeom>
          <a:noFill/>
        </p:spPr>
        <p:txBody>
          <a:bodyPr wrap="square" rtlCol="0">
            <a:spAutoFit/>
          </a:bodyPr>
          <a:lstStyle/>
          <a:p>
            <a:pPr algn="ctr"/>
            <a:r>
              <a:rPr lang="nl-NL" sz="1600" b="1" dirty="0"/>
              <a:t>Patiënten met CAP (geen vermoeden van SARS-CoV-2/influenza/PCP/TB)</a:t>
            </a:r>
          </a:p>
        </p:txBody>
      </p:sp>
      <p:grpSp>
        <p:nvGrpSpPr>
          <p:cNvPr id="7" name="Group 6"/>
          <p:cNvGrpSpPr/>
          <p:nvPr/>
        </p:nvGrpSpPr>
        <p:grpSpPr>
          <a:xfrm>
            <a:off x="7960889" y="1429068"/>
            <a:ext cx="3550350" cy="1420915"/>
            <a:chOff x="7960889" y="1429068"/>
            <a:chExt cx="3550350" cy="1420915"/>
          </a:xfrm>
        </p:grpSpPr>
        <p:grpSp>
          <p:nvGrpSpPr>
            <p:cNvPr id="70" name="Group 69">
              <a:extLst>
                <a:ext uri="{FF2B5EF4-FFF2-40B4-BE49-F238E27FC236}">
                  <a16:creationId xmlns:a16="http://schemas.microsoft.com/office/drawing/2014/main" id="{D8AFADE8-6D42-8141-AD4C-AE9A461943B3}"/>
                </a:ext>
              </a:extLst>
            </p:cNvPr>
            <p:cNvGrpSpPr/>
            <p:nvPr/>
          </p:nvGrpSpPr>
          <p:grpSpPr>
            <a:xfrm>
              <a:off x="7960889" y="1435183"/>
              <a:ext cx="3550350" cy="1414800"/>
              <a:chOff x="8003238" y="1576210"/>
              <a:chExt cx="3550350" cy="1414800"/>
            </a:xfrm>
          </p:grpSpPr>
          <p:sp>
            <p:nvSpPr>
              <p:cNvPr id="71" name="Rounded Rectangle 70">
                <a:extLst>
                  <a:ext uri="{FF2B5EF4-FFF2-40B4-BE49-F238E27FC236}">
                    <a16:creationId xmlns:a16="http://schemas.microsoft.com/office/drawing/2014/main" id="{83BAD84E-273B-D34E-8FCE-57CB4D80DBB1}"/>
                  </a:ext>
                </a:extLst>
              </p:cNvPr>
              <p:cNvSpPr/>
              <p:nvPr/>
            </p:nvSpPr>
            <p:spPr>
              <a:xfrm>
                <a:off x="8003238" y="1576210"/>
                <a:ext cx="3393651" cy="1414800"/>
              </a:xfrm>
              <a:prstGeom prst="roundRect">
                <a:avLst/>
              </a:prstGeom>
              <a:solidFill>
                <a:schemeClr val="accent1">
                  <a:lumMod val="75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Rounded Rectangle 71">
                <a:extLst>
                  <a:ext uri="{FF2B5EF4-FFF2-40B4-BE49-F238E27FC236}">
                    <a16:creationId xmlns:a16="http://schemas.microsoft.com/office/drawing/2014/main" id="{CD4C8879-9A8B-9743-80DA-1F684C8A8F64}"/>
                  </a:ext>
                </a:extLst>
              </p:cNvPr>
              <p:cNvSpPr/>
              <p:nvPr/>
            </p:nvSpPr>
            <p:spPr>
              <a:xfrm>
                <a:off x="8692614" y="2273674"/>
                <a:ext cx="1116000"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b="1" dirty="0">
                    <a:solidFill>
                      <a:schemeClr val="bg1"/>
                    </a:solidFill>
                  </a:rPr>
                  <a:t>Dexamethason</a:t>
                </a:r>
                <a:endParaRPr lang="nl-NL" sz="1400" b="1" dirty="0">
                  <a:solidFill>
                    <a:schemeClr val="bg1"/>
                  </a:solidFill>
                </a:endParaRPr>
              </a:p>
            </p:txBody>
          </p:sp>
          <p:sp>
            <p:nvSpPr>
              <p:cNvPr id="73" name="Rounded Rectangle 72">
                <a:extLst>
                  <a:ext uri="{FF2B5EF4-FFF2-40B4-BE49-F238E27FC236}">
                    <a16:creationId xmlns:a16="http://schemas.microsoft.com/office/drawing/2014/main" id="{58EC706C-402F-CE45-BC22-6FC4D5FB6E15}"/>
                  </a:ext>
                </a:extLst>
              </p:cNvPr>
              <p:cNvSpPr/>
              <p:nvPr/>
            </p:nvSpPr>
            <p:spPr>
              <a:xfrm>
                <a:off x="10154872" y="2256534"/>
                <a:ext cx="1116208" cy="648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b="1" dirty="0">
                    <a:solidFill>
                      <a:schemeClr val="bg1"/>
                    </a:solidFill>
                  </a:rPr>
                  <a:t>Normale zorg zonder corticosteroïden</a:t>
                </a:r>
              </a:p>
            </p:txBody>
          </p:sp>
          <p:sp>
            <p:nvSpPr>
              <p:cNvPr id="74" name="Oval 73">
                <a:extLst>
                  <a:ext uri="{FF2B5EF4-FFF2-40B4-BE49-F238E27FC236}">
                    <a16:creationId xmlns:a16="http://schemas.microsoft.com/office/drawing/2014/main" id="{622B9BA5-372F-B84C-99F9-5E062FD54087}"/>
                  </a:ext>
                </a:extLst>
              </p:cNvPr>
              <p:cNvSpPr/>
              <p:nvPr/>
            </p:nvSpPr>
            <p:spPr>
              <a:xfrm>
                <a:off x="8074653" y="2260867"/>
                <a:ext cx="560997" cy="55096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M</a:t>
                </a:r>
              </a:p>
            </p:txBody>
          </p:sp>
          <p:sp>
            <p:nvSpPr>
              <p:cNvPr id="75" name="TextBox 74">
                <a:extLst>
                  <a:ext uri="{FF2B5EF4-FFF2-40B4-BE49-F238E27FC236}">
                    <a16:creationId xmlns:a16="http://schemas.microsoft.com/office/drawing/2014/main" id="{10968DC4-6CC1-714A-8E7F-F7B64C0FB3F3}"/>
                  </a:ext>
                </a:extLst>
              </p:cNvPr>
              <p:cNvSpPr txBox="1"/>
              <p:nvPr/>
            </p:nvSpPr>
            <p:spPr>
              <a:xfrm>
                <a:off x="9799575" y="2435333"/>
                <a:ext cx="422052" cy="338554"/>
              </a:xfrm>
              <a:prstGeom prst="rect">
                <a:avLst/>
              </a:prstGeom>
              <a:noFill/>
            </p:spPr>
            <p:txBody>
              <a:bodyPr wrap="square" rtlCol="0">
                <a:spAutoFit/>
              </a:bodyPr>
              <a:lstStyle/>
              <a:p>
                <a:r>
                  <a:rPr lang="nl-NL" sz="1600" b="1" i="1" dirty="0"/>
                  <a:t>of</a:t>
                </a:r>
                <a:endParaRPr lang="nl-NL" sz="1400" b="1" i="1" dirty="0"/>
              </a:p>
            </p:txBody>
          </p:sp>
          <p:sp>
            <p:nvSpPr>
              <p:cNvPr id="76" name="TextBox 75">
                <a:extLst>
                  <a:ext uri="{FF2B5EF4-FFF2-40B4-BE49-F238E27FC236}">
                    <a16:creationId xmlns:a16="http://schemas.microsoft.com/office/drawing/2014/main" id="{ECBA9FA1-20DC-A341-8CF4-2E97C762F7A3}"/>
                  </a:ext>
                </a:extLst>
              </p:cNvPr>
              <p:cNvSpPr txBox="1"/>
              <p:nvPr/>
            </p:nvSpPr>
            <p:spPr>
              <a:xfrm>
                <a:off x="8576816" y="1658721"/>
                <a:ext cx="2976772" cy="523220"/>
              </a:xfrm>
              <a:prstGeom prst="rect">
                <a:avLst/>
              </a:prstGeom>
              <a:noFill/>
            </p:spPr>
            <p:txBody>
              <a:bodyPr wrap="square" rtlCol="0">
                <a:spAutoFit/>
              </a:bodyPr>
              <a:lstStyle/>
              <a:p>
                <a:r>
                  <a:rPr lang="nl-NL" sz="1400" b="1" dirty="0"/>
                  <a:t>Community-acquired pneumonie (CAP) corticosteroïdenvergelijking</a:t>
                </a:r>
              </a:p>
            </p:txBody>
          </p:sp>
        </p:grpSp>
        <p:pic>
          <p:nvPicPr>
            <p:cNvPr id="78" name="Graphic 31" descr="Lungs with solid fill">
              <a:extLst>
                <a:ext uri="{FF2B5EF4-FFF2-40B4-BE49-F238E27FC236}">
                  <a16:creationId xmlns:a16="http://schemas.microsoft.com/office/drawing/2014/main" id="{CFD11E2D-AD21-154F-B98A-16F4806B95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3206" y="1429068"/>
              <a:ext cx="649602" cy="703876"/>
            </a:xfrm>
            <a:prstGeom prst="rect">
              <a:avLst/>
            </a:prstGeom>
          </p:spPr>
        </p:pic>
      </p:grpSp>
      <p:sp>
        <p:nvSpPr>
          <p:cNvPr id="68" name="Right Arrow 67"/>
          <p:cNvSpPr/>
          <p:nvPr/>
        </p:nvSpPr>
        <p:spPr>
          <a:xfrm>
            <a:off x="868948" y="3274393"/>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80" name="TextBox 79"/>
          <p:cNvSpPr txBox="1"/>
          <p:nvPr/>
        </p:nvSpPr>
        <p:spPr>
          <a:xfrm>
            <a:off x="775655" y="3797815"/>
            <a:ext cx="4304845" cy="523220"/>
          </a:xfrm>
          <a:prstGeom prst="rect">
            <a:avLst/>
          </a:prstGeom>
          <a:noFill/>
        </p:spPr>
        <p:txBody>
          <a:bodyPr wrap="square" rtlCol="0">
            <a:spAutoFit/>
          </a:bodyPr>
          <a:lstStyle/>
          <a:p>
            <a:r>
              <a:rPr lang="nl-NL" sz="1400" b="1" dirty="0"/>
              <a:t>Baseline-metingen verzameld, geschiktheid vastgesteld</a:t>
            </a:r>
          </a:p>
          <a:p>
            <a:r>
              <a:rPr lang="nl-NL" sz="1400" b="1" dirty="0"/>
              <a:t>1:1 randomisatie in elk van de passende vergelijkingen</a:t>
            </a:r>
          </a:p>
        </p:txBody>
      </p:sp>
      <p:sp>
        <p:nvSpPr>
          <p:cNvPr id="92" name="Right Arrow 91"/>
          <p:cNvSpPr/>
          <p:nvPr/>
        </p:nvSpPr>
        <p:spPr>
          <a:xfrm>
            <a:off x="7844142" y="3282142"/>
            <a:ext cx="3600000" cy="1620000"/>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endParaRPr>
          </a:p>
        </p:txBody>
      </p:sp>
      <p:sp>
        <p:nvSpPr>
          <p:cNvPr id="100" name="TextBox 99"/>
          <p:cNvSpPr txBox="1"/>
          <p:nvPr/>
        </p:nvSpPr>
        <p:spPr>
          <a:xfrm>
            <a:off x="7900325" y="3630854"/>
            <a:ext cx="4524389" cy="907941"/>
          </a:xfrm>
          <a:prstGeom prst="rect">
            <a:avLst/>
          </a:prstGeom>
          <a:noFill/>
        </p:spPr>
        <p:txBody>
          <a:bodyPr wrap="square" rtlCol="0">
            <a:spAutoFit/>
          </a:bodyPr>
          <a:lstStyle/>
          <a:p>
            <a:r>
              <a:rPr lang="nl-NL" sz="1400" b="1" dirty="0"/>
              <a:t>Uitkomst na 28 dagen en na 6 maanden</a:t>
            </a:r>
          </a:p>
          <a:p>
            <a:pPr marL="285750" indent="-285750">
              <a:buFont typeface="Arial" panose="020B0604020202020204" pitchFamily="34" charset="0"/>
              <a:buChar char="•"/>
            </a:pPr>
            <a:r>
              <a:rPr lang="nl-NL" sz="1300" b="1" dirty="0"/>
              <a:t>Mortaliteit</a:t>
            </a:r>
          </a:p>
          <a:p>
            <a:pPr marL="285750" indent="-285750">
              <a:buFont typeface="Arial" panose="020B0604020202020204" pitchFamily="34" charset="0"/>
              <a:buChar char="•"/>
            </a:pPr>
            <a:r>
              <a:rPr lang="nl-NL" sz="1300" b="1" dirty="0"/>
              <a:t>Tijdsduur tot levend verlaten van het ziekenhuis</a:t>
            </a:r>
          </a:p>
          <a:p>
            <a:pPr marL="285750" indent="-285750">
              <a:buFont typeface="Arial" panose="020B0604020202020204" pitchFamily="34" charset="0"/>
              <a:buChar char="•"/>
            </a:pPr>
            <a:r>
              <a:rPr lang="nl-NL" sz="1300" b="1" dirty="0"/>
              <a:t>Verloop naar beademing of overlijden</a:t>
            </a:r>
          </a:p>
        </p:txBody>
      </p:sp>
      <p:sp>
        <p:nvSpPr>
          <p:cNvPr id="83" name="Rounded Rectangle 82">
            <a:extLst>
              <a:ext uri="{FF2B5EF4-FFF2-40B4-BE49-F238E27FC236}">
                <a16:creationId xmlns:a16="http://schemas.microsoft.com/office/drawing/2014/main" id="{38B586F1-F3FA-8C47-9702-A236829F5589}"/>
              </a:ext>
            </a:extLst>
          </p:cNvPr>
          <p:cNvSpPr/>
          <p:nvPr/>
        </p:nvSpPr>
        <p:spPr>
          <a:xfrm>
            <a:off x="782859" y="1390072"/>
            <a:ext cx="6996366" cy="1889226"/>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58" name="Rounded Rectangle 57">
            <a:extLst>
              <a:ext uri="{FF2B5EF4-FFF2-40B4-BE49-F238E27FC236}">
                <a16:creationId xmlns:a16="http://schemas.microsoft.com/office/drawing/2014/main" id="{38B586F1-F3FA-8C47-9702-A236829F5589}"/>
              </a:ext>
            </a:extLst>
          </p:cNvPr>
          <p:cNvSpPr/>
          <p:nvPr/>
        </p:nvSpPr>
        <p:spPr>
          <a:xfrm>
            <a:off x="7833156" y="1390072"/>
            <a:ext cx="3622632" cy="1889226"/>
          </a:xfrm>
          <a:prstGeom prst="roundRect">
            <a:avLst/>
          </a:prstGeom>
          <a:solidFill>
            <a:schemeClr val="bg1">
              <a:alpha val="90000"/>
            </a:schemeClr>
          </a:solidFill>
          <a:ln w="22225">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79" name="Rounded Rectangle 78">
            <a:extLst>
              <a:ext uri="{FF2B5EF4-FFF2-40B4-BE49-F238E27FC236}">
                <a16:creationId xmlns:a16="http://schemas.microsoft.com/office/drawing/2014/main" id="{38B586F1-F3FA-8C47-9702-A236829F5589}"/>
              </a:ext>
            </a:extLst>
          </p:cNvPr>
          <p:cNvSpPr/>
          <p:nvPr/>
        </p:nvSpPr>
        <p:spPr>
          <a:xfrm>
            <a:off x="812541" y="5071696"/>
            <a:ext cx="3532204" cy="1574724"/>
          </a:xfrm>
          <a:prstGeom prst="roundRect">
            <a:avLst/>
          </a:prstGeom>
          <a:solidFill>
            <a:schemeClr val="bg1">
              <a:alpha val="90000"/>
            </a:schemeClr>
          </a:solidFill>
          <a:ln w="222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25000"/>
                </a:schemeClr>
              </a:solidFill>
            </a:endParaRPr>
          </a:p>
        </p:txBody>
      </p:sp>
      <p:sp>
        <p:nvSpPr>
          <p:cNvPr id="111" name="Title 1"/>
          <p:cNvSpPr txBox="1">
            <a:spLocks/>
          </p:cNvSpPr>
          <p:nvPr/>
        </p:nvSpPr>
        <p:spPr>
          <a:xfrm>
            <a:off x="611391" y="59174"/>
            <a:ext cx="80962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nl-NL" sz="3200" dirty="0"/>
              <a:t>Opzet van RECOVERY: </a:t>
            </a:r>
          </a:p>
          <a:p>
            <a:r>
              <a:rPr lang="nl-NL" sz="3200" dirty="0"/>
              <a:t>EU influenzavergelijkingen</a:t>
            </a:r>
          </a:p>
        </p:txBody>
      </p:sp>
    </p:spTree>
    <p:extLst>
      <p:ext uri="{BB962C8B-B14F-4D97-AF65-F5344CB8AC3E}">
        <p14:creationId xmlns:p14="http://schemas.microsoft.com/office/powerpoint/2010/main" val="3081607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6" name="Text Placeholder 5"/>
          <p:cNvSpPr>
            <a:spLocks noGrp="1"/>
          </p:cNvSpPr>
          <p:nvPr>
            <p:ph type="body" idx="1"/>
          </p:nvPr>
        </p:nvSpPr>
        <p:spPr/>
        <p:txBody>
          <a:bodyPr/>
          <a:lstStyle/>
          <a:p>
            <a:r>
              <a:rPr lang="nl-NL"/>
              <a:t>Oseltamivir (TAMIFLU)</a:t>
            </a:r>
            <a:endParaRPr lang="nl-NL" dirty="0"/>
          </a:p>
        </p:txBody>
      </p:sp>
    </p:spTree>
    <p:extLst>
      <p:ext uri="{BB962C8B-B14F-4D97-AF65-F5344CB8AC3E}">
        <p14:creationId xmlns:p14="http://schemas.microsoft.com/office/powerpoint/2010/main" val="2081629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F83042A-DC61-C148-8A7C-6FFD2501A342}"/>
              </a:ext>
            </a:extLst>
          </p:cNvPr>
          <p:cNvGrpSpPr>
            <a:grpSpLocks noChangeAspect="1"/>
          </p:cNvGrpSpPr>
          <p:nvPr/>
        </p:nvGrpSpPr>
        <p:grpSpPr>
          <a:xfrm>
            <a:off x="680860" y="3428592"/>
            <a:ext cx="8724397" cy="3429408"/>
            <a:chOff x="914400" y="2310504"/>
            <a:chExt cx="8735786" cy="3433885"/>
          </a:xfrm>
        </p:grpSpPr>
        <p:grpSp>
          <p:nvGrpSpPr>
            <p:cNvPr id="15" name="Group 14">
              <a:extLst>
                <a:ext uri="{FF2B5EF4-FFF2-40B4-BE49-F238E27FC236}">
                  <a16:creationId xmlns:a16="http://schemas.microsoft.com/office/drawing/2014/main" id="{8984A543-4860-364F-96C2-3052EC5CED3E}"/>
                </a:ext>
              </a:extLst>
            </p:cNvPr>
            <p:cNvGrpSpPr/>
            <p:nvPr/>
          </p:nvGrpSpPr>
          <p:grpSpPr>
            <a:xfrm>
              <a:off x="914400" y="2317012"/>
              <a:ext cx="8735786" cy="3427377"/>
              <a:chOff x="914400" y="3525339"/>
              <a:chExt cx="8404167" cy="3186786"/>
            </a:xfrm>
          </p:grpSpPr>
          <p:pic>
            <p:nvPicPr>
              <p:cNvPr id="21" name="Picture 20" descr="Chart, line chart&#10;&#10;Description automatically generated">
                <a:extLst>
                  <a:ext uri="{FF2B5EF4-FFF2-40B4-BE49-F238E27FC236}">
                    <a16:creationId xmlns:a16="http://schemas.microsoft.com/office/drawing/2014/main" id="{BB34C04F-2DDD-F34F-9058-C18F25EEFF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546"/>
              <a:stretch/>
            </p:blipFill>
            <p:spPr>
              <a:xfrm>
                <a:off x="914400" y="3525339"/>
                <a:ext cx="8404167" cy="2908205"/>
              </a:xfrm>
              <a:prstGeom prst="rect">
                <a:avLst/>
              </a:prstGeom>
            </p:spPr>
          </p:pic>
          <p:sp>
            <p:nvSpPr>
              <p:cNvPr id="22" name="TextBox 21">
                <a:extLst>
                  <a:ext uri="{FF2B5EF4-FFF2-40B4-BE49-F238E27FC236}">
                    <a16:creationId xmlns:a16="http://schemas.microsoft.com/office/drawing/2014/main" id="{4F1DF930-EB2B-F24E-821B-DF721B6E2D4B}"/>
                  </a:ext>
                </a:extLst>
              </p:cNvPr>
              <p:cNvSpPr txBox="1"/>
              <p:nvPr/>
            </p:nvSpPr>
            <p:spPr>
              <a:xfrm>
                <a:off x="4364068" y="6425953"/>
                <a:ext cx="2455167" cy="286172"/>
              </a:xfrm>
              <a:prstGeom prst="rect">
                <a:avLst/>
              </a:prstGeom>
              <a:noFill/>
            </p:spPr>
            <p:txBody>
              <a:bodyPr wrap="none" rtlCol="0">
                <a:spAutoFit/>
              </a:bodyPr>
              <a:lstStyle/>
              <a:p>
                <a:r>
                  <a:rPr lang="nl-NL" sz="1400" dirty="0"/>
                  <a:t>Tijdsduur vanaf begin van de behandeling (uur)</a:t>
                </a:r>
              </a:p>
            </p:txBody>
          </p:sp>
        </p:grpSp>
        <p:cxnSp>
          <p:nvCxnSpPr>
            <p:cNvPr id="16" name="Straight Connector 15">
              <a:extLst>
                <a:ext uri="{FF2B5EF4-FFF2-40B4-BE49-F238E27FC236}">
                  <a16:creationId xmlns:a16="http://schemas.microsoft.com/office/drawing/2014/main" id="{CDEB48F0-9A7C-A349-999C-615625AB5A53}"/>
                </a:ext>
              </a:extLst>
            </p:cNvPr>
            <p:cNvCxnSpPr>
              <a:cxnSpLocks/>
            </p:cNvCxnSpPr>
            <p:nvPr/>
          </p:nvCxnSpPr>
          <p:spPr>
            <a:xfrm>
              <a:off x="2073729" y="3795840"/>
              <a:ext cx="21145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EDA172-4D06-344A-9222-EB243B8CA2C1}"/>
                </a:ext>
              </a:extLst>
            </p:cNvPr>
            <p:cNvCxnSpPr>
              <a:cxnSpLocks/>
            </p:cNvCxnSpPr>
            <p:nvPr/>
          </p:nvCxnSpPr>
          <p:spPr>
            <a:xfrm>
              <a:off x="4188279" y="3804560"/>
              <a:ext cx="0" cy="1399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A02117A-835A-D541-8A9A-C75BB6FFE5AE}"/>
                </a:ext>
              </a:extLst>
            </p:cNvPr>
            <p:cNvCxnSpPr>
              <a:cxnSpLocks/>
            </p:cNvCxnSpPr>
            <p:nvPr/>
          </p:nvCxnSpPr>
          <p:spPr>
            <a:xfrm flipV="1">
              <a:off x="3763736" y="3804560"/>
              <a:ext cx="1" cy="139940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B2A0EBA-F61A-3E44-9F8E-2729C655044D}"/>
                </a:ext>
              </a:extLst>
            </p:cNvPr>
            <p:cNvSpPr txBox="1"/>
            <p:nvPr/>
          </p:nvSpPr>
          <p:spPr>
            <a:xfrm>
              <a:off x="2402351" y="4602113"/>
              <a:ext cx="830703" cy="553998"/>
            </a:xfrm>
            <a:prstGeom prst="rect">
              <a:avLst/>
            </a:prstGeom>
            <a:solidFill>
              <a:schemeClr val="bg1"/>
            </a:solidFill>
          </p:spPr>
          <p:txBody>
            <a:bodyPr wrap="square" lIns="0" tIns="0" rIns="0" bIns="0" rtlCol="0">
              <a:spAutoFit/>
            </a:bodyPr>
            <a:lstStyle/>
            <a:p>
              <a:r>
                <a:rPr lang="nl-NL" sz="1200" dirty="0"/>
                <a:t>Baloxavir</a:t>
              </a:r>
            </a:p>
            <a:p>
              <a:r>
                <a:rPr lang="nl-NL" sz="1200" dirty="0"/>
                <a:t>Placebo</a:t>
              </a:r>
            </a:p>
            <a:p>
              <a:r>
                <a:rPr lang="nl-NL" sz="1200" dirty="0"/>
                <a:t>Oseltamivir</a:t>
              </a:r>
            </a:p>
          </p:txBody>
        </p:sp>
        <p:sp>
          <p:nvSpPr>
            <p:cNvPr id="20" name="TextBox 19">
              <a:extLst>
                <a:ext uri="{FF2B5EF4-FFF2-40B4-BE49-F238E27FC236}">
                  <a16:creationId xmlns:a16="http://schemas.microsoft.com/office/drawing/2014/main" id="{2D99A6F5-6E53-584D-8BA3-82491537BC64}"/>
                </a:ext>
              </a:extLst>
            </p:cNvPr>
            <p:cNvSpPr txBox="1"/>
            <p:nvPr/>
          </p:nvSpPr>
          <p:spPr>
            <a:xfrm rot="16200000">
              <a:off x="282592" y="3573378"/>
              <a:ext cx="2741191" cy="215444"/>
            </a:xfrm>
            <a:prstGeom prst="rect">
              <a:avLst/>
            </a:prstGeom>
            <a:solidFill>
              <a:schemeClr val="bg1"/>
            </a:solidFill>
          </p:spPr>
          <p:txBody>
            <a:bodyPr wrap="square" lIns="0" tIns="0" rIns="0" bIns="0" rtlCol="0">
              <a:spAutoFit/>
            </a:bodyPr>
            <a:lstStyle/>
            <a:p>
              <a:r>
                <a:rPr lang="nl-NL" sz="1400" dirty="0"/>
                <a:t>% zonder verbetering van de symptomen</a:t>
              </a:r>
            </a:p>
          </p:txBody>
        </p:sp>
      </p:grpSp>
      <p:sp>
        <p:nvSpPr>
          <p:cNvPr id="3" name="Content Placeholder 2"/>
          <p:cNvSpPr>
            <a:spLocks noGrp="1"/>
          </p:cNvSpPr>
          <p:nvPr>
            <p:ph idx="1"/>
          </p:nvPr>
        </p:nvSpPr>
        <p:spPr>
          <a:xfrm>
            <a:off x="156331" y="1412393"/>
            <a:ext cx="11767939" cy="4580078"/>
          </a:xfrm>
        </p:spPr>
        <p:txBody>
          <a:bodyPr>
            <a:normAutofit/>
          </a:bodyPr>
          <a:lstStyle/>
          <a:p>
            <a:r>
              <a:rPr lang="nl-NL" sz="2400" dirty="0"/>
              <a:t>Oseltamivir is een neuraminidase-inhibitor (NAI)</a:t>
            </a:r>
          </a:p>
          <a:p>
            <a:r>
              <a:rPr lang="nl-NL" sz="2400" dirty="0"/>
              <a:t>Neuraminidase is nodig voor het afsnoerproces waardoor nieuwe virusdeeltjes de geïnfecteerde cel verlaten, dus NAI's verstoren deze stap van de virale groeicyclus</a:t>
            </a:r>
          </a:p>
          <a:p>
            <a:r>
              <a:rPr lang="nl-NL" sz="2400" dirty="0"/>
              <a:t>Oseltamivir verkort de tijdsduur van griepsymptomen met ~16 uur, als de toediening start binnen 48 uur na de eerste symptomen</a:t>
            </a:r>
          </a:p>
        </p:txBody>
      </p:sp>
      <p:sp>
        <p:nvSpPr>
          <p:cNvPr id="24" name="TextBox 23"/>
          <p:cNvSpPr txBox="1"/>
          <p:nvPr/>
        </p:nvSpPr>
        <p:spPr>
          <a:xfrm>
            <a:off x="9600181" y="6371458"/>
            <a:ext cx="2591819" cy="461665"/>
          </a:xfrm>
          <a:prstGeom prst="rect">
            <a:avLst/>
          </a:prstGeom>
          <a:noFill/>
        </p:spPr>
        <p:txBody>
          <a:bodyPr wrap="square" rtlCol="0">
            <a:spAutoFit/>
          </a:bodyPr>
          <a:lstStyle/>
          <a:p>
            <a:r>
              <a:rPr lang="nl-NL" sz="1200" dirty="0"/>
              <a:t>Ison MG et al. Lancet Infect Dis. 2020 Oct;20(10):1204-1214. PMID32526195</a:t>
            </a:r>
          </a:p>
        </p:txBody>
      </p:sp>
      <p:sp>
        <p:nvSpPr>
          <p:cNvPr id="23" name="Title 1"/>
          <p:cNvSpPr>
            <a:spLocks noGrp="1"/>
          </p:cNvSpPr>
          <p:nvPr>
            <p:ph type="title"/>
          </p:nvPr>
        </p:nvSpPr>
        <p:spPr>
          <a:xfrm>
            <a:off x="446328" y="29794"/>
            <a:ext cx="10515600" cy="1325563"/>
          </a:xfrm>
        </p:spPr>
        <p:txBody>
          <a:bodyPr>
            <a:normAutofit/>
          </a:bodyPr>
          <a:lstStyle/>
          <a:p>
            <a:r>
              <a:rPr lang="nl-NL" sz="3200" dirty="0"/>
              <a:t>Oseltamivir (Tamiflu)</a:t>
            </a:r>
            <a:br/>
            <a:r>
              <a:rPr lang="nl-NL" sz="3200" dirty="0"/>
              <a:t>Achtergrond</a:t>
            </a:r>
          </a:p>
        </p:txBody>
      </p:sp>
    </p:spTree>
    <p:extLst>
      <p:ext uri="{BB962C8B-B14F-4D97-AF65-F5344CB8AC3E}">
        <p14:creationId xmlns:p14="http://schemas.microsoft.com/office/powerpoint/2010/main" val="3801866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76" y="1516725"/>
            <a:ext cx="11767939" cy="4580078"/>
          </a:xfrm>
        </p:spPr>
        <p:txBody>
          <a:bodyPr>
            <a:normAutofit fontScale="92500" lnSpcReduction="10000"/>
          </a:bodyPr>
          <a:lstStyle/>
          <a:p>
            <a:r>
              <a:rPr lang="nl-NL"/>
              <a:t>Uit sommige </a:t>
            </a:r>
            <a:r>
              <a:rPr lang="nl-NL" i="1" dirty="0"/>
              <a:t>observatiestudies</a:t>
            </a:r>
            <a:r>
              <a:rPr lang="nl-NL"/>
              <a:t> blijkt een gunstig effect van oseltamivir voor ziekenhuispatiënten, maar uit andere niet, en </a:t>
            </a:r>
            <a:r>
              <a:rPr lang="nl-NL" i="1" dirty="0"/>
              <a:t>gerandomiseerde</a:t>
            </a:r>
            <a:r>
              <a:rPr lang="nl-NL"/>
              <a:t> studies ontbreken.</a:t>
            </a:r>
            <a:r>
              <a:rPr lang="nl-NL" baseline="30000" dirty="0"/>
              <a:t>1,2</a:t>
            </a:r>
          </a:p>
          <a:p>
            <a:endParaRPr lang="nl-NL" baseline="30000" dirty="0"/>
          </a:p>
          <a:p>
            <a:r>
              <a:rPr lang="nl-NL"/>
              <a:t>De gegevens uit observatiestudies lijden onder biases die niet betrouwbaar te omzeilen zijn</a:t>
            </a:r>
          </a:p>
          <a:p>
            <a:endParaRPr lang="nl-NL" baseline="30000" dirty="0"/>
          </a:p>
          <a:p>
            <a:r>
              <a:rPr lang="nl-NL"/>
              <a:t>Tijdens de pandemie is gebleken dat observatiegegevens voor meerdere COVID-19-behandelingen misleidend waren (bv. azitromycine, plasma van convalescenten), en weerlegd zijn door latere grootschalige gerandomiseerde studies</a:t>
            </a:r>
          </a:p>
          <a:p>
            <a:endParaRPr lang="nl-NL" dirty="0"/>
          </a:p>
          <a:p>
            <a:r>
              <a:rPr lang="nl-NL"/>
              <a:t>Zonder gegevens uit gerandomiseerde studies blijft de onzekerheid bestaand over de werkzaamheid en veiligheid van oseltamivir voor ziekenhuispatiënten</a:t>
            </a:r>
            <a:endParaRPr lang="nl-NL" dirty="0"/>
          </a:p>
        </p:txBody>
      </p:sp>
      <p:sp>
        <p:nvSpPr>
          <p:cNvPr id="4" name="TextBox 3"/>
          <p:cNvSpPr txBox="1"/>
          <p:nvPr/>
        </p:nvSpPr>
        <p:spPr>
          <a:xfrm>
            <a:off x="5241215" y="6273225"/>
            <a:ext cx="7057830" cy="584775"/>
          </a:xfrm>
          <a:prstGeom prst="rect">
            <a:avLst/>
          </a:prstGeom>
          <a:noFill/>
        </p:spPr>
        <p:txBody>
          <a:bodyPr wrap="none" rtlCol="0">
            <a:spAutoFit/>
          </a:bodyPr>
          <a:lstStyle/>
          <a:p>
            <a:r>
              <a:rPr lang="nl-NL" sz="1600" dirty="0"/>
              <a:t>1 Muthuri SG, et al. Lancet Respir Med. 2014 May;2(5):395-404. </a:t>
            </a:r>
            <a:r>
              <a:rPr lang="nl-NL" sz="1600" u="sng" dirty="0">
                <a:hlinkClick r:id="rId2"/>
              </a:rPr>
              <a:t>PMC6637757</a:t>
            </a:r>
            <a:endParaRPr lang="nl-NL" sz="1600" dirty="0"/>
          </a:p>
          <a:p>
            <a:r>
              <a:rPr lang="nl-NL" sz="1600" dirty="0"/>
              <a:t>2 Heneghan CJ, et al. Health Technol Assess. 2016 May;20(42):1-242. </a:t>
            </a:r>
            <a:r>
              <a:rPr lang="nl-NL" sz="1600" u="sng" dirty="0">
                <a:hlinkClick r:id="rId3"/>
              </a:rPr>
              <a:t>PMC4904189</a:t>
            </a:r>
            <a:endParaRPr lang="nl-NL" sz="1600" dirty="0"/>
          </a:p>
        </p:txBody>
      </p:sp>
      <p:sp>
        <p:nvSpPr>
          <p:cNvPr id="7" name="Title 1"/>
          <p:cNvSpPr txBox="1">
            <a:spLocks/>
          </p:cNvSpPr>
          <p:nvPr/>
        </p:nvSpPr>
        <p:spPr>
          <a:xfrm>
            <a:off x="446328" y="297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nl-NL" sz="3200" dirty="0"/>
              <a:t>Oseltamivir (Tamiflu)</a:t>
            </a:r>
            <a:br/>
            <a:r>
              <a:rPr lang="nl-NL" sz="3200" dirty="0"/>
              <a:t>Achtergrond</a:t>
            </a:r>
          </a:p>
        </p:txBody>
      </p:sp>
    </p:spTree>
    <p:extLst>
      <p:ext uri="{BB962C8B-B14F-4D97-AF65-F5344CB8AC3E}">
        <p14:creationId xmlns:p14="http://schemas.microsoft.com/office/powerpoint/2010/main" val="2999175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387" y="1459126"/>
            <a:ext cx="6379814" cy="3957558"/>
          </a:xfrm>
        </p:spPr>
        <p:txBody>
          <a:bodyPr>
            <a:normAutofit/>
          </a:bodyPr>
          <a:lstStyle/>
          <a:p>
            <a:r>
              <a:rPr lang="nl-NL" sz="2000" dirty="0"/>
              <a:t>NAI's worden in meerdere richtlijnen aangeraden voor ziekenhuispatiënten met influenza</a:t>
            </a:r>
          </a:p>
          <a:p>
            <a:r>
              <a:rPr lang="nl-NL" sz="2000" dirty="0"/>
              <a:t>De Chief Medical Officer for England richtte in 2023 een schrijven aan alle ziekenhuizen in het VK om te pleiten voor studies met een controlearm zonder antivirale middelen</a:t>
            </a:r>
          </a:p>
          <a:p>
            <a:endParaRPr lang="nl-NL" sz="2000" dirty="0"/>
          </a:p>
          <a:p>
            <a:endParaRPr lang="nl-NL" sz="2000" dirty="0"/>
          </a:p>
          <a:p>
            <a:endParaRPr lang="nl-NL" sz="2000" dirty="0"/>
          </a:p>
          <a:p>
            <a:endParaRPr lang="nl-NL" sz="2000" dirty="0"/>
          </a:p>
          <a:p>
            <a:endParaRPr lang="nl-NL" sz="2000" dirty="0"/>
          </a:p>
          <a:p>
            <a:endParaRPr lang="nl-NL" sz="2000" dirty="0"/>
          </a:p>
          <a:p>
            <a:endParaRPr lang="nl-NL" sz="2000" dirty="0"/>
          </a:p>
          <a:p>
            <a:endParaRPr lang="nl-NL" sz="2000" dirty="0"/>
          </a:p>
        </p:txBody>
      </p:sp>
      <p:pic>
        <p:nvPicPr>
          <p:cNvPr id="5" name="Picture 4"/>
          <p:cNvPicPr>
            <a:picLocks noChangeAspect="1"/>
          </p:cNvPicPr>
          <p:nvPr/>
        </p:nvPicPr>
        <p:blipFill>
          <a:blip r:embed="rId2"/>
          <a:stretch>
            <a:fillRect/>
          </a:stretch>
        </p:blipFill>
        <p:spPr>
          <a:xfrm>
            <a:off x="8881162" y="2415209"/>
            <a:ext cx="3222490" cy="4371188"/>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6884015" y="1449635"/>
            <a:ext cx="3118829" cy="4258727"/>
          </a:xfrm>
          <a:prstGeom prst="rect">
            <a:avLst/>
          </a:prstGeom>
          <a:ln>
            <a:solidFill>
              <a:schemeClr val="tx1"/>
            </a:solidFill>
          </a:ln>
        </p:spPr>
      </p:pic>
      <p:sp>
        <p:nvSpPr>
          <p:cNvPr id="6" name="Rectangle 5"/>
          <p:cNvSpPr/>
          <p:nvPr/>
        </p:nvSpPr>
        <p:spPr>
          <a:xfrm>
            <a:off x="348647" y="3385359"/>
            <a:ext cx="6605036" cy="2031325"/>
          </a:xfrm>
          <a:prstGeom prst="rect">
            <a:avLst/>
          </a:prstGeom>
        </p:spPr>
        <p:txBody>
          <a:bodyPr wrap="square">
            <a:spAutoFit/>
          </a:bodyPr>
          <a:lstStyle/>
          <a:p>
            <a:r>
              <a:rPr lang="nl-NL" b="1" i="1" dirty="0"/>
              <a:t>“[...] in het bijzonder voor ziekenhuizen en artsen die landelijke studies ondernemen beschouwen wij randomiseren als geheel in overeenstemming met Good Clinical Practice en met onze richtlijnen.”</a:t>
            </a:r>
          </a:p>
          <a:p>
            <a:endParaRPr lang="nl-NL" b="1" i="1" dirty="0"/>
          </a:p>
          <a:p>
            <a:r>
              <a:rPr lang="nl-NL" b="1" i="1" dirty="0"/>
              <a:t>“Tot nu toe is voor géén van deze antivirale behandelingen bewijs uit gerandomiseerde studies met controlegroep dat ze de uitkomst verbeteren voor ziekenhuispatiënten.”</a:t>
            </a:r>
          </a:p>
        </p:txBody>
      </p:sp>
      <p:sp>
        <p:nvSpPr>
          <p:cNvPr id="8" name="TextBox 7"/>
          <p:cNvSpPr txBox="1"/>
          <p:nvPr/>
        </p:nvSpPr>
        <p:spPr>
          <a:xfrm>
            <a:off x="220387" y="5708362"/>
            <a:ext cx="8227874" cy="830997"/>
          </a:xfrm>
          <a:prstGeom prst="rect">
            <a:avLst/>
          </a:prstGeom>
          <a:noFill/>
        </p:spPr>
        <p:txBody>
          <a:bodyPr wrap="square" rtlCol="0">
            <a:spAutoFit/>
          </a:bodyPr>
          <a:lstStyle/>
          <a:p>
            <a:pPr marL="285750" indent="-285750">
              <a:buFont typeface="Arial" panose="020B0604020202020204" pitchFamily="34" charset="0"/>
              <a:buChar char="•"/>
            </a:pPr>
            <a:r>
              <a:rPr lang="nl-NL" sz="2400" dirty="0"/>
              <a:t>Het kan nodig zijn dit duidelijk te maken d.m.v. discussie/communicatie ter plaatse</a:t>
            </a:r>
            <a:endParaRPr lang="nl-NL" dirty="0"/>
          </a:p>
        </p:txBody>
      </p:sp>
      <p:sp>
        <p:nvSpPr>
          <p:cNvPr id="10" name="Title 1"/>
          <p:cNvSpPr>
            <a:spLocks noGrp="1"/>
          </p:cNvSpPr>
          <p:nvPr>
            <p:ph type="title"/>
          </p:nvPr>
        </p:nvSpPr>
        <p:spPr>
          <a:xfrm>
            <a:off x="446328" y="29794"/>
            <a:ext cx="10515600" cy="1325563"/>
          </a:xfrm>
        </p:spPr>
        <p:txBody>
          <a:bodyPr>
            <a:normAutofit/>
          </a:bodyPr>
          <a:lstStyle/>
          <a:p>
            <a:r>
              <a:rPr lang="nl-NL" sz="3200" dirty="0"/>
              <a:t>Oseltamivir (Tamiflu)</a:t>
            </a:r>
            <a:br/>
            <a:r>
              <a:rPr lang="nl-NL" sz="3200" dirty="0"/>
              <a:t>Achtergrond</a:t>
            </a:r>
          </a:p>
        </p:txBody>
      </p:sp>
    </p:spTree>
    <p:extLst>
      <p:ext uri="{BB962C8B-B14F-4D97-AF65-F5344CB8AC3E}">
        <p14:creationId xmlns:p14="http://schemas.microsoft.com/office/powerpoint/2010/main" val="180697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e6e23f2f-d118-4b80-9c8f-3a17b410c8e7"/>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ca37e2d-a12b-47b7-9c3c-40d22df3b50a" xsi:nil="true"/>
    <lcf76f155ced4ddcb4097134ff3c332f xmlns="137f62fc-0309-469d-96f8-244e1f51aa1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16FEED5D5053469AFB61F4CDE271DB" ma:contentTypeVersion="18" ma:contentTypeDescription="Create a new document." ma:contentTypeScope="" ma:versionID="3abab5b2bfc8b550b6a7c0fb3096d50d">
  <xsd:schema xmlns:xsd="http://www.w3.org/2001/XMLSchema" xmlns:xs="http://www.w3.org/2001/XMLSchema" xmlns:p="http://schemas.microsoft.com/office/2006/metadata/properties" xmlns:ns2="137f62fc-0309-469d-96f8-244e1f51aa13" xmlns:ns3="aca37e2d-a12b-47b7-9c3c-40d22df3b50a" targetNamespace="http://schemas.microsoft.com/office/2006/metadata/properties" ma:root="true" ma:fieldsID="2a0fc1677ac5988bc095db029d83c96f" ns2:_="" ns3:_="">
    <xsd:import namespace="137f62fc-0309-469d-96f8-244e1f51aa13"/>
    <xsd:import namespace="aca37e2d-a12b-47b7-9c3c-40d22df3b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f62fc-0309-469d-96f8-244e1f51a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a37e2d-a12b-47b7-9c3c-40d22df3b50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f63c6bd-ffe2-4ed4-86e9-cbc11843f189}" ma:internalName="TaxCatchAll" ma:showField="CatchAllData" ma:web="aca37e2d-a12b-47b7-9c3c-40d22df3b50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12AD73-C1FD-49B0-ACF6-15D917CCBFA5}">
  <ds:schemaRefs>
    <ds:schemaRef ds:uri="cf0dfbcc-b360-4cf7-9bf5-370ba522dbe9"/>
    <ds:schemaRef ds:uri="http://purl.org/dc/dcmitype/"/>
    <ds:schemaRef ds:uri="83c9eb58-c16a-4eef-9abf-4aeec758fe0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8A2729FF-E1F5-43DA-A95B-34B39733FEAD}">
  <ds:schemaRefs>
    <ds:schemaRef ds:uri="http://schemas.microsoft.com/sharepoint/v3/contenttype/forms"/>
  </ds:schemaRefs>
</ds:datastoreItem>
</file>

<file path=customXml/itemProps3.xml><?xml version="1.0" encoding="utf-8"?>
<ds:datastoreItem xmlns:ds="http://schemas.openxmlformats.org/officeDocument/2006/customXml" ds:itemID="{CB78E4F0-FDC0-4263-AB9F-6F12DFFC9677}"/>
</file>

<file path=docProps/app.xml><?xml version="1.0" encoding="utf-8"?>
<Properties xmlns="http://schemas.openxmlformats.org/officeDocument/2006/extended-properties" xmlns:vt="http://schemas.openxmlformats.org/officeDocument/2006/docPropsVTypes">
  <Template/>
  <TotalTime>5714</TotalTime>
  <Words>1576</Words>
  <Application>Microsoft Office PowerPoint</Application>
  <PresentationFormat>Breedbeeld</PresentationFormat>
  <Paragraphs>214</Paragraphs>
  <Slides>17</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17</vt:i4>
      </vt:variant>
    </vt:vector>
  </HeadingPairs>
  <TitlesOfParts>
    <vt:vector size="20" baseType="lpstr">
      <vt:lpstr>Arial</vt:lpstr>
      <vt:lpstr>Calibri</vt:lpstr>
      <vt:lpstr>Office Theme</vt:lpstr>
      <vt:lpstr>RECOVERY EU</vt:lpstr>
      <vt:lpstr>Influenza, achtergrond </vt:lpstr>
      <vt:lpstr>Toelatingseisen voor RECOVERY</vt:lpstr>
      <vt:lpstr>Opzet van RECOVERY: Kernprotocol V27.0 (inclusief niet-EU vergelijkingen)</vt:lpstr>
      <vt:lpstr>PowerPoint-presentatie</vt:lpstr>
      <vt:lpstr>PowerPoint-presentatie</vt:lpstr>
      <vt:lpstr>Oseltamivir (Tamiflu) Achtergrond</vt:lpstr>
      <vt:lpstr>PowerPoint-presentatie</vt:lpstr>
      <vt:lpstr>Oseltamivir (Tamiflu) Achtergrond</vt:lpstr>
      <vt:lpstr>Oseltamivir (Tamiflu) toelatingseisen</vt:lpstr>
      <vt:lpstr>Oseltamivir (Tamiflu) dosering en bijwerkingen</vt:lpstr>
      <vt:lpstr>PowerPoint-presentatie</vt:lpstr>
      <vt:lpstr>corticosteroïden tegen influenza Achtergrond</vt:lpstr>
      <vt:lpstr>PowerPoint-presentatie</vt:lpstr>
      <vt:lpstr>PowerPoint-presentatie</vt:lpstr>
      <vt:lpstr>Corticosteroïden tegen influenza Potentiële interacties</vt:lpstr>
      <vt:lpstr>Samenvatting - Influenzabehandelingen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Beek-18, J.D. van der (Jonneke)</cp:lastModifiedBy>
  <cp:revision>647</cp:revision>
  <cp:lastPrinted>2020-03-18T19:42:16Z</cp:lastPrinted>
  <dcterms:created xsi:type="dcterms:W3CDTF">2020-03-14T13:47:38Z</dcterms:created>
  <dcterms:modified xsi:type="dcterms:W3CDTF">2024-02-29T08:57:12Z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0x0101006916FEED5D5053469AFB61F4CDE271DB</vt:lpwstr>
  </property>
</Properties>
</file>