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5091" autoAdjust="0"/>
    <p:restoredTop sz="94660"/>
  </p:normalViewPr>
  <p:slideViewPr>
    <p:cSldViewPr snapToGrid="0">
      <p:cViewPr varScale="1">
        <p:scale>
          <a:sx n="114" d="100"/>
          <a:sy n="114" d="100"/>
        </p:scale>
        <p:origin x="1044"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23/12/2024</a:t>
            </a:fld>
            <a:endParaRPr lang="nl-NL"/>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nl-NL"/>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23/12/2024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23/12/2024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23/12/2024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23/12/2024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23/12/2024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nl-NL" b="1" dirty="0">
                <a:solidFill>
                  <a:srgbClr val="9E3159"/>
                </a:solidFill>
                <a:latin typeface="+mn-lt"/>
              </a:rPr>
              <a:t>RECOVERY EU</a:t>
            </a:r>
          </a:p>
        </p:txBody>
      </p:sp>
      <p:sp>
        <p:nvSpPr>
          <p:cNvPr id="3" name="Subtitle 2"/>
          <p:cNvSpPr>
            <a:spLocks noGrp="1"/>
          </p:cNvSpPr>
          <p:nvPr>
            <p:ph type="subTitle" idx="1"/>
          </p:nvPr>
        </p:nvSpPr>
        <p:spPr>
          <a:xfrm>
            <a:off x="1524000" y="4369626"/>
            <a:ext cx="9144000" cy="1655762"/>
          </a:xfrm>
        </p:spPr>
        <p:txBody>
          <a:bodyPr/>
          <a:lstStyle/>
          <a:p>
            <a:r>
              <a:rPr lang="nl-NL" sz="3200" b="1" dirty="0"/>
              <a:t>Training voor hoofdonderzoekers (PI)</a:t>
            </a:r>
          </a:p>
          <a:p>
            <a:endParaRPr lang="nl-NL" b="1" dirty="0"/>
          </a:p>
          <a:p>
            <a:r>
              <a:rPr lang="en-GB" sz="2000" b="1" dirty="0">
                <a:solidFill>
                  <a:schemeClr val="bg1">
                    <a:lumMod val="50000"/>
                  </a:schemeClr>
                </a:solidFill>
              </a:rPr>
              <a:t>V2.0 2024-12-03</a:t>
            </a:r>
            <a:endParaRPr lang="en-GB" sz="2000" b="1" dirty="0">
              <a:solidFill>
                <a:schemeClr val="bg1">
                  <a:lumMod val="50000"/>
                </a:schemeClr>
              </a:solidFill>
              <a:ea typeface="Calibri"/>
              <a:cs typeface="Calibri"/>
            </a:endParaRPr>
          </a:p>
          <a:p>
            <a:endParaRPr lang="nl-NL"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Identificatie en uitnodiging</a:t>
            </a:r>
          </a:p>
        </p:txBody>
      </p:sp>
      <p:sp>
        <p:nvSpPr>
          <p:cNvPr id="3" name="Content Placeholder 2"/>
          <p:cNvSpPr>
            <a:spLocks noGrp="1"/>
          </p:cNvSpPr>
          <p:nvPr>
            <p:ph idx="1"/>
          </p:nvPr>
        </p:nvSpPr>
        <p:spPr/>
        <p:txBody>
          <a:bodyPr/>
          <a:lstStyle/>
          <a:p>
            <a:r>
              <a:rPr lang="nl-NL"/>
              <a:t>De PI draagt er zorg voor dat er de locatie een proces heeft dat potentiële deelnemers identificeert</a:t>
            </a:r>
          </a:p>
          <a:p>
            <a:pPr lvl="1"/>
            <a:r>
              <a:rPr lang="nl-NL"/>
              <a:t>Voorbeelden: geregeld nazien welke patiënten met CAP of influenza zijn opgenomen; link naar de influenza-analyses van het microbiologisch lab</a:t>
            </a:r>
          </a:p>
          <a:p>
            <a:pPr lvl="1"/>
            <a:endParaRPr lang="nl-NL" dirty="0"/>
          </a:p>
          <a:p>
            <a:r>
              <a:rPr lang="nl-NL"/>
              <a:t>De kwaliteit van de studie is beter als de locatie flink rekruteert, omdat het team de procedures beter leert kennen en minder fouten maakt</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nl-NL"/>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Geïnformeerde toestemming</a:t>
            </a:r>
          </a:p>
        </p:txBody>
      </p:sp>
      <p:sp>
        <p:nvSpPr>
          <p:cNvPr id="3" name="Content Placeholder 2"/>
          <p:cNvSpPr>
            <a:spLocks noGrp="1"/>
          </p:cNvSpPr>
          <p:nvPr>
            <p:ph idx="1"/>
          </p:nvPr>
        </p:nvSpPr>
        <p:spPr/>
        <p:txBody>
          <a:bodyPr>
            <a:normAutofit/>
          </a:bodyPr>
          <a:lstStyle/>
          <a:p>
            <a:r>
              <a:rPr lang="nl-NL"/>
              <a:t>Voor alle patiënten is een schriftelijke geïnformeerde toestemming vereist vóór de eerste studie-specifieke procedure</a:t>
            </a:r>
          </a:p>
          <a:p>
            <a:endParaRPr lang="nl-NL" dirty="0"/>
          </a:p>
          <a:p>
            <a:r>
              <a:rPr lang="nl-NL"/>
              <a:t>Het toestemmingsformulier mag ondertekend worden door</a:t>
            </a:r>
          </a:p>
          <a:p>
            <a:pPr lvl="1"/>
            <a:r>
              <a:rPr lang="nl-NL"/>
              <a:t>De patiënt zelf</a:t>
            </a:r>
          </a:p>
          <a:p>
            <a:pPr lvl="1"/>
            <a:r>
              <a:rPr lang="nl-NL"/>
              <a:t>Een getuige (als de patiënt wel in staat is te beslissen, maar lichamelijk om de handtekening te zetten), of</a:t>
            </a:r>
          </a:p>
          <a:p>
            <a:pPr lvl="1"/>
            <a:r>
              <a:rPr lang="nl-NL"/>
              <a:t>Een wettelijk vertegenwoordiger (als de patiënt zelf niet in staat is te beslissen)</a:t>
            </a:r>
          </a:p>
          <a:p>
            <a:pPr marL="457200" lvl="1" indent="0">
              <a:buNone/>
            </a:pPr>
            <a:endParaRPr lang="nl-NL" dirty="0"/>
          </a:p>
          <a:p>
            <a:r>
              <a:rPr lang="nl-NL"/>
              <a:t>Details in de EU trainingsmodule over Toestemming</a:t>
            </a:r>
          </a:p>
          <a:p>
            <a:pPr lvl="1"/>
            <a:endParaRPr lang="nl-NL"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nl-NL"/>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Randomisatie</a:t>
            </a:r>
          </a:p>
        </p:txBody>
      </p:sp>
      <p:sp>
        <p:nvSpPr>
          <p:cNvPr id="3" name="Content Placeholder 2"/>
          <p:cNvSpPr>
            <a:spLocks noGrp="1"/>
          </p:cNvSpPr>
          <p:nvPr>
            <p:ph idx="1"/>
          </p:nvPr>
        </p:nvSpPr>
        <p:spPr>
          <a:xfrm>
            <a:off x="504201" y="1596884"/>
            <a:ext cx="11240759" cy="4854715"/>
          </a:xfrm>
        </p:spPr>
        <p:txBody>
          <a:bodyPr>
            <a:normAutofit fontScale="92500"/>
          </a:bodyPr>
          <a:lstStyle/>
          <a:p>
            <a:r>
              <a:rPr lang="nl-NL"/>
              <a:t>De geschiktheid van de patiënt moet beoordeeld worden door een medisch gekwalificeerde persoon die de nodige training heeft afgerond en de IMP's (en contra-indicaties) kent. </a:t>
            </a:r>
          </a:p>
          <a:p>
            <a:r>
              <a:rPr lang="nl-NL"/>
              <a:t>De beoordeling vindt plaats in overleg met de behandelend arts van de patiënt en wordt vastgelegd in de medische dossiers.</a:t>
            </a:r>
          </a:p>
          <a:p>
            <a:r>
              <a:rPr lang="nl-NL"/>
              <a:t>De randomisatie kan door een lid van de studieteam gedaan worden (hoeft niet degene te zijn die toestemming of de geschiktheid heeft afgehandeld).</a:t>
            </a:r>
          </a:p>
          <a:p>
            <a:r>
              <a:rPr lang="nl-NL"/>
              <a:t>Degene die het randomisatieformulier invult moet de relevante studie-specifieke training afgerond hebben en bevestigen dat de toestemming verkregen is.</a:t>
            </a:r>
          </a:p>
          <a:p>
            <a:r>
              <a:rPr lang="nl-NL"/>
              <a:t>Er is een betrouwbare methode nodig om het behandelteam van de patiënt te informeren over de gerandomiseerd toegewezen studiebehandelingen</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nl-NL"/>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Follow-up</a:t>
            </a:r>
          </a:p>
        </p:txBody>
      </p:sp>
      <p:sp>
        <p:nvSpPr>
          <p:cNvPr id="3" name="Content Placeholder 2"/>
          <p:cNvSpPr>
            <a:spLocks noGrp="1"/>
          </p:cNvSpPr>
          <p:nvPr>
            <p:ph idx="1"/>
          </p:nvPr>
        </p:nvSpPr>
        <p:spPr/>
        <p:txBody>
          <a:bodyPr/>
          <a:lstStyle/>
          <a:p>
            <a:r>
              <a:rPr lang="nl-NL"/>
              <a:t>De PI benoemd personen die over de nodige kennis beschikken (inclusief studie-specifieke trainingsmodules) en die accounts krijgen in OpenClinica om de Follow-up-formulieren in te vullen</a:t>
            </a:r>
          </a:p>
          <a:p>
            <a:endParaRPr lang="nl-NL" dirty="0"/>
          </a:p>
          <a:p>
            <a:r>
              <a:rPr lang="nl-NL"/>
              <a:t>De PI is ervoor verantwoordelijk dat de medewerkers van de studie op zijn of haar locatie toegang hebben tot de medische dossiers die nodig zijn voor het invullen van deze formulieren</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nl-NL"/>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p:txBody>
          <a:bodyPr/>
          <a:lstStyle/>
          <a:p>
            <a:r>
              <a:rPr lang="nl-NL"/>
              <a:t>Het RECOVERY protocol eist het melden van ernstige ongewenste voorvallen (SAE's) die volgens de PI “met redelijke waarschijnlijkheid” verband houden met de studie</a:t>
            </a:r>
          </a:p>
          <a:p>
            <a:pPr lvl="1"/>
            <a:r>
              <a:rPr lang="nl-NL"/>
              <a:t>Andere SAE's hoeven niet gemeld te worden</a:t>
            </a:r>
          </a:p>
          <a:p>
            <a:pPr lvl="1"/>
            <a:endParaRPr lang="nl-NL" dirty="0"/>
          </a:p>
          <a:p>
            <a:r>
              <a:rPr lang="nl-NL"/>
              <a:t>De definitie van een “ernstige” ongewenste bijwerking is:</a:t>
            </a:r>
          </a:p>
          <a:p>
            <a:pPr lvl="1"/>
            <a:r>
              <a:rPr lang="nl-NL"/>
              <a:t>Dodelijk of levensbedreigend</a:t>
            </a:r>
          </a:p>
          <a:p>
            <a:pPr lvl="1"/>
            <a:r>
              <a:rPr lang="nl-NL"/>
              <a:t>Vereist of verlengt ziekenhuisverblijf</a:t>
            </a:r>
          </a:p>
          <a:p>
            <a:pPr lvl="1"/>
            <a:r>
              <a:rPr lang="nl-NL"/>
              <a:t>Heeft een permanente handicap of invaliditeit tot gevolg</a:t>
            </a:r>
          </a:p>
          <a:p>
            <a:pPr lvl="1"/>
            <a:r>
              <a:rPr lang="nl-NL"/>
              <a:t>Heeft een aangeboren afwijking of geboorteafwijking tot gevolg</a:t>
            </a:r>
          </a:p>
          <a:p>
            <a:pPr lvl="1"/>
            <a:r>
              <a:rPr lang="nl-NL"/>
              <a:t>Ander belangrijk medisch voorval, naar oordeel van de PI</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nl-NL"/>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a:xfrm>
            <a:off x="504201" y="1596885"/>
            <a:ext cx="11362679" cy="4580078"/>
          </a:xfrm>
        </p:spPr>
        <p:txBody>
          <a:bodyPr>
            <a:normAutofit fontScale="92500" lnSpcReduction="10000"/>
          </a:bodyPr>
          <a:lstStyle/>
          <a:p>
            <a:r>
              <a:rPr lang="nl-NL" dirty="0"/>
              <a:t>Een ongewenst voorval wordt beschouwd als verband houdend met de studie indien (volgens de CT-3-richtlijn van de Europese Commissie) “</a:t>
            </a:r>
            <a:r>
              <a:rPr lang="nl-NL" i="1" dirty="0"/>
              <a:t> een redelijke mogelijkheid van een causaal verband tussen het voorval en het geneesmiddel voor onderzoek. Dit betekent dat er feiten (bewijzen) of argumenten zijn die een causaal verband suggereren.</a:t>
            </a:r>
            <a:r>
              <a:rPr lang="nl-NL" dirty="0"/>
              <a:t>” </a:t>
            </a:r>
          </a:p>
          <a:p>
            <a:endParaRPr lang="nl-NL" dirty="0"/>
          </a:p>
          <a:p>
            <a:r>
              <a:rPr lang="nl-NL" dirty="0"/>
              <a:t>Bestaat het vermoeden dat een SAE verband houdt met de studiebehandeling, dan moet het voorval gemeld worden, binnen 24 uur na constatering door de PI</a:t>
            </a:r>
          </a:p>
          <a:p>
            <a:pPr lvl="1"/>
            <a:r>
              <a:rPr lang="nl-NL" dirty="0"/>
              <a:t>Het kan nuttig zijn om het SAE te </a:t>
            </a:r>
            <a:r>
              <a:rPr lang="nl-NL"/>
              <a:t>bespreken met CCO/ </a:t>
            </a:r>
            <a:r>
              <a:rPr lang="nl-NL" dirty="0"/>
              <a:t>RCC om er zeker van te zijn dat er voldoende informatie wordt gegeven voor de verdere rapportage (naar regelgevers</a:t>
            </a:r>
            <a:r>
              <a:rPr lang="nl-NL"/>
              <a:t>, ethische </a:t>
            </a:r>
            <a:r>
              <a:rPr lang="nl-NL" dirty="0"/>
              <a:t>commissies, etc.)</a:t>
            </a:r>
          </a:p>
          <a:p>
            <a:r>
              <a:rPr lang="nl-NL" dirty="0"/>
              <a:t>Contactgegevens voor de CCO staan op de desbetreffende landenpagina van de website</a:t>
            </a: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nl-NL"/>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Veiligheidsrapportage</a:t>
            </a:r>
          </a:p>
        </p:txBody>
      </p:sp>
      <p:sp>
        <p:nvSpPr>
          <p:cNvPr id="3" name="Content Placeholder 2"/>
          <p:cNvSpPr>
            <a:spLocks noGrp="1"/>
          </p:cNvSpPr>
          <p:nvPr>
            <p:ph idx="1"/>
          </p:nvPr>
        </p:nvSpPr>
        <p:spPr/>
        <p:txBody>
          <a:bodyPr>
            <a:normAutofit fontScale="92500" lnSpcReduction="10000"/>
          </a:bodyPr>
          <a:lstStyle/>
          <a:p>
            <a:r>
              <a:rPr lang="nl-NL" dirty="0"/>
              <a:t>De CCO beoordeelt of een voorval “te verwachten” is op basis van de referentiegegevens over de veiligheid van de IMP(s). Is het oordeel ‘onverwacht’, dan maakt de sponsor melding van een SUSAR.</a:t>
            </a:r>
          </a:p>
          <a:p>
            <a:endParaRPr lang="nl-NL" dirty="0"/>
          </a:p>
          <a:p>
            <a:r>
              <a:rPr lang="nl-NL" dirty="0"/>
              <a:t>Alle informatie over </a:t>
            </a:r>
            <a:r>
              <a:rPr lang="nl-NL" dirty="0" err="1"/>
              <a:t>SUSARs</a:t>
            </a:r>
            <a:r>
              <a:rPr lang="nl-NL" dirty="0"/>
              <a:t> binnen RECOVERY is beschikbaar voor de </a:t>
            </a:r>
            <a:r>
              <a:rPr lang="nl-NL" dirty="0" err="1"/>
              <a:t>PI's</a:t>
            </a:r>
            <a:r>
              <a:rPr lang="nl-NL" dirty="0"/>
              <a:t> op </a:t>
            </a:r>
            <a:r>
              <a:rPr lang="nl-NL" dirty="0">
                <a:hlinkClick r:id="rId2"/>
              </a:rPr>
              <a:t>studiewebsite</a:t>
            </a:r>
            <a:r>
              <a:rPr lang="nl-NL" dirty="0"/>
              <a:t> (update elk kwartaal)</a:t>
            </a:r>
          </a:p>
          <a:p>
            <a:endParaRPr lang="nl-NL" dirty="0"/>
          </a:p>
          <a:p>
            <a:r>
              <a:rPr lang="nl-NL" dirty="0"/>
              <a:t>Alle leden van het onderzoeksteam moeten de hoofdonderzoeker onmiddellijk op de hoogte stellen als zij zich bewust worden van een andere kwestie die een gevaar kan vormen voor de gezondheid of veiligheid van deelnemers aan het onderzoek en de hoofdonderzoeker moet de CCO onmiddellijk op de hoogte stellen als zij het eens zijn met deze beoordeling.</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nl-NL"/>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Afwijkingen van het protocol</a:t>
            </a:r>
          </a:p>
        </p:txBody>
      </p:sp>
      <p:sp>
        <p:nvSpPr>
          <p:cNvPr id="3" name="Content Placeholder 2"/>
          <p:cNvSpPr>
            <a:spLocks noGrp="1"/>
          </p:cNvSpPr>
          <p:nvPr>
            <p:ph idx="1"/>
          </p:nvPr>
        </p:nvSpPr>
        <p:spPr/>
        <p:txBody>
          <a:bodyPr/>
          <a:lstStyle/>
          <a:p>
            <a:r>
              <a:rPr lang="nl-NL"/>
              <a:t>Een potentiële afwijkingen van het protocol kan herkend worden door de PI, of, door het RCC op basis van de informatie die locatie doorgeeft</a:t>
            </a:r>
          </a:p>
          <a:p>
            <a:endParaRPr lang="nl-NL" dirty="0"/>
          </a:p>
          <a:p>
            <a:r>
              <a:rPr lang="nl-NL"/>
              <a:t>Elke potentiële afwijking van het protocol moet gerapporteerd worden (e-mail </a:t>
            </a:r>
            <a:r>
              <a:rPr lang="nl-NL" dirty="0">
                <a:hlinkClick r:id="rId2"/>
              </a:rPr>
              <a:t>recovery@ecraid.eu</a:t>
            </a:r>
            <a:r>
              <a:rPr lang="nl-NL"/>
              <a:t>) aan het RCC, dat hem archiveert en controleert of er vervolgactie nodig is</a:t>
            </a:r>
          </a:p>
          <a:p>
            <a:endParaRPr lang="nl-NL" dirty="0"/>
          </a:p>
          <a:p>
            <a:r>
              <a:rPr lang="nl-NL"/>
              <a:t>De PI kan het verzoek krijgen een dossier-aantekening te maken om het protocol te documenteren, met eventuelen preventieve en correctieve maatregeleen</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nl-NL"/>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Dossier op de locatie van het onderzoek</a:t>
            </a:r>
          </a:p>
        </p:txBody>
      </p:sp>
      <p:sp>
        <p:nvSpPr>
          <p:cNvPr id="3" name="Content Placeholder 2"/>
          <p:cNvSpPr>
            <a:spLocks noGrp="1"/>
          </p:cNvSpPr>
          <p:nvPr>
            <p:ph idx="1"/>
          </p:nvPr>
        </p:nvSpPr>
        <p:spPr/>
        <p:txBody>
          <a:bodyPr>
            <a:normAutofit fontScale="92500" lnSpcReduction="20000"/>
          </a:bodyPr>
          <a:lstStyle/>
          <a:p>
            <a:r>
              <a:rPr lang="nl-NL" dirty="0"/>
              <a:t>Gebruik de RECOVERY EU ISF Index om het Investigator Site File op de locatie van het onderzoek (ISF) te organiseren</a:t>
            </a:r>
          </a:p>
          <a:p>
            <a:endParaRPr lang="nl-NL" dirty="0"/>
          </a:p>
          <a:p>
            <a:r>
              <a:rPr lang="nl-NL" dirty="0"/>
              <a:t>De meeste studiedocumenten zijn beschikbaar op de website, het is niet nodig deze op papier te dupliceren in het ISF</a:t>
            </a:r>
          </a:p>
          <a:p>
            <a:endParaRPr lang="nl-NL" dirty="0"/>
          </a:p>
          <a:p>
            <a:r>
              <a:rPr lang="nl-NL" dirty="0"/>
              <a:t>Andere documenten kunnen bewaard worden in het papieren ISF, of op andere duidelijk gedocumenteerde veilige plaatsen</a:t>
            </a:r>
          </a:p>
          <a:p>
            <a:endParaRPr lang="nl-NL" dirty="0"/>
          </a:p>
          <a:p>
            <a:r>
              <a:rPr lang="nl-NL" dirty="0"/>
              <a:t>Elektronisch bewaarde ISF-documenten moeten altijd toegankelijk zijn als ze nodig zijn, en de versie-geschiedenis moet duidelijk zijn (voor zover van toepassing)</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nl-NL"/>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Dank u!</a:t>
            </a:r>
          </a:p>
        </p:txBody>
      </p:sp>
      <p:sp>
        <p:nvSpPr>
          <p:cNvPr id="3" name="Content Placeholder 2"/>
          <p:cNvSpPr>
            <a:spLocks noGrp="1"/>
          </p:cNvSpPr>
          <p:nvPr>
            <p:ph idx="1"/>
          </p:nvPr>
        </p:nvSpPr>
        <p:spPr/>
        <p:txBody>
          <a:bodyPr/>
          <a:lstStyle/>
          <a:p>
            <a:r>
              <a:rPr lang="nl-NL"/>
              <a:t>Bedankt voor uw medewerking aan RECOVERY!</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nl-NL"/>
          </a:p>
        </p:txBody>
      </p:sp>
      <p:pic>
        <p:nvPicPr>
          <p:cNvPr id="6" name="Picture 5" descr="A map of the world with different countries/regions&#10;&#10;Description automatically generated">
            <a:extLst>
              <a:ext uri="{FF2B5EF4-FFF2-40B4-BE49-F238E27FC236}">
                <a16:creationId xmlns:a16="http://schemas.microsoft.com/office/drawing/2014/main" id="{98B0FEFF-6248-B09D-DB2E-A5D74C431FF6}"/>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Onderwerpen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nl-NL"/>
              <a:t>Rol van de hoofdonderzoeker van een locatie</a:t>
            </a:r>
          </a:p>
          <a:p>
            <a:pPr marL="514350" indent="-514350">
              <a:buFont typeface="+mj-lt"/>
              <a:buAutoNum type="arabicPeriod"/>
            </a:pPr>
            <a:r>
              <a:rPr lang="nl-NL"/>
              <a:t>Training en delegering</a:t>
            </a:r>
          </a:p>
          <a:p>
            <a:pPr marL="514350" indent="-514350">
              <a:buFont typeface="+mj-lt"/>
              <a:buAutoNum type="arabicPeriod"/>
            </a:pPr>
            <a:r>
              <a:rPr lang="nl-NL"/>
              <a:t>Potentiële deelnemers herkennen en uitnodigen</a:t>
            </a:r>
          </a:p>
          <a:p>
            <a:pPr marL="514350" indent="-514350">
              <a:buFont typeface="+mj-lt"/>
              <a:buAutoNum type="arabicPeriod"/>
            </a:pPr>
            <a:r>
              <a:rPr lang="nl-NL"/>
              <a:t>Geïnformeerde toestemming</a:t>
            </a:r>
          </a:p>
          <a:p>
            <a:pPr marL="514350" indent="-514350">
              <a:buFont typeface="+mj-lt"/>
              <a:buAutoNum type="arabicPeriod"/>
            </a:pPr>
            <a:r>
              <a:rPr lang="nl-NL"/>
              <a:t>Randomisatie</a:t>
            </a:r>
          </a:p>
          <a:p>
            <a:pPr marL="514350" indent="-514350">
              <a:buFont typeface="+mj-lt"/>
              <a:buAutoNum type="arabicPeriod"/>
            </a:pPr>
            <a:r>
              <a:rPr lang="nl-NL"/>
              <a:t>Follow-up</a:t>
            </a:r>
          </a:p>
          <a:p>
            <a:pPr marL="514350" indent="-514350">
              <a:buFont typeface="+mj-lt"/>
              <a:buAutoNum type="arabicPeriod"/>
            </a:pPr>
            <a:r>
              <a:rPr lang="nl-NL"/>
              <a:t>Veiligheidsrapportage</a:t>
            </a:r>
          </a:p>
          <a:p>
            <a:pPr marL="514350" indent="-514350">
              <a:buFont typeface="+mj-lt"/>
              <a:buAutoNum type="arabicPeriod"/>
            </a:pPr>
            <a:r>
              <a:rPr lang="nl-NL"/>
              <a:t>Afwijkingen van het protocol</a:t>
            </a:r>
          </a:p>
          <a:p>
            <a:pPr marL="514350" indent="-514350">
              <a:buFont typeface="+mj-lt"/>
              <a:buAutoNum type="arabicPeriod"/>
            </a:pPr>
            <a:r>
              <a:rPr lang="nl-NL"/>
              <a:t>Dossier op de locatie van het onderzoek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nl-NL"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Independent</a:t>
            </a:r>
            <a:r>
              <a:rPr lang="nl-NL"/>
              <a:t> </a:t>
            </a:r>
            <a:endParaRPr kumimoji="0" lang="nl-NL"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nl-NL" altLang="en-US" sz="1200" b="1" dirty="0">
                <a:solidFill>
                  <a:srgbClr val="000000"/>
                </a:solidFill>
                <a:latin typeface="Calibri" panose="020F0502020204030204" pitchFamily="34" charset="0"/>
              </a:rPr>
              <a:t>Data Monitoring Committee</a:t>
            </a:r>
            <a:r>
              <a:rPr lang="nl-NL"/>
              <a:t> </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nl-NL" altLang="en-US" sz="1200" b="1" dirty="0">
                <a:solidFill>
                  <a:srgbClr val="000000"/>
                </a:solidFill>
                <a:latin typeface="Calibri" panose="020F0502020204030204" pitchFamily="34" charset="0"/>
              </a:rPr>
              <a:t>Research Governance, Ethics &amp; Assurance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(Sponsor’s office)</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Trial Steering Committee</a:t>
            </a: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l-NL"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Sponsor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University</a:t>
            </a:r>
            <a:r>
              <a:rPr kumimoji="0" lang="nl-NL" altLang="en-US" sz="1400" b="1" i="0" u="none" strike="noStrike" cap="none"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nl-NL"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Leverancier van IMP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(voor IMP's niet</a:t>
            </a:r>
            <a:r>
              <a:rPr lang="nl-NL" sz="1600" dirty="0"/>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100" b="1" i="0" u="none" strike="noStrike" cap="none" baseline="0" dirty="0">
                <a:ln>
                  <a:noFill/>
                </a:ln>
                <a:solidFill>
                  <a:srgbClr val="000000"/>
                </a:solidFill>
                <a:effectLst/>
                <a:latin typeface="Calibri" panose="020F0502020204030204" pitchFamily="34" charset="0"/>
              </a:rPr>
              <a:t>geleverd door de</a:t>
            </a:r>
            <a:r>
              <a:rPr kumimoji="0" lang="nl-NL" altLang="en-US" sz="1100" b="1" i="0" u="none" strike="noStrike" cap="none" dirty="0">
                <a:ln>
                  <a:noFill/>
                </a:ln>
                <a:solidFill>
                  <a:srgbClr val="000000"/>
                </a:solidFill>
                <a:effectLst/>
                <a:latin typeface="Calibri" panose="020F0502020204030204" pitchFamily="34" charset="0"/>
              </a:rPr>
              <a:t> locatie)</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RCC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Deelnemend Centrum (DC, </a:t>
            </a:r>
            <a:r>
              <a:rPr lang="nl-NL" altLang="en-US" sz="1400" b="1" dirty="0">
                <a:solidFill>
                  <a:srgbClr val="000000"/>
                </a:solidFill>
                <a:latin typeface="Calibri" panose="020F0502020204030204" pitchFamily="34" charset="0"/>
              </a:rPr>
              <a:t>‘</a:t>
            </a:r>
            <a:r>
              <a:rPr kumimoji="0" lang="nl-NL" altLang="en-US" sz="1400" b="1" i="0" u="none" strike="noStrike" cap="none" baseline="0" dirty="0">
                <a:ln>
                  <a:noFill/>
                </a:ln>
                <a:solidFill>
                  <a:srgbClr val="000000"/>
                </a:solidFill>
                <a:effectLst/>
                <a:latin typeface="Calibri" panose="020F0502020204030204" pitchFamily="34" charset="0"/>
              </a:rPr>
              <a:t>Site’)</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400" b="1" i="0" u="none" strike="noStrike" cap="none" baseline="0" dirty="0">
                <a:ln>
                  <a:noFill/>
                </a:ln>
                <a:solidFill>
                  <a:srgbClr val="000000"/>
                </a:solidFill>
                <a:effectLst/>
                <a:latin typeface="Calibri" panose="020F0502020204030204" pitchFamily="34" charset="0"/>
              </a:rPr>
              <a:t>DC</a:t>
            </a:r>
            <a:endParaRPr kumimoji="0" lang="nl-NL"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Regionaal Coördinerend Centrum </a:t>
            </a:r>
          </a:p>
          <a:p>
            <a:pPr marL="0" marR="0" lvl="0" indent="0" algn="ctr" defTabSz="914400" rtl="0" eaLnBrk="0" fontAlgn="base" latinLnBrk="0" hangingPunct="0">
              <a:lnSpc>
                <a:spcPct val="100000"/>
              </a:lnSpc>
              <a:spcBef>
                <a:spcPct val="0"/>
              </a:spcBef>
              <a:spcAft>
                <a:spcPct val="0"/>
              </a:spcAft>
              <a:buClrTx/>
              <a:buSzTx/>
              <a:buFontTx/>
              <a:buNone/>
              <a:tabLst/>
            </a:pPr>
            <a:r>
              <a:rPr kumimoji="0" lang="nl-NL" altLang="en-US" sz="1200" b="1" i="0" u="none" strike="noStrike" cap="none" baseline="0" dirty="0">
                <a:ln>
                  <a:noFill/>
                </a:ln>
                <a:solidFill>
                  <a:srgbClr val="000000"/>
                </a:solidFill>
                <a:effectLst/>
                <a:latin typeface="Calibri" panose="020F0502020204030204" pitchFamily="34" charset="0"/>
              </a:rPr>
              <a:t>(RCC, een</a:t>
            </a:r>
            <a:r>
              <a:rPr kumimoji="0" lang="nl-NL" altLang="en-US" sz="1200" b="1" i="0" u="none" strike="noStrike" cap="none" dirty="0">
                <a:ln>
                  <a:noFill/>
                </a:ln>
                <a:solidFill>
                  <a:srgbClr val="000000"/>
                </a:solidFill>
                <a:effectLst/>
                <a:latin typeface="Calibri" panose="020F0502020204030204" pitchFamily="34" charset="0"/>
              </a:rPr>
              <a:t> per regio)</a:t>
            </a:r>
          </a:p>
          <a:p>
            <a:pPr marL="0" marR="0" lvl="0" indent="0" algn="ctr" defTabSz="914400" rtl="0" eaLnBrk="0" fontAlgn="base" latinLnBrk="0" hangingPunct="0">
              <a:lnSpc>
                <a:spcPct val="100000"/>
              </a:lnSpc>
              <a:spcBef>
                <a:spcPct val="0"/>
              </a:spcBef>
              <a:spcAft>
                <a:spcPct val="0"/>
              </a:spcAft>
              <a:buClrTx/>
              <a:buSzTx/>
              <a:buFontTx/>
              <a:buNone/>
              <a:tabLst/>
            </a:pPr>
            <a:r>
              <a:rPr lang="nl-NL" sz="1600" dirty="0"/>
              <a:t> </a:t>
            </a:r>
            <a:r>
              <a:rPr lang="nl-NL" altLang="en-US" sz="1400" b="1" dirty="0">
                <a:latin typeface="Calibri" panose="020F0502020204030204" pitchFamily="34" charset="0"/>
              </a:rPr>
              <a:t>EU RCC = Ecraid</a:t>
            </a:r>
            <a:endParaRPr kumimoji="0" lang="nl-NL" altLang="en-US" sz="14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nl-NL"/>
              <a:t>Structuur van het RECOVERY onderzoek</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Hoofdonderzoeker van het Deelnemend Centrum</a:t>
            </a:r>
          </a:p>
        </p:txBody>
      </p:sp>
      <p:sp>
        <p:nvSpPr>
          <p:cNvPr id="3" name="Content Placeholder 2"/>
          <p:cNvSpPr>
            <a:spLocks noGrp="1"/>
          </p:cNvSpPr>
          <p:nvPr>
            <p:ph idx="1"/>
          </p:nvPr>
        </p:nvSpPr>
        <p:spPr/>
        <p:txBody>
          <a:bodyPr>
            <a:normAutofit fontScale="92500" lnSpcReduction="20000"/>
          </a:bodyPr>
          <a:lstStyle/>
          <a:p>
            <a:r>
              <a:rPr lang="nl-NL"/>
              <a:t>De PI moet de nodige opleiding, oefening en ervaring bezitten om de verantwoordelijkheid voor de studie te dragen</a:t>
            </a:r>
          </a:p>
          <a:p>
            <a:endParaRPr lang="nl-NL" dirty="0"/>
          </a:p>
          <a:p>
            <a:r>
              <a:rPr lang="nl-NL"/>
              <a:t>De PI is verantwoordelijk voor het conform de protocol uitvoeren van de studie op zijn of haar locatie, ook voor het toezicht op de andere teamleden</a:t>
            </a:r>
          </a:p>
          <a:p>
            <a:endParaRPr lang="nl-NL" dirty="0"/>
          </a:p>
          <a:p>
            <a:r>
              <a:rPr lang="nl-NL"/>
              <a:t>De PI moet de Good Clinical Practice en toepasselijke wetgeving kennen en naleven (in de EU: </a:t>
            </a:r>
            <a:r>
              <a:rPr lang="nl-NL" dirty="0">
                <a:hlinkClick r:id="rId2"/>
              </a:rPr>
              <a:t>EU verordening nr. 536/2014 betreffende klinische proeven met geneesmiddelen</a:t>
            </a:r>
          </a:p>
          <a:p>
            <a:endParaRPr lang="nl-NL" dirty="0"/>
          </a:p>
          <a:p>
            <a:r>
              <a:rPr lang="nl-NL"/>
              <a:t>Zoals in het protocol aangegeven wordt RECOVERY uitgevoerd overeenkomstig de ICH-GCP-principes</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nl-NL"/>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ICH-GCP-principes</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nl-NL" sz="1400" dirty="0"/>
              <a:t>Klinische proeven worden uitgevoerd met inachtneming van de ethische principes die wortelen in de Verklaring van Helsinki, en aansluiten bij de GCP en de toepasselijke wetgeving.</a:t>
            </a:r>
          </a:p>
          <a:p>
            <a:pPr marL="514350" indent="-514350">
              <a:spcBef>
                <a:spcPts val="600"/>
              </a:spcBef>
              <a:buFont typeface="+mj-lt"/>
              <a:buAutoNum type="arabicPeriod"/>
            </a:pPr>
            <a:r>
              <a:rPr lang="nl-NL" sz="1400" dirty="0"/>
              <a:t>Voordat een proef begint worden de te verwachten risico's en ongemakken afgewogen tegen de verwachte voordelen voor de individuele proefpersonen en de samenleving. Een proef mag alleen starten, en doorgaan, als de risico's gerechtvaardigd worden door de verwachte voordelen.</a:t>
            </a:r>
          </a:p>
          <a:p>
            <a:pPr marL="514350" indent="-514350">
              <a:spcBef>
                <a:spcPts val="600"/>
              </a:spcBef>
              <a:buFont typeface="+mj-lt"/>
              <a:buAutoNum type="arabicPeriod"/>
            </a:pPr>
            <a:r>
              <a:rPr lang="nl-NL" sz="1400" dirty="0"/>
              <a:t>De rechten, de veiligheid en het welzijn van de proefpersonen zijn de belangrijkste overwegingen en gaan vóór de belangen van de wetenschap en de samenleving.</a:t>
            </a:r>
          </a:p>
          <a:p>
            <a:pPr marL="514350" indent="-514350">
              <a:spcBef>
                <a:spcPts val="600"/>
              </a:spcBef>
              <a:buFont typeface="+mj-lt"/>
              <a:buAutoNum type="arabicPeriod"/>
            </a:pPr>
            <a:r>
              <a:rPr lang="nl-NL" sz="1400" dirty="0"/>
              <a:t>De beschikbare klinische en niet-klinische gegevens over een onderzoeksproduct rechtvaardigen de voorgenomen klinische proef.</a:t>
            </a:r>
          </a:p>
          <a:p>
            <a:pPr marL="514350" indent="-514350">
              <a:spcBef>
                <a:spcPts val="600"/>
              </a:spcBef>
              <a:buFont typeface="+mj-lt"/>
              <a:buAutoNum type="arabicPeriod"/>
            </a:pPr>
            <a:r>
              <a:rPr lang="nl-NL" sz="1400" dirty="0"/>
              <a:t>De klinische proef is wetenschappelijk onderbouwd, en is beschreven in een helder, gedetailleerd protocol.</a:t>
            </a:r>
          </a:p>
          <a:p>
            <a:pPr marL="514350" indent="-514350">
              <a:spcBef>
                <a:spcPts val="600"/>
              </a:spcBef>
              <a:buFont typeface="+mj-lt"/>
              <a:buAutoNum type="arabicPeriod"/>
            </a:pPr>
            <a:r>
              <a:rPr lang="nl-NL" sz="1400" dirty="0"/>
              <a:t>De proef wordt uitgevoerd volgens een protocol dat van tevoren is goedgekeurd door de toetsingscommissie van de instelling, of door een onafhankelijke ethische commissie.</a:t>
            </a:r>
          </a:p>
          <a:p>
            <a:pPr marL="514350" indent="-514350">
              <a:spcBef>
                <a:spcPts val="600"/>
              </a:spcBef>
              <a:buFont typeface="+mj-lt"/>
              <a:buAutoNum type="arabicPeriod"/>
            </a:pPr>
            <a:r>
              <a:rPr lang="nl-NL" sz="1400" dirty="0"/>
              <a:t>De medische verzorging van en de medische beslissingen over proefpersonen zijn de verantwoordelijkheid van een gekwalificeerde arts werkzaam in de gezondheidszorg of, indien van toepassing, van een gekwalificeerde tandarts.</a:t>
            </a:r>
          </a:p>
          <a:p>
            <a:pPr marL="514350" indent="-514350">
              <a:spcBef>
                <a:spcPts val="600"/>
              </a:spcBef>
              <a:buFont typeface="+mj-lt"/>
              <a:buAutoNum type="arabicPeriod"/>
            </a:pPr>
            <a:r>
              <a:rPr lang="nl-NL" sz="1400" dirty="0"/>
              <a:t>Alle personen die een taak uitvoeren binnen de klinische proef moeten de nodige opleiding, oefening en ervaring bezitten om hun taak of taken goed uit te voeren.</a:t>
            </a:r>
          </a:p>
          <a:p>
            <a:pPr marL="514350" indent="-514350">
              <a:spcBef>
                <a:spcPts val="600"/>
              </a:spcBef>
              <a:buFont typeface="+mj-lt"/>
              <a:buAutoNum type="arabicPeriod"/>
            </a:pPr>
            <a:r>
              <a:rPr lang="nl-NL" sz="1400" dirty="0"/>
              <a:t>Elke proefpersoon heeft vóór begin van deelname geheel vrijwillig zijn of haar geïnformeerde toestemming afgegeven.</a:t>
            </a:r>
          </a:p>
          <a:p>
            <a:pPr marL="514350" indent="-514350">
              <a:spcBef>
                <a:spcPts val="600"/>
              </a:spcBef>
              <a:buFont typeface="+mj-lt"/>
              <a:buAutoNum type="arabicPeriod"/>
            </a:pPr>
            <a:r>
              <a:rPr lang="nl-NL" sz="1400" dirty="0"/>
              <a:t>Alle gegevens van de klinische proef worden zodanig opgeslagen, verwerkt en bewaard dat accurate rapportage, interpretatie en verificatie mogelijk zijn. Dit principe geldt voor alle gegevens genoemd in deze richtlijn, ongeacht het medium.</a:t>
            </a:r>
          </a:p>
          <a:p>
            <a:pPr marL="514350" indent="-514350">
              <a:spcBef>
                <a:spcPts val="600"/>
              </a:spcBef>
              <a:buFont typeface="+mj-lt"/>
              <a:buAutoNum type="arabicPeriod"/>
            </a:pPr>
            <a:r>
              <a:rPr lang="nl-NL" sz="1400" dirty="0"/>
              <a:t>De vertrouwelijkheid van gegevens die kunnen leiden tot identificatie van proefpersonen wordt beschermd overeenkomstig de toepasselijke wet- en regelgeving inzake privacy en vertrouwelijkheid.</a:t>
            </a:r>
          </a:p>
          <a:p>
            <a:pPr marL="514350" indent="-514350">
              <a:spcBef>
                <a:spcPts val="600"/>
              </a:spcBef>
              <a:buFont typeface="+mj-lt"/>
              <a:buAutoNum type="arabicPeriod"/>
            </a:pPr>
            <a:r>
              <a:rPr lang="nl-NL" sz="1400" dirty="0"/>
              <a:t>Onderzoeksproducten worden gefabriceerd, behandeld en opgeslagen overeenkomstig de Good Manufacturing Practice (GMP). Ze worden gebruikt overeenkomstig het goedgekeurde protocol. </a:t>
            </a:r>
          </a:p>
          <a:p>
            <a:pPr marL="514350" indent="-514350">
              <a:spcBef>
                <a:spcPts val="600"/>
              </a:spcBef>
              <a:buFont typeface="+mj-lt"/>
              <a:buAutoNum type="arabicPeriod"/>
            </a:pPr>
            <a:r>
              <a:rPr lang="nl-NL" sz="1400" dirty="0"/>
              <a:t>Er worden systemen toegepast met procedures die de kwaliteit van alle aspecten van de proef waarborgen. Deze systemen zijn gefocust op die aspecten van de proef die cruciaal zijn voor de bescherming van de menselijke proefpersonen en de betrouwbaarheid van de uitkomsten.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nl-NL"/>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Training en delegering</a:t>
            </a:r>
          </a:p>
        </p:txBody>
      </p:sp>
      <p:sp>
        <p:nvSpPr>
          <p:cNvPr id="3" name="Content Placeholder 2"/>
          <p:cNvSpPr>
            <a:spLocks noGrp="1"/>
          </p:cNvSpPr>
          <p:nvPr>
            <p:ph idx="1"/>
          </p:nvPr>
        </p:nvSpPr>
        <p:spPr/>
        <p:txBody>
          <a:bodyPr>
            <a:normAutofit lnSpcReduction="10000"/>
          </a:bodyPr>
          <a:lstStyle/>
          <a:p>
            <a:r>
              <a:rPr lang="nl-NL"/>
              <a:t>De PI moet opgeleid zijn voor de relevante aspecten van de GCP</a:t>
            </a:r>
          </a:p>
          <a:p>
            <a:endParaRPr lang="nl-NL" dirty="0"/>
          </a:p>
          <a:p>
            <a:r>
              <a:rPr lang="nl-NL"/>
              <a:t>Naast deze PI training moet de PI trainingen afgerond hebben over:</a:t>
            </a:r>
          </a:p>
          <a:p>
            <a:pPr lvl="1"/>
            <a:r>
              <a:rPr lang="nl-NL"/>
              <a:t>Achtergrond en wetenschappelijke motivering van de studie</a:t>
            </a:r>
          </a:p>
          <a:p>
            <a:pPr lvl="1"/>
            <a:r>
              <a:rPr lang="nl-NL"/>
              <a:t>Verkrijgen van schriftelijke geïnformeerde toestemming</a:t>
            </a:r>
          </a:p>
          <a:p>
            <a:pPr lvl="1"/>
            <a:r>
              <a:rPr lang="nl-NL"/>
              <a:t>Randomisatie</a:t>
            </a:r>
          </a:p>
          <a:p>
            <a:pPr lvl="1"/>
            <a:r>
              <a:rPr lang="nl-NL"/>
              <a:t>IMP-specifieke trainingsmodules (in de EU: Influenza Behandeling en CAP Behandeling)</a:t>
            </a:r>
          </a:p>
          <a:p>
            <a:pPr lvl="1"/>
            <a:endParaRPr lang="nl-NL" dirty="0"/>
          </a:p>
          <a:p>
            <a:r>
              <a:rPr lang="nl-NL"/>
              <a:t>De PI is wel </a:t>
            </a:r>
            <a:r>
              <a:rPr lang="nl-NL" u="sng" dirty="0"/>
              <a:t>verantwoordelijk</a:t>
            </a:r>
            <a:r>
              <a:rPr lang="nl-NL"/>
              <a:t> voor alle studie-gerelateerde activiteiten op zijn of haar locatie, maar hoeft ze niet allemaal zelf te leveren</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nl-NL"/>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Training documenteren</a:t>
            </a:r>
          </a:p>
        </p:txBody>
      </p:sp>
      <p:sp>
        <p:nvSpPr>
          <p:cNvPr id="3" name="Content Placeholder 2"/>
          <p:cNvSpPr>
            <a:spLocks noGrp="1"/>
          </p:cNvSpPr>
          <p:nvPr>
            <p:ph idx="1"/>
          </p:nvPr>
        </p:nvSpPr>
        <p:spPr>
          <a:xfrm>
            <a:off x="628491" y="1776272"/>
            <a:ext cx="5315110" cy="3253900"/>
          </a:xfrm>
        </p:spPr>
        <p:txBody>
          <a:bodyPr>
            <a:normAutofit fontScale="92500" lnSpcReduction="20000"/>
          </a:bodyPr>
          <a:lstStyle/>
          <a:p>
            <a:r>
              <a:rPr lang="nl-NL" sz="2400" dirty="0"/>
              <a:t>Trainingsmodules kunnen afgeleverd worden tijdens een Site Initiation Visit; ze zijn ook beschikbaar op de website van de studie</a:t>
            </a:r>
          </a:p>
          <a:p>
            <a:r>
              <a:rPr lang="nl-NL" sz="2400" dirty="0"/>
              <a:t>Als medewerkers een SIV bijwonen, worden hun trainingsgegevens bijgewerkt door het onderzoeksteam.</a:t>
            </a:r>
          </a:p>
          <a:p>
            <a:r>
              <a:rPr lang="nl-NL" sz="2400" dirty="0"/>
              <a:t>Als personeelsleden online training volgen, moeten ze dit documenteren door het relevante trainingsbevestigingsformulier op de website in te vullen.</a:t>
            </a:r>
          </a:p>
          <a:p>
            <a:endParaRPr lang="nl-NL" sz="2400" dirty="0"/>
          </a:p>
          <a:p>
            <a:endParaRPr lang="nl-NL"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nl-NL"/>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725311" cy="21631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dirty="0"/>
              <a:t>De bevestiging wordt per e-mail aan het teamlid en de PI gestuurd</a:t>
            </a:r>
          </a:p>
          <a:p>
            <a:r>
              <a:rPr lang="nl-NL" sz="2400" dirty="0"/>
              <a:t>Dit wordt ook vastgelegd in het trialadministratiesysteem, dat door het Ecraid-team wordt gebruikt om een trainingslogboek voor elke locatie aan te maken.</a:t>
            </a:r>
          </a:p>
          <a:p>
            <a:r>
              <a:rPr lang="nl-NL" sz="2400" dirty="0"/>
              <a:t>Een log van de trainingen wordt periodiek aan de PI gestuurd, en kan ook aanvraag verstuurd worden </a:t>
            </a:r>
          </a:p>
          <a:p>
            <a:endParaRPr lang="nl-NL" sz="2400" dirty="0"/>
          </a:p>
          <a:p>
            <a:endParaRPr lang="nl-NL"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Log van gedelegeerde taken</a:t>
            </a:r>
          </a:p>
        </p:txBody>
      </p:sp>
      <p:sp>
        <p:nvSpPr>
          <p:cNvPr id="3" name="Content Placeholder 2"/>
          <p:cNvSpPr>
            <a:spLocks noGrp="1"/>
          </p:cNvSpPr>
          <p:nvPr>
            <p:ph idx="1"/>
          </p:nvPr>
        </p:nvSpPr>
        <p:spPr>
          <a:xfrm>
            <a:off x="504201" y="1596885"/>
            <a:ext cx="11533311" cy="4580078"/>
          </a:xfrm>
        </p:spPr>
        <p:txBody>
          <a:bodyPr>
            <a:normAutofit/>
          </a:bodyPr>
          <a:lstStyle/>
          <a:p>
            <a:r>
              <a:rPr lang="nl-NL" sz="2000" dirty="0"/>
              <a:t>De PI is er verantwoordelijk voor dat alle leden van zijn of haar studieteam de trainingen afgerond hebben die voor hun taak of taken nodig zijn</a:t>
            </a:r>
          </a:p>
          <a:p>
            <a:r>
              <a:rPr lang="nl-NL" sz="2000" dirty="0"/>
              <a:t>Het delegeren van taken moet vastgelegd worden in de Log van gedelegeerde taken, in het Investigator Site File op de locatie van het onderzoek (ISF)</a:t>
            </a:r>
          </a:p>
          <a:p>
            <a:r>
              <a:rPr lang="nl-NL" sz="2000" dirty="0"/>
              <a:t>Voor de 6 taken zijn de volgende trainingsmodules vereist:</a:t>
            </a:r>
          </a:p>
          <a:p>
            <a:endParaRPr lang="nl-NL" sz="2400" dirty="0"/>
          </a:p>
          <a:p>
            <a:endParaRPr lang="nl-NL"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nl-NL"/>
          </a:p>
        </p:txBody>
      </p:sp>
      <p:graphicFrame>
        <p:nvGraphicFramePr>
          <p:cNvPr id="6" name="Table 5"/>
          <p:cNvGraphicFramePr>
            <a:graphicFrameLocks noGrp="1"/>
          </p:cNvGraphicFramePr>
          <p:nvPr>
            <p:extLst>
              <p:ext uri="{D42A27DB-BD31-4B8C-83A1-F6EECF244321}">
                <p14:modId xmlns:p14="http://schemas.microsoft.com/office/powerpoint/2010/main" val="1972614329"/>
              </p:ext>
            </p:extLst>
          </p:nvPr>
        </p:nvGraphicFramePr>
        <p:xfrm>
          <a:off x="310210" y="3399472"/>
          <a:ext cx="11565879" cy="338328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nl-NL" sz="1800" u="sng" dirty="0">
                          <a:solidFill>
                            <a:schemeClr val="tx1"/>
                          </a:solidFill>
                          <a:effectLst/>
                          <a:latin typeface="+mn-lt"/>
                        </a:rPr>
                        <a:t>Geschiktheid</a:t>
                      </a:r>
                      <a:r>
                        <a:rPr lang="nl-NL" sz="1800" dirty="0">
                          <a:solidFill>
                            <a:schemeClr val="tx1"/>
                          </a:solidFill>
                          <a:effectLst/>
                          <a:latin typeface="+mn-lt"/>
                        </a:rPr>
                        <a:t> - beoordelen of de patiënt geschikt is om aan de studie deel te nemen (in overleg met de behandelend arts)</a:t>
                      </a:r>
                    </a:p>
                    <a:p>
                      <a:pPr lvl="0"/>
                      <a:r>
                        <a:rPr lang="nl-NL" sz="1800" dirty="0">
                          <a:solidFill>
                            <a:schemeClr val="tx1"/>
                          </a:solidFill>
                          <a:effectLst/>
                          <a:latin typeface="+mn-lt"/>
                        </a:rPr>
                        <a:t>1) </a:t>
                      </a:r>
                      <a:r>
                        <a:rPr lang="nl-NL" sz="1800" b="1" dirty="0">
                          <a:solidFill>
                            <a:schemeClr val="tx1"/>
                          </a:solidFill>
                          <a:effectLst/>
                          <a:latin typeface="+mn-lt"/>
                        </a:rPr>
                        <a:t>Geschiktheid voor influenza-vergelijkingen</a:t>
                      </a:r>
                      <a:r>
                        <a:rPr lang="nl-NL" sz="1800" dirty="0">
                          <a:solidFill>
                            <a:schemeClr val="tx1"/>
                          </a:solidFill>
                          <a:effectLst/>
                          <a:latin typeface="+mn-lt"/>
                        </a:rPr>
                        <a:t>vereist de training </a:t>
                      </a:r>
                      <a:r>
                        <a:rPr lang="nl-NL" sz="1800" i="1" dirty="0">
                          <a:solidFill>
                            <a:schemeClr val="tx1"/>
                          </a:solidFill>
                          <a:effectLst/>
                          <a:latin typeface="+mn-lt"/>
                        </a:rPr>
                        <a:t>Influenza Behandeling</a:t>
                      </a:r>
                    </a:p>
                    <a:p>
                      <a:r>
                        <a:rPr lang="nl-NL" sz="1800" dirty="0">
                          <a:solidFill>
                            <a:schemeClr val="tx1"/>
                          </a:solidFill>
                          <a:effectLst/>
                          <a:latin typeface="+mn-lt"/>
                        </a:rPr>
                        <a:t>2) </a:t>
                      </a:r>
                      <a:r>
                        <a:rPr lang="nl-NL" sz="1800" b="1" dirty="0">
                          <a:solidFill>
                            <a:schemeClr val="tx1"/>
                          </a:solidFill>
                          <a:effectLst/>
                          <a:latin typeface="+mn-lt"/>
                        </a:rPr>
                        <a:t>Geschiktheid voor CAP-vergelijking</a:t>
                      </a:r>
                      <a:r>
                        <a:rPr lang="nl-NL" sz="1800" dirty="0">
                          <a:solidFill>
                            <a:schemeClr val="tx1"/>
                          </a:solidFill>
                          <a:effectLst/>
                          <a:latin typeface="+mn-lt"/>
                        </a:rPr>
                        <a:t>vereist de training </a:t>
                      </a:r>
                      <a:r>
                        <a:rPr lang="nl-NL" sz="1800" i="1" dirty="0">
                          <a:solidFill>
                            <a:schemeClr val="tx1"/>
                          </a:solidFill>
                          <a:effectLst/>
                          <a:latin typeface="+mn-lt"/>
                        </a:rPr>
                        <a:t>CAP Behandeling</a:t>
                      </a:r>
                      <a:endParaRPr lang="nl-NL" sz="1800" dirty="0"/>
                    </a:p>
                  </a:txBody>
                  <a:tcPr/>
                </a:tc>
                <a:tc>
                  <a:txBody>
                    <a:bodyPr/>
                    <a:lstStyle/>
                    <a:p>
                      <a:r>
                        <a:rPr lang="nl-NL" sz="1800" u="sng" dirty="0">
                          <a:solidFill>
                            <a:schemeClr val="tx1"/>
                          </a:solidFill>
                          <a:effectLst/>
                          <a:latin typeface="+mn-lt"/>
                        </a:rPr>
                        <a:t>Toestemming</a:t>
                      </a:r>
                      <a:r>
                        <a:rPr lang="nl-NL" sz="1800" dirty="0">
                          <a:solidFill>
                            <a:schemeClr val="tx1"/>
                          </a:solidFill>
                          <a:effectLst/>
                          <a:latin typeface="+mn-lt"/>
                        </a:rPr>
                        <a:t> – uitleggen wat de studie inhoudt, vragen beantwoorden en het formulier voor geïnformeerde toestemming invullen met de deelnemer of diens vertegenwoordiger</a:t>
                      </a:r>
                    </a:p>
                    <a:p>
                      <a:pPr lvl="0"/>
                      <a:r>
                        <a:rPr lang="nl-NL" sz="1800" dirty="0">
                          <a:solidFill>
                            <a:schemeClr val="tx1"/>
                          </a:solidFill>
                          <a:effectLst/>
                          <a:latin typeface="+mn-lt"/>
                        </a:rPr>
                        <a:t>3) </a:t>
                      </a:r>
                      <a:r>
                        <a:rPr lang="nl-NL" sz="1800" b="1" dirty="0">
                          <a:solidFill>
                            <a:schemeClr val="tx1"/>
                          </a:solidFill>
                          <a:effectLst/>
                          <a:latin typeface="+mn-lt"/>
                        </a:rPr>
                        <a:t>Toestemming voor influenza-vergelijkingen</a:t>
                      </a:r>
                      <a:r>
                        <a:rPr lang="nl-NL" sz="1800" dirty="0">
                          <a:solidFill>
                            <a:schemeClr val="tx1"/>
                          </a:solidFill>
                          <a:effectLst/>
                          <a:latin typeface="+mn-lt"/>
                        </a:rPr>
                        <a:t>vereist de trainingen </a:t>
                      </a:r>
                      <a:r>
                        <a:rPr lang="nl-NL" sz="1800" i="1" dirty="0">
                          <a:solidFill>
                            <a:schemeClr val="tx1"/>
                          </a:solidFill>
                          <a:effectLst/>
                          <a:latin typeface="+mn-lt"/>
                        </a:rPr>
                        <a:t>Achtergrond</a:t>
                      </a:r>
                      <a:r>
                        <a:rPr lang="nl-NL" sz="1800" dirty="0">
                          <a:solidFill>
                            <a:schemeClr val="tx1"/>
                          </a:solidFill>
                          <a:effectLst/>
                          <a:latin typeface="+mn-lt"/>
                        </a:rPr>
                        <a:t>, </a:t>
                      </a:r>
                      <a:r>
                        <a:rPr lang="nl-NL" sz="1800" i="1" dirty="0">
                          <a:solidFill>
                            <a:schemeClr val="tx1"/>
                          </a:solidFill>
                          <a:effectLst/>
                          <a:latin typeface="+mn-lt"/>
                        </a:rPr>
                        <a:t>Toestemming</a:t>
                      </a:r>
                      <a:r>
                        <a:rPr lang="nl-NL" sz="1800" dirty="0">
                          <a:solidFill>
                            <a:schemeClr val="tx1"/>
                          </a:solidFill>
                          <a:effectLst/>
                          <a:latin typeface="+mn-lt"/>
                        </a:rPr>
                        <a:t> en </a:t>
                      </a:r>
                      <a:r>
                        <a:rPr lang="nl-NL" sz="1800" i="1" dirty="0">
                          <a:solidFill>
                            <a:schemeClr val="tx1"/>
                          </a:solidFill>
                          <a:effectLst/>
                          <a:latin typeface="+mn-lt"/>
                        </a:rPr>
                        <a:t>Influenza Behandeling</a:t>
                      </a:r>
                      <a:r>
                        <a:rPr lang="nl-NL" sz="1800" dirty="0">
                          <a:solidFill>
                            <a:schemeClr val="tx1"/>
                          </a:solidFill>
                          <a:effectLst/>
                          <a:latin typeface="+mn-lt"/>
                        </a:rPr>
                        <a:t> </a:t>
                      </a:r>
                    </a:p>
                    <a:p>
                      <a:r>
                        <a:rPr lang="nl-NL" sz="1800" dirty="0">
                          <a:solidFill>
                            <a:schemeClr val="tx1"/>
                          </a:solidFill>
                          <a:effectLst/>
                          <a:latin typeface="+mn-lt"/>
                        </a:rPr>
                        <a:t>4) </a:t>
                      </a:r>
                      <a:r>
                        <a:rPr lang="nl-NL" sz="1800" b="1" dirty="0">
                          <a:solidFill>
                            <a:schemeClr val="tx1"/>
                          </a:solidFill>
                          <a:effectLst/>
                          <a:latin typeface="+mn-lt"/>
                        </a:rPr>
                        <a:t>Toestemming voor CAP-vergelijking</a:t>
                      </a:r>
                      <a:r>
                        <a:rPr lang="nl-NL" sz="1800" dirty="0">
                          <a:solidFill>
                            <a:schemeClr val="tx1"/>
                          </a:solidFill>
                          <a:effectLst/>
                          <a:latin typeface="+mn-lt"/>
                        </a:rPr>
                        <a:t> vereist de trainingen</a:t>
                      </a:r>
                      <a:r>
                        <a:rPr lang="nl-NL" sz="1800" i="1" dirty="0">
                          <a:solidFill>
                            <a:schemeClr val="tx1"/>
                          </a:solidFill>
                          <a:effectLst/>
                          <a:latin typeface="+mn-lt"/>
                        </a:rPr>
                        <a:t>Achtergrond</a:t>
                      </a:r>
                      <a:r>
                        <a:rPr lang="nl-NL" sz="1800" dirty="0">
                          <a:solidFill>
                            <a:schemeClr val="tx1"/>
                          </a:solidFill>
                          <a:effectLst/>
                          <a:latin typeface="+mn-lt"/>
                        </a:rPr>
                        <a:t>, </a:t>
                      </a:r>
                      <a:r>
                        <a:rPr lang="nl-NL" sz="1800" i="1" dirty="0">
                          <a:solidFill>
                            <a:schemeClr val="tx1"/>
                          </a:solidFill>
                          <a:effectLst/>
                          <a:latin typeface="+mn-lt"/>
                        </a:rPr>
                        <a:t>Toestemming</a:t>
                      </a:r>
                      <a:r>
                        <a:rPr sz="1600" dirty="0"/>
                        <a:t> </a:t>
                      </a:r>
                      <a:r>
                        <a:rPr sz="1600" dirty="0" err="1"/>
                        <a:t>en</a:t>
                      </a:r>
                      <a:r>
                        <a:rPr sz="1600" dirty="0"/>
                        <a:t> </a:t>
                      </a:r>
                      <a:r>
                        <a:rPr lang="nl-NL" sz="1800" i="1" dirty="0">
                          <a:solidFill>
                            <a:schemeClr val="tx1"/>
                          </a:solidFill>
                          <a:effectLst/>
                          <a:latin typeface="+mn-lt"/>
                        </a:rPr>
                        <a:t>CAP Behandeling</a:t>
                      </a:r>
                      <a:r>
                        <a:rPr lang="nl-NL" sz="1800" dirty="0">
                          <a:solidFill>
                            <a:schemeClr val="tx1"/>
                          </a:solidFill>
                          <a:effectLst/>
                          <a:latin typeface="+mn-lt"/>
                        </a:rPr>
                        <a:t> </a:t>
                      </a:r>
                      <a:endParaRPr lang="nl-NL" sz="1800" dirty="0"/>
                    </a:p>
                  </a:txBody>
                  <a:tcPr/>
                </a:tc>
                <a:tc>
                  <a:txBody>
                    <a:bodyPr/>
                    <a:lstStyle/>
                    <a:p>
                      <a:pPr lvl="0"/>
                      <a:r>
                        <a:rPr lang="nl-NL" sz="1800" u="sng" dirty="0">
                          <a:solidFill>
                            <a:schemeClr val="tx1"/>
                          </a:solidFill>
                          <a:effectLst/>
                          <a:latin typeface="+mn-lt"/>
                        </a:rPr>
                        <a:t>5) </a:t>
                      </a:r>
                      <a:r>
                        <a:rPr lang="nl-NL" sz="1800" b="1" u="sng" dirty="0">
                          <a:solidFill>
                            <a:schemeClr val="tx1"/>
                          </a:solidFill>
                          <a:effectLst/>
                          <a:latin typeface="+mn-lt"/>
                        </a:rPr>
                        <a:t>Randomisatie</a:t>
                      </a:r>
                      <a:r>
                        <a:rPr sz="1600" dirty="0"/>
                        <a:t> </a:t>
                      </a:r>
                      <a:r>
                        <a:rPr lang="nl-NL" sz="1800" dirty="0">
                          <a:solidFill>
                            <a:schemeClr val="tx1"/>
                          </a:solidFill>
                          <a:effectLst/>
                          <a:latin typeface="+mn-lt"/>
                        </a:rPr>
                        <a:t>- Gegevens van de deelnemer invoeren in het randomisatiesysteem, en de deelnemer randomiseren. Vereist de training </a:t>
                      </a:r>
                      <a:r>
                        <a:rPr lang="nl-NL" sz="1800" i="1" dirty="0">
                          <a:solidFill>
                            <a:schemeClr val="tx1"/>
                          </a:solidFill>
                          <a:effectLst/>
                          <a:latin typeface="+mn-lt"/>
                        </a:rPr>
                        <a:t>Randomisatie</a:t>
                      </a:r>
                    </a:p>
                    <a:p>
                      <a:r>
                        <a:rPr lang="nl-NL" sz="1800" u="sng" dirty="0">
                          <a:solidFill>
                            <a:schemeClr val="tx1"/>
                          </a:solidFill>
                          <a:effectLst/>
                          <a:latin typeface="+mn-lt"/>
                        </a:rPr>
                        <a:t>6) </a:t>
                      </a:r>
                      <a:r>
                        <a:rPr lang="nl-NL" sz="1800" b="1" u="sng" dirty="0">
                          <a:solidFill>
                            <a:schemeClr val="tx1"/>
                          </a:solidFill>
                          <a:effectLst/>
                          <a:latin typeface="+mn-lt"/>
                        </a:rPr>
                        <a:t>Follow-up</a:t>
                      </a:r>
                      <a:r>
                        <a:rPr lang="nl-NL" sz="1800" dirty="0">
                          <a:solidFill>
                            <a:schemeClr val="tx1"/>
                          </a:solidFill>
                          <a:effectLst/>
                          <a:latin typeface="+mn-lt"/>
                        </a:rPr>
                        <a:t> – invullen van de eCRF formulieren voor Follow-up en Bijwerkingen. Vereist de training </a:t>
                      </a:r>
                      <a:r>
                        <a:rPr lang="nl-NL" sz="1800" i="1" dirty="0">
                          <a:solidFill>
                            <a:schemeClr val="tx1"/>
                          </a:solidFill>
                          <a:effectLst/>
                          <a:latin typeface="+mn-lt"/>
                        </a:rPr>
                        <a:t>Follow-up</a:t>
                      </a:r>
                      <a:endParaRPr lang="nl-NL"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Log van gedelegeerde taken</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nl-NL"/>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nl-NL" dirty="0"/>
              <a:t>Elk teamlid moet aan de Log van gedelegeerde taken gekoppeld zijn voordat hij of zij begint de taken uit te voeren </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Ecraid moet een kopie ontvangen voordat de locatie geactiveerd wordt, en controleert regelmatig de log, tijdens de bezoeken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Na de Site </a:t>
            </a:r>
            <a:r>
              <a:rPr lang="nl-NL" dirty="0" err="1"/>
              <a:t>initiation</a:t>
            </a:r>
            <a:r>
              <a:rPr lang="nl-NL" dirty="0"/>
              <a:t> is het niet meer nodig Ecraid te informeren over wijzigingen in de log, noch om updates te sturen</a:t>
            </a:r>
          </a:p>
        </p:txBody>
      </p:sp>
      <p:pic>
        <p:nvPicPr>
          <p:cNvPr id="5" name="Picture 4">
            <a:extLst>
              <a:ext uri="{FF2B5EF4-FFF2-40B4-BE49-F238E27FC236}">
                <a16:creationId xmlns:a16="http://schemas.microsoft.com/office/drawing/2014/main" id="{32837948-38A1-2722-9B9E-58926E337EF5}"/>
              </a:ext>
            </a:extLst>
          </p:cNvPr>
          <p:cNvPicPr>
            <a:picLocks noChangeAspect="1"/>
          </p:cNvPicPr>
          <p:nvPr/>
        </p:nvPicPr>
        <p:blipFill>
          <a:blip r:embed="rId2"/>
          <a:stretch>
            <a:fillRect/>
          </a:stretch>
        </p:blipFill>
        <p:spPr>
          <a:xfrm>
            <a:off x="254697" y="1409350"/>
            <a:ext cx="7936402" cy="5196237"/>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2C2638C-6A8D-4AE1-AF51-60D7F1816FB6}"/>
</file>

<file path=customXml/itemProps2.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3.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18455</TotalTime>
  <Words>1854</Words>
  <Application>Microsoft Office PowerPoint</Application>
  <PresentationFormat>Widescreen</PresentationFormat>
  <Paragraphs>174</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RECOVERY EU</vt:lpstr>
      <vt:lpstr>Onderwerpen</vt:lpstr>
      <vt:lpstr>Structuur van het RECOVERY onderzoek</vt:lpstr>
      <vt:lpstr>Hoofdonderzoeker van het Deelnemend Centrum</vt:lpstr>
      <vt:lpstr>ICH-GCP-principes</vt:lpstr>
      <vt:lpstr>Training en delegering</vt:lpstr>
      <vt:lpstr>Training documenteren</vt:lpstr>
      <vt:lpstr>Log van gedelegeerde taken</vt:lpstr>
      <vt:lpstr>Log van gedelegeerde taken</vt:lpstr>
      <vt:lpstr>Identificatie en uitnodiging</vt:lpstr>
      <vt:lpstr>Geïnformeerde toestemming</vt:lpstr>
      <vt:lpstr>Randomisatie</vt:lpstr>
      <vt:lpstr>Follow-up</vt:lpstr>
      <vt:lpstr>Veiligheidsrapportage</vt:lpstr>
      <vt:lpstr>Veiligheidsrapportage</vt:lpstr>
      <vt:lpstr>Veiligheidsrapportage</vt:lpstr>
      <vt:lpstr>Afwijkingen van het protocol</vt:lpstr>
      <vt:lpstr>Dossier op de locatie van het onderzoek</vt:lpstr>
      <vt:lpstr>Dank 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Rathod, K.M. (Kartik)</cp:lastModifiedBy>
  <cp:revision>335</cp:revision>
  <cp:lastPrinted>2020-03-18T19:42:16Z</cp:lastPrinted>
  <dcterms:created xsi:type="dcterms:W3CDTF">2020-03-14T13:47:38Z</dcterms:created>
  <dcterms:modified xsi:type="dcterms:W3CDTF">2024-12-23T13:48:02Z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