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modernComment_112_14764115.xml" ContentType="application/vnd.ms-powerpoint.comments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4" r:id="rId4"/>
    <p:sldId id="275" r:id="rId5"/>
    <p:sldId id="276" r:id="rId6"/>
    <p:sldId id="277" r:id="rId7"/>
    <p:sldId id="286" r:id="rId8"/>
    <p:sldId id="279" r:id="rId9"/>
    <p:sldId id="287" r:id="rId10"/>
    <p:sldId id="280" r:id="rId11"/>
    <p:sldId id="281" r:id="rId12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C4C205-1F42-4D72-6B4F-47A563710110}" name="Haanen, E.J.M. (Eva)" initials="HE(" userId="S::e.j.m.haanen@umcutrecht.nl::7705539a-b9ed-455c-b4ad-55a3961af3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12_1476411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9E637BD-AF1A-491A-92C1-F3F57FD39D4C}" authorId="{84C4C205-1F42-4D72-6B4F-47A563710110}" created="2024-03-08T10:09:20.46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3294229" sldId="274"/>
      <ac:spMk id="5" creationId="{00000000-0000-0000-0000-000000000000}"/>
    </ac:deMkLst>
    <p188:txBody>
      <a:bodyPr/>
      <a:lstStyle/>
      <a:p>
        <a:r>
          <a:rPr lang="nl-NL"/>
          <a:t>Geen echt randomisatie account. Printscreen kan ik niet maken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verytrial.net/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12_147641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9E3159"/>
                </a:solidFill>
                <a:latin typeface="+mn-lt"/>
              </a:rPr>
              <a:t>RECOVERY EU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/>
          <a:lstStyle/>
          <a:p>
            <a:r>
              <a:rPr lang="nl-NL" sz="3200" b="1" dirty="0"/>
              <a:t>Randomisatie</a:t>
            </a:r>
          </a:p>
          <a:p>
            <a:endParaRPr lang="nl-NL" b="1" dirty="0"/>
          </a:p>
          <a:p>
            <a:r>
              <a:rPr lang="nl-NL" sz="2000" b="1">
                <a:solidFill>
                  <a:schemeClr val="bg2">
                    <a:lumMod val="50000"/>
                  </a:schemeClr>
                </a:solidFill>
              </a:rPr>
              <a:t>V2.0 2024-12-03</a:t>
            </a:r>
            <a:endParaRPr lang="nl-NL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02064" y="5749505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U kunt de toegewezen behandeling, het studienummer en de gegevens uit het randomisatieformulier opslaan als PDF of uitprinten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188FFB39-F185-92B0-3E7A-431125B6EC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2"/>
          <a:stretch/>
        </p:blipFill>
        <p:spPr>
          <a:xfrm>
            <a:off x="42487" y="2232857"/>
            <a:ext cx="7342982" cy="3211597"/>
          </a:xfrm>
          <a:prstGeom prst="rect">
            <a:avLst/>
          </a:prstGeom>
        </p:spPr>
      </p:pic>
      <p:cxnSp>
        <p:nvCxnSpPr>
          <p:cNvPr id="15" name="Straight Connector 14"/>
          <p:cNvCxnSpPr>
            <a:cxnSpLocks/>
            <a:stCxn id="14" idx="6"/>
            <a:endCxn id="21" idx="1"/>
          </p:cNvCxnSpPr>
          <p:nvPr/>
        </p:nvCxnSpPr>
        <p:spPr>
          <a:xfrm flipV="1">
            <a:off x="4161220" y="3091622"/>
            <a:ext cx="3255392" cy="3865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348013" y="3309969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>
            <a:off x="4162026" y="3989714"/>
            <a:ext cx="3040038" cy="12942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348819" y="3821499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68146" y="4559244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4081353" y="4727459"/>
            <a:ext cx="3120711" cy="14375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02064" y="496075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Zet het studienummer van de patiënt in zijn of haar dossier en toestemmingsformulier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16612" y="1999015"/>
            <a:ext cx="4618024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700" dirty="0"/>
              <a:t>Voor elke vergelijking is de toewijzing hetzij </a:t>
            </a:r>
            <a:r>
              <a:rPr lang="nl-NL" sz="1700" i="1" dirty="0"/>
              <a:t>studiebehandeling </a:t>
            </a:r>
            <a:r>
              <a:rPr lang="nl-NL" sz="1700" dirty="0"/>
              <a:t>hetzij </a:t>
            </a:r>
            <a:r>
              <a:rPr lang="nl-NL" sz="1700" i="1" dirty="0"/>
              <a:t>normale zorg </a:t>
            </a:r>
            <a:r>
              <a:rPr lang="nl-NL" sz="1700" dirty="0"/>
              <a:t>(zonder studiebehandeling)</a:t>
            </a:r>
          </a:p>
          <a:p>
            <a:endParaRPr lang="nl-NL" sz="1700" dirty="0"/>
          </a:p>
          <a:p>
            <a:r>
              <a:rPr lang="nl-NL" sz="1700" dirty="0"/>
              <a:t>Als de patiënt een studiebehandeling toegewezen krijgt, zorg dan dat hij of zij deze voorgeschreven krijgt (normaal ziekenhuisrecept, door iemand van het medisch team van de patiënt)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696898"/>
            <a:ext cx="11531625" cy="458007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Heeft u vragen over het proces, of problemen met de website:</a:t>
            </a:r>
          </a:p>
          <a:p>
            <a:endParaRPr lang="nl-NL" dirty="0"/>
          </a:p>
          <a:p>
            <a:pPr lvl="1"/>
            <a:r>
              <a:rPr lang="nl-NL" dirty="0"/>
              <a:t>Kijk in onze lijst </a:t>
            </a:r>
            <a:r>
              <a:rPr lang="nl-NL" dirty="0" err="1"/>
              <a:t>veelgestelde</a:t>
            </a:r>
            <a:r>
              <a:rPr lang="nl-NL" dirty="0"/>
              <a:t> vragen op de website van het onderzoek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9E31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www.recoverytrial.net/eu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9E31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/>
              <a:t>Mail uw vraag naar het onderzoeksteam op </a:t>
            </a:r>
            <a:r>
              <a:rPr lang="nl-NL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nl-NL" dirty="0"/>
              <a:t> (in het Engels)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Bel het onderzoeksteam op +44 800 138 5451 (in het Engels - uitsluitend voor dringende vragen)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randomisatie hoeft </a:t>
            </a:r>
            <a:r>
              <a:rPr lang="nl-NL" sz="2400" b="1" dirty="0"/>
              <a:t>niet</a:t>
            </a:r>
            <a:r>
              <a:rPr lang="nl-NL" sz="2400" dirty="0"/>
              <a:t> uitgevoerd te worden door degene die toestemming bij de patiënt heeft afgenomen</a:t>
            </a:r>
          </a:p>
          <a:p>
            <a:endParaRPr lang="nl-NL" sz="2400" dirty="0"/>
          </a:p>
          <a:p>
            <a:r>
              <a:rPr lang="nl-NL" dirty="0"/>
              <a:t>De </a:t>
            </a:r>
            <a:r>
              <a:rPr lang="nl-NL" sz="2400" dirty="0"/>
              <a:t>randomisatie </a:t>
            </a:r>
            <a:r>
              <a:rPr lang="nl-NL" sz="2400" b="1" dirty="0"/>
              <a:t>moet</a:t>
            </a:r>
            <a:r>
              <a:rPr lang="nl-NL" sz="2400" dirty="0"/>
              <a:t> online gebeuren, toegang tot het randomisatie systeem via de Nederlandse pagina van de RECOVERY website op: </a:t>
            </a:r>
            <a:r>
              <a:rPr lang="nl-NL" sz="2400" dirty="0">
                <a:hlinkClick r:id="rId2"/>
              </a:rPr>
              <a:t>https://www.recoverytrial.net/eu</a:t>
            </a:r>
            <a:endParaRPr lang="nl-NL" sz="2400" dirty="0"/>
          </a:p>
          <a:p>
            <a:r>
              <a:rPr lang="nl-NL" sz="2400" dirty="0"/>
              <a:t>Volg de links naar “Randomisatie” en log in op het systeem</a:t>
            </a:r>
          </a:p>
          <a:p>
            <a:endParaRPr lang="nl-NL" sz="2400" dirty="0"/>
          </a:p>
          <a:p>
            <a:r>
              <a:rPr lang="nl-NL" sz="2400" dirty="0"/>
              <a:t>Het Patiënteninformatieblad en het toestemmingsformulier kunt u zo nodig downloaden van de pagina van uw land</a:t>
            </a:r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400" dirty="0"/>
          </a:p>
          <a:p>
            <a:r>
              <a:rPr lang="nl-NL" sz="2400" dirty="0"/>
              <a:t>Klik op ‘Patiënt includeren in het onderzoek’ om een nieuwe deelnemer aan het onderzoek toe te voegen</a:t>
            </a:r>
          </a:p>
          <a:p>
            <a:endParaRPr lang="nl-NL" sz="2400" dirty="0"/>
          </a:p>
          <a:p>
            <a:r>
              <a:rPr lang="nl-NL" sz="2400" dirty="0"/>
              <a:t>De homepage geeft ook toegang tot een deelnemerslijst voor uw centrum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1B3061-6BB2-E8C9-82B8-81AD9C90A7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4" t="2597" r="1109" b="806"/>
          <a:stretch/>
        </p:blipFill>
        <p:spPr>
          <a:xfrm>
            <a:off x="12430" y="1435906"/>
            <a:ext cx="8695802" cy="50333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45897" y="2831389"/>
            <a:ext cx="35016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Behandelend arts van de patiënt</a:t>
            </a:r>
          </a:p>
        </p:txBody>
      </p:sp>
      <p:cxnSp>
        <p:nvCxnSpPr>
          <p:cNvPr id="8" name="Straight Connector 7"/>
          <p:cNvCxnSpPr>
            <a:cxnSpLocks/>
            <a:stCxn id="7" idx="6"/>
            <a:endCxn id="9" idx="1"/>
          </p:cNvCxnSpPr>
          <p:nvPr/>
        </p:nvCxnSpPr>
        <p:spPr>
          <a:xfrm>
            <a:off x="4585141" y="2817219"/>
            <a:ext cx="3860756" cy="1988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907067" y="2626635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445897" y="4310720"/>
            <a:ext cx="365696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Geschiktheidscriteria worden in het formulier bevestigd</a:t>
            </a:r>
          </a:p>
        </p:txBody>
      </p:sp>
      <p:sp>
        <p:nvSpPr>
          <p:cNvPr id="12" name="Oval 11"/>
          <p:cNvSpPr/>
          <p:nvPr/>
        </p:nvSpPr>
        <p:spPr>
          <a:xfrm>
            <a:off x="2447144" y="3331266"/>
            <a:ext cx="1089686" cy="2802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02643" y="4310720"/>
            <a:ext cx="4943254" cy="292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73554" y="3216210"/>
            <a:ext cx="50460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Resultaten uit routinezorg (deze onderzoeken worden niet speciaal voor de studie gedaan, als ze niet zijn uitgevoerd vinkt u ‘Vink aan indien niet gemeten’ aan)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2263" y="5015051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Let goed op de eenheden van de laboratoriumresultaten, die kunnen per locatie verschillen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Meest recente klinische gegevens, genoteerd in het kader van de routinezorg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D75994-91CD-B7C3-C7B9-7D362F7FDA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737" b="589"/>
          <a:stretch/>
        </p:blipFill>
        <p:spPr>
          <a:xfrm>
            <a:off x="750044" y="1550562"/>
            <a:ext cx="5544856" cy="482436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2788418" y="1468406"/>
            <a:ext cx="1231491" cy="1935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cxnSpLocks/>
            <a:stCxn id="24" idx="7"/>
            <a:endCxn id="26" idx="1"/>
          </p:cNvCxnSpPr>
          <p:nvPr/>
        </p:nvCxnSpPr>
        <p:spPr>
          <a:xfrm>
            <a:off x="3839561" y="1751805"/>
            <a:ext cx="3062683" cy="2234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44340" y="3613832"/>
            <a:ext cx="1598264" cy="21227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677152" y="4047207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stCxn id="11" idx="7"/>
            <a:endCxn id="13" idx="1"/>
          </p:cNvCxnSpPr>
          <p:nvPr/>
        </p:nvCxnSpPr>
        <p:spPr>
          <a:xfrm flipV="1">
            <a:off x="4208544" y="3631709"/>
            <a:ext cx="2765010" cy="2929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01969" y="4200203"/>
            <a:ext cx="3120294" cy="1107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73555" y="4767969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Is een van de behandelingen geïndiceerd, dan mag de patiënt niet in de betreffende vergelijking meedoen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73555" y="1723112"/>
            <a:ext cx="34494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Doorlopende zorg van specialist noodzakelijk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1F3527D-91C1-0104-C287-D5914C5A7D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72"/>
          <a:stretch/>
        </p:blipFill>
        <p:spPr>
          <a:xfrm>
            <a:off x="945210" y="1409333"/>
            <a:ext cx="5363923" cy="36946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3043394" y="2641429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cxnSpLocks/>
            <a:endCxn id="18" idx="1"/>
          </p:cNvCxnSpPr>
          <p:nvPr/>
        </p:nvCxnSpPr>
        <p:spPr>
          <a:xfrm flipV="1">
            <a:off x="3863968" y="2015500"/>
            <a:ext cx="3109587" cy="7633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64A56BA-1A0E-C0D7-897A-1B2937531F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71" r="34423"/>
          <a:stretch/>
        </p:blipFill>
        <p:spPr>
          <a:xfrm>
            <a:off x="945210" y="5067080"/>
            <a:ext cx="5363923" cy="13255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668143"/>
            <a:ext cx="886767" cy="14824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  <a:stCxn id="8" idx="7"/>
          </p:cNvCxnSpPr>
          <p:nvPr/>
        </p:nvCxnSpPr>
        <p:spPr>
          <a:xfrm>
            <a:off x="3800297" y="4885249"/>
            <a:ext cx="3173258" cy="344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Geschiktheid voor elke vergelijking. Lees de vraagstelling goed:</a:t>
            </a:r>
          </a:p>
          <a:p>
            <a:r>
              <a:rPr lang="nl-NL"/>
              <a:t>- Als de patiënt NIET geschikt is voor de vergelijking, dan moet u ‘Ja’ antwoorden </a:t>
            </a:r>
          </a:p>
          <a:p>
            <a:r>
              <a:rPr lang="nl-NL"/>
              <a:t>- Als de patiënt WEL geschikt is voor de vergelijking, dan moet u ‘Nee’ antwoorden</a:t>
            </a:r>
            <a:endParaRPr lang="nl-NL" dirty="0"/>
          </a:p>
        </p:txBody>
      </p: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Beschikbaarheid van studiebehandeling op uw locatie (kies alleen ‘Nee’ als u gehoord heeft dat een bepaalde behandeling niet beschikbaar is)</a:t>
            </a:r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6986951" y="5069719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Bent u niet degene die het toestemmingsformulier heeft ondertekend, voer dan de naam in van degene die dat wel heeft gedaan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86950" y="6097684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Als het formulier volledig is ingevuld klikt u op ‘Doorgaan’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1508A2-4241-F868-7C37-F19220889F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49"/>
          <a:stretch/>
        </p:blipFill>
        <p:spPr>
          <a:xfrm>
            <a:off x="0" y="1904482"/>
            <a:ext cx="5939406" cy="42819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90899" y="203228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278821" y="2921178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267157" y="5273377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278823" y="551395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2744815" y="235320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2832737" y="3242098"/>
            <a:ext cx="4139563" cy="1119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2733149" y="5379298"/>
            <a:ext cx="4253802" cy="105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2744815" y="5621245"/>
            <a:ext cx="4242135" cy="7688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667" y="3472781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Er wordt een fout gemeld als er gegevens ingevoerd zijn, of ontbreken, waardoor het randomiseren van de patiënt niet mogelijk 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9512" y="5148057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Een waarschuwing signaleert een onverwacht antwoord, dit kunt u corrigeren als het fout is, of anders onveranderd laten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Nadat u op ‘Doorgaan’ heeft geklikt kunnen er fouten of waarschuwingen gemeld worden - kijk ze na en corrigeer waar nodig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1AC241-AB1C-2F4C-C12F-4B41AC308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17" y="1201605"/>
            <a:ext cx="5308034" cy="341198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75382" y="1317930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248685" y="1526277"/>
            <a:ext cx="2537983" cy="5474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6F1C7577-CA3B-E4DD-189C-CAAA55EA6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73" y="4606558"/>
            <a:ext cx="5376646" cy="22514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76211" y="4347996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666226" y="3888280"/>
            <a:ext cx="3120441" cy="7138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563556"/>
            <a:ext cx="2398667" cy="9707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Randomisatie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6484" y="4041093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Is alles in orde, klik dan op ‘Randomiseer’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Nadat u de eventuele fouten/waarschuwingen heeft verwerkt kunt u de ingevoerde gegevens nazien voordat u verder gaat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6485" y="3166695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/>
              <a:t>Wilt u iets veranderen, klik dan op ‘Wijzigen’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2BFCA9E-6654-67EC-FEF0-C55BB9174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3" y="1521799"/>
            <a:ext cx="5967705" cy="486980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0277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779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199843-5FD0-486B-8236-CADC4CCE4841}"/>
</file>

<file path=customXml/itemProps2.xml><?xml version="1.0" encoding="utf-8"?>
<ds:datastoreItem xmlns:ds="http://schemas.openxmlformats.org/officeDocument/2006/customXml" ds:itemID="{D22B0F42-B76B-4268-B6D8-6820A10F795A}"/>
</file>

<file path=customXml/itemProps3.xml><?xml version="1.0" encoding="utf-8"?>
<ds:datastoreItem xmlns:ds="http://schemas.openxmlformats.org/officeDocument/2006/customXml" ds:itemID="{47EB496B-F8A0-4496-8004-4FA58988E3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566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RECOVERY EU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Randomisatie</vt:lpstr>
      <vt:lpstr>Problemen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93</cp:revision>
  <cp:lastPrinted>2020-03-18T19:42:16Z</cp:lastPrinted>
  <dcterms:created xsi:type="dcterms:W3CDTF">2020-03-14T13:47:38Z</dcterms:created>
  <dcterms:modified xsi:type="dcterms:W3CDTF">2024-12-23T13:10:02Z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