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5" r:id="rId5"/>
    <p:sldId id="283" r:id="rId6"/>
    <p:sldId id="291" r:id="rId7"/>
    <p:sldId id="338" r:id="rId8"/>
    <p:sldId id="337" r:id="rId9"/>
    <p:sldId id="335" r:id="rId10"/>
    <p:sldId id="265" r:id="rId11"/>
    <p:sldId id="297" r:id="rId12"/>
  </p:sldIdLst>
  <p:sldSz cx="12192000" cy="6858000"/>
  <p:notesSz cx="6881813" cy="9661525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Mulish" panose="020B0604020202020204" charset="0"/>
      <p:regular r:id="rId19"/>
      <p:bold r:id="rId20"/>
      <p:italic r:id="rId21"/>
      <p:boldItalic r:id="rId22"/>
    </p:embeddedFont>
  </p:embeddedFontLst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3C61"/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23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4123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7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3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font" Target="fonts/font1.fntdata"/><Relationship Id="rId23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font" Target="fonts/font5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openxmlformats.org/officeDocument/2006/relationships/font" Target="fonts/font8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25079-B1FA-462E-A452-44298198BC44}" type="datetimeFigureOut">
              <a:rPr lang="en-GB" smtClean="0"/>
              <a:t>30/12/2024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41346-2048-4300-8804-594020DACEF8}" type="slidenum">
              <a:rPr lang="en-GB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00861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DDD77-45DE-4CF9-BE95-0F75365973B6}" type="datetimeFigureOut">
              <a:rPr lang="en-GB" smtClean="0"/>
              <a:t>30/12/2024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0176D-839C-4CD8-8803-4392F3BD4A69}" type="slidenum">
              <a:rPr lang="en-GB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2015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8666F-4CDE-4600-89E4-4EAAC1D2ACB4}" type="slidenum">
              <a:rPr lang="en-US" smtClean="0"/>
              <a:t>4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4190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0CC1E02-2C9F-4010-9C00-8B42EAD642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022"/>
          <a:stretch/>
        </p:blipFill>
        <p:spPr>
          <a:xfrm>
            <a:off x="8988821" y="314352"/>
            <a:ext cx="2880360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30/12/2024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37451"/>
            <a:ext cx="9144000" cy="1158033"/>
          </a:xfrm>
        </p:spPr>
        <p:txBody>
          <a:bodyPr>
            <a:noAutofit/>
          </a:bodyPr>
          <a:lstStyle/>
          <a:p>
            <a:r>
              <a:t/>
            </a:r>
            <a:br/>
            <a:r>
              <a:rPr lang="et-EE" b="1" dirty="0">
                <a:solidFill>
                  <a:srgbClr val="9E3159"/>
                </a:solidFill>
                <a:latin typeface="+mn-lt"/>
              </a:rPr>
              <a:t>RECOVERY uuring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35476"/>
            <a:ext cx="9144000" cy="1655762"/>
          </a:xfrm>
        </p:spPr>
        <p:txBody>
          <a:bodyPr>
            <a:normAutofit/>
          </a:bodyPr>
          <a:lstStyle/>
          <a:p>
            <a:r>
              <a:rPr lang="et-EE" sz="3200" b="1" dirty="0"/>
              <a:t>Uuringu taust ja ülevaade</a:t>
            </a:r>
          </a:p>
          <a:p>
            <a:endParaRPr lang="et-EE" sz="2800" b="1" dirty="0"/>
          </a:p>
          <a:p>
            <a:r>
              <a:rPr lang="et-EE" sz="2000" b="1" dirty="0">
                <a:solidFill>
                  <a:schemeClr val="bg1">
                    <a:lumMod val="50000"/>
                  </a:schemeClr>
                </a:solidFill>
              </a:rPr>
              <a:t>V3.0 2024-12-03</a:t>
            </a:r>
          </a:p>
          <a:p>
            <a:endParaRPr lang="et-EE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et-EE" smtClean="0"/>
              <a:t>Taust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656" y="1572004"/>
            <a:ext cx="10957208" cy="4580078"/>
          </a:xfrm>
        </p:spPr>
        <p:txBody>
          <a:bodyPr>
            <a:normAutofit/>
          </a:bodyPr>
          <a:lstStyle/>
          <a:p>
            <a:r>
              <a:rPr lang="et-EE" sz="2400" dirty="0"/>
              <a:t>SARS-CoV-2 pandeemia põhjustas umbes 20 miljonit surmajuhtumit ja ülemaailmseid häireid, kuid on nüüdseks jõudnud endeemilisse faasi</a:t>
            </a:r>
          </a:p>
          <a:p>
            <a:pPr marL="0" indent="0">
              <a:buNone/>
            </a:pPr>
            <a:endParaRPr lang="et-EE" sz="2400" dirty="0"/>
          </a:p>
          <a:p>
            <a:r>
              <a:rPr lang="et-EE" sz="2400" dirty="0"/>
              <a:t>COVID-19 ravi edenes kiiresti tänu potentsiaalsete ravimeetodite põhjalikule hindamisele suurtes randomiseeritud uuringutes </a:t>
            </a:r>
          </a:p>
          <a:p>
            <a:pPr marL="0" indent="0">
              <a:buNone/>
            </a:pPr>
            <a:endParaRPr lang="et-EE" sz="2400" dirty="0"/>
          </a:p>
          <a:p>
            <a:r>
              <a:rPr lang="et-EE" sz="2400" dirty="0"/>
              <a:t>Nüüd teame COVID-19 kopsupõletiku ravist rohkem kui gripi või bakteriaalse kopsupõletiku ravist</a:t>
            </a:r>
          </a:p>
          <a:p>
            <a:pPr marL="0" indent="0">
              <a:buNone/>
            </a:pPr>
            <a:endParaRPr lang="et-EE" sz="2400" dirty="0"/>
          </a:p>
          <a:p>
            <a:r>
              <a:rPr lang="et-EE" sz="2400" dirty="0"/>
              <a:t>Erinevate patogeenidega seotud kopsupõletik on endiselt üks peamisi haiglaravi ja surma põhjusi kogu maailmas (~2,5 miljonit surmajuhtumit aastas)</a:t>
            </a:r>
          </a:p>
          <a:p>
            <a:pPr marL="0" indent="0">
              <a:buNone/>
            </a:pP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71472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91" y="1464680"/>
            <a:ext cx="11966899" cy="5073279"/>
          </a:xfrm>
        </p:spPr>
        <p:txBody>
          <a:bodyPr>
            <a:noAutofit/>
          </a:bodyPr>
          <a:lstStyle/>
          <a:p>
            <a:r>
              <a:rPr lang="et-EE" sz="2400" dirty="0"/>
              <a:t>RECOVERY on olnud seni suurim COVID-19 ravimite uuring, kuhu on kaasatud ligi 50 000 haiglaravil olevat patsienti</a:t>
            </a:r>
          </a:p>
          <a:p>
            <a:pPr>
              <a:spcBef>
                <a:spcPts val="1800"/>
              </a:spcBef>
            </a:pPr>
            <a:r>
              <a:rPr lang="et-EE" sz="2400" dirty="0"/>
              <a:t>See on näidanud, et on vajadus suurte koostöös tehtavate uuringute järele, et leida või välistada kasulikke ravitoimeid</a:t>
            </a:r>
          </a:p>
          <a:p>
            <a:pPr>
              <a:spcBef>
                <a:spcPts val="1800"/>
              </a:spcBef>
            </a:pPr>
            <a:r>
              <a:rPr lang="et-EE" sz="2400" dirty="0"/>
              <a:t>Uuringus on hinnatud &gt; 12 COVID-19 ravimit, näidates, et</a:t>
            </a:r>
          </a:p>
          <a:p>
            <a:pPr lvl="1">
              <a:spcBef>
                <a:spcPts val="600"/>
              </a:spcBef>
            </a:pPr>
            <a:r>
              <a:rPr lang="et-EE" sz="2000" dirty="0"/>
              <a:t>kortikosteroidid, IL-6 inhibiitorid, JAK inhibiitorid ja neutraliseerivad monoklonaalsed antikehad on tõhusad (nende kombinatsioon vähendab surmaohtu peaaegu poole võrra).</a:t>
            </a:r>
          </a:p>
          <a:p>
            <a:pPr lvl="1">
              <a:spcBef>
                <a:spcPts val="600"/>
              </a:spcBef>
            </a:pPr>
            <a:r>
              <a:rPr lang="et-EE" sz="2000" dirty="0"/>
              <a:t>Kuid paljudel laialdaselt kasutatavatel ravimitel ei olnud piisavat mõju (nt hüdroksüklorokviin, lopinaviir, asitromütsiin ja läbipõdenute plasma)</a:t>
            </a:r>
            <a:endParaRPr lang="et-EE" sz="800" dirty="0"/>
          </a:p>
          <a:p>
            <a:pPr>
              <a:spcBef>
                <a:spcPts val="1800"/>
              </a:spcBef>
            </a:pPr>
            <a:r>
              <a:rPr lang="et-EE" sz="2400" dirty="0"/>
              <a:t>RECOVERY on nüüdseks arenenud platvormuuringuks, milles hinnatakse ravimeid kopsupõletiku muude põhjuste, sealhulgas gripi ja arvatavalt bakteriaalse keskkonnatekkese kopsupõletiku jaoks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et-EE" smtClean="0"/>
              <a:t>Taust</a:t>
            </a:r>
          </a:p>
        </p:txBody>
      </p:sp>
    </p:spTree>
    <p:extLst>
      <p:ext uri="{BB962C8B-B14F-4D97-AF65-F5344CB8AC3E}">
        <p14:creationId xmlns:p14="http://schemas.microsoft.com/office/powerpoint/2010/main" val="1263792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ap of the world with different countries/regions&#10;&#10;Description automatically generated">
            <a:extLst>
              <a:ext uri="{FF2B5EF4-FFF2-40B4-BE49-F238E27FC236}">
                <a16:creationId xmlns:a16="http://schemas.microsoft.com/office/drawing/2014/main" id="{0883BFAB-C1F5-BB43-0FCC-CDE2F6B543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5522" y="1493078"/>
            <a:ext cx="5586478" cy="42777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5779AC7-291A-8C42-A422-00FE33014EF3}"/>
              </a:ext>
            </a:extLst>
          </p:cNvPr>
          <p:cNvSpPr txBox="1"/>
          <p:nvPr/>
        </p:nvSpPr>
        <p:spPr>
          <a:xfrm>
            <a:off x="498397" y="305317"/>
            <a:ext cx="11484952" cy="676947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r>
              <a:rPr lang="et-EE" sz="3600" b="1" dirty="0">
                <a:solidFill>
                  <a:schemeClr val="bg1"/>
                </a:solidFill>
                <a:latin typeface="Mulish" pitchFamily="2" charset="0"/>
              </a:rPr>
              <a:t>RECOVERY uuring</a:t>
            </a:r>
            <a:endParaRPr lang="et-EE" sz="3600" dirty="0">
              <a:solidFill>
                <a:schemeClr val="bg1"/>
              </a:solidFill>
              <a:latin typeface="Mulish" pitchFamily="2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1592065"/>
            <a:ext cx="6918114" cy="2892938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et-EE" sz="2400" dirty="0">
                <a:latin typeface="+mn-lt"/>
              </a:rPr>
              <a:t>Randomiseeritud avatud platvormuuring kopsupõletikuga hospitaliseeritud patsientidele</a:t>
            </a:r>
          </a:p>
          <a:p>
            <a:pPr marL="457200" indent="-45720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et-EE" sz="2400" dirty="0" smtClean="0">
                <a:latin typeface="+mn-lt"/>
              </a:rPr>
              <a:t>Algas </a:t>
            </a:r>
            <a:r>
              <a:rPr lang="et-EE" sz="2400" dirty="0">
                <a:latin typeface="+mn-lt"/>
              </a:rPr>
              <a:t>Ühendkuningriigis, nüüd 10 riigis</a:t>
            </a:r>
          </a:p>
          <a:p>
            <a:pPr marL="457200" indent="-45720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et-EE" sz="2400" b="1" dirty="0"/>
              <a:t>Tõhus ülesehitus</a:t>
            </a:r>
            <a:r>
              <a:rPr lang="et-EE" dirty="0" smtClean="0"/>
              <a:t> </a:t>
            </a:r>
            <a:r>
              <a:rPr lang="et-EE" sz="2400" dirty="0" smtClean="0"/>
              <a:t>– uuringu protseduurid ja uuringuks sobivus on lihtsad, et vähendada haiglapersonali koormust ja värvata palju patsiente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38425" y="6524357"/>
            <a:ext cx="2053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600" dirty="0">
                <a:latin typeface="+mn-lt"/>
              </a:rPr>
              <a:t>www.recoverytrial.net</a:t>
            </a:r>
          </a:p>
        </p:txBody>
      </p:sp>
      <p:sp>
        <p:nvSpPr>
          <p:cNvPr id="555" name="TextBox 554">
            <a:extLst>
              <a:ext uri="{FF2B5EF4-FFF2-40B4-BE49-F238E27FC236}">
                <a16:creationId xmlns:a16="http://schemas.microsoft.com/office/drawing/2014/main" id="{B7E0B38A-BB59-C443-AA30-C585D14D5932}"/>
              </a:ext>
            </a:extLst>
          </p:cNvPr>
          <p:cNvSpPr txBox="1"/>
          <p:nvPr/>
        </p:nvSpPr>
        <p:spPr>
          <a:xfrm>
            <a:off x="115146" y="4847136"/>
            <a:ext cx="11277450" cy="2015775"/>
          </a:xfrm>
          <a:prstGeom prst="rect">
            <a:avLst/>
          </a:prstGeom>
          <a:noFill/>
        </p:spPr>
        <p:txBody>
          <a:bodyPr wrap="square" lIns="121759" tIns="60880" rIns="121759" bIns="60880" rtlCol="0">
            <a:spAutoFit/>
          </a:bodyPr>
          <a:lstStyle/>
          <a:p>
            <a:pPr>
              <a:lnSpc>
                <a:spcPct val="150000"/>
              </a:lnSpc>
              <a:buClr>
                <a:srgbClr val="9E3159"/>
              </a:buClr>
            </a:pPr>
            <a:endParaRPr lang="et-EE" sz="1000" dirty="0">
              <a:latin typeface="+mn-lt"/>
            </a:endParaRPr>
          </a:p>
          <a:p>
            <a:pPr marL="457200" indent="-457200" defTabSz="831850">
              <a:lnSpc>
                <a:spcPct val="150000"/>
              </a:lnSpc>
              <a:buClr>
                <a:srgbClr val="9E3159"/>
              </a:buClr>
              <a:buFont typeface="Wingdings" panose="05000000000000000000" pitchFamily="2" charset="2"/>
              <a:buChar char="§"/>
              <a:tabLst>
                <a:tab pos="3228975" algn="l"/>
              </a:tabLst>
            </a:pPr>
            <a:r>
              <a:rPr lang="et-EE" sz="2400" dirty="0">
                <a:latin typeface="+mn-lt"/>
              </a:rPr>
              <a:t>Esmased tulemused </a:t>
            </a:r>
            <a:r>
              <a:rPr lang="en-US" sz="2400" dirty="0">
                <a:latin typeface="+mn-lt"/>
              </a:rPr>
              <a:t>		</a:t>
            </a:r>
            <a:r>
              <a:rPr lang="et-EE" sz="2400" dirty="0">
                <a:latin typeface="+mn-lt"/>
              </a:rPr>
              <a:t>Mis tahes põhjusel suremus 28 päeva jooksul</a:t>
            </a:r>
          </a:p>
          <a:p>
            <a:pPr marL="450850" indent="-450850" defTabSz="831850">
              <a:buClr>
                <a:srgbClr val="9E3159"/>
              </a:buClr>
              <a:buFont typeface="Wingdings" panose="05000000000000000000" pitchFamily="2" charset="2"/>
              <a:buChar char="§"/>
            </a:pPr>
            <a:r>
              <a:rPr lang="et-EE" sz="2400" dirty="0">
                <a:latin typeface="+mn-lt"/>
              </a:rPr>
              <a:t>Teisesed tulemused </a:t>
            </a:r>
            <a:r>
              <a:rPr lang="en-US" sz="2400" dirty="0">
                <a:latin typeface="+mn-lt"/>
              </a:rPr>
              <a:t>	</a:t>
            </a:r>
            <a:r>
              <a:rPr lang="et-EE" sz="2400" dirty="0">
                <a:latin typeface="+mn-lt"/>
              </a:rPr>
              <a:t>i) progresseerumine hingamisabi nõudvasse olukorda / surm</a:t>
            </a:r>
          </a:p>
          <a:p>
            <a:pPr defTabSz="831850">
              <a:buClr>
                <a:srgbClr val="9E3159"/>
              </a:buClr>
            </a:pPr>
            <a:r>
              <a:rPr lang="en-US" sz="2400" dirty="0">
                <a:latin typeface="+mn-lt"/>
              </a:rPr>
              <a:t>				</a:t>
            </a:r>
            <a:r>
              <a:rPr lang="et-EE" sz="2400" dirty="0">
                <a:latin typeface="+mn-lt"/>
              </a:rPr>
              <a:t>ii) haiglast väljakirjutamise aeg </a:t>
            </a:r>
          </a:p>
          <a:p>
            <a:pPr defTabSz="831850">
              <a:buClr>
                <a:srgbClr val="9E3159"/>
              </a:buClr>
            </a:pPr>
            <a:r>
              <a:rPr lang="en-US" dirty="0" smtClean="0"/>
              <a:t>				</a:t>
            </a:r>
            <a:r>
              <a:rPr lang="et-EE" dirty="0" smtClean="0"/>
              <a:t>    </a:t>
            </a:r>
            <a:r>
              <a:rPr lang="et-EE" sz="2400" dirty="0">
                <a:latin typeface="+mn-lt"/>
              </a:rPr>
              <a:t>(gripi puhul kaasprimaarne) </a:t>
            </a:r>
          </a:p>
        </p:txBody>
      </p:sp>
    </p:spTree>
    <p:extLst>
      <p:ext uri="{BB962C8B-B14F-4D97-AF65-F5344CB8AC3E}">
        <p14:creationId xmlns:p14="http://schemas.microsoft.com/office/powerpoint/2010/main" val="322207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7937" y="0"/>
            <a:ext cx="10515600" cy="1325563"/>
          </a:xfrm>
        </p:spPr>
        <p:txBody>
          <a:bodyPr>
            <a:normAutofit/>
          </a:bodyPr>
          <a:lstStyle/>
          <a:p>
            <a:r>
              <a:rPr lang="et-EE" sz="4000" dirty="0"/>
              <a:t>RECOVERY peamised sobivuskriteeriumid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289" y="1379995"/>
            <a:ext cx="12140711" cy="6220018"/>
          </a:xfrm>
        </p:spPr>
        <p:txBody>
          <a:bodyPr>
            <a:no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t-EE" sz="2000" dirty="0"/>
              <a:t>Hospitaliseeritud</a:t>
            </a:r>
            <a:endParaRPr lang="et-EE" sz="700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t-EE" sz="2000" dirty="0"/>
              <a:t>Pneumoonia sündroom, nt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t-EE" sz="1800" dirty="0"/>
              <a:t>uue hingamisteede nakkuse tüüpilised sümptomid (köha, õhupuudus, palavik jne) ja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t-EE" sz="1800" dirty="0"/>
              <a:t>objektiivsed tõendid ägeda kopsuhaiguse kohta (nt röntgeni/kompuutertomograafia/ultraheli muutused, hüpoksia või kliiniline läbivaatus) ja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t-EE" sz="1800" dirty="0"/>
              <a:t>alternatiivsed põhjused on ebatõenäolised või välistatud (nt südamepuudulikkus)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t-EE" sz="1800" i="1" dirty="0"/>
              <a:t>Siiski on diagnoos kliiniline ja põhineb juhtiva arsti hinnangul (need kriteeriumid on juhised)</a:t>
            </a:r>
            <a:endParaRPr lang="et-EE" sz="700" i="1" dirty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t-EE" sz="2000" dirty="0"/>
              <a:t>Üks järgmistest diagnoosidest.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t-EE" sz="1800" dirty="0"/>
              <a:t>Kinnitatud SARS-CoV-2 infektsioon (COVID-19 võrdlused pole ELis avatud)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t-EE" sz="1800" dirty="0"/>
              <a:t>Kinnitatud A- või B-gripi infektsioon  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lphaLcPeriod"/>
            </a:pPr>
            <a:r>
              <a:rPr lang="et-EE" sz="1800" dirty="0"/>
              <a:t>Keskkonnatekkene kopsupõletik plaanitud antibiootikumidega (ilma COVID-19/gripi/pneumotsüsti-pneumoonia/tuberkuloosi kahtluseta)</a:t>
            </a:r>
            <a:endParaRPr lang="et-EE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t-EE" sz="2000" dirty="0"/>
              <a:t>Haigusloos puuduvad asjaolud, mis võiksid patsiendi osalemise korral ohtu seada</a:t>
            </a:r>
            <a:endParaRPr lang="et-EE" sz="700" dirty="0"/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t-EE" sz="2000" dirty="0"/>
              <a:t>Raviarst ei arva, et konkreetne uuringuravim on kas näidustatud või vastunäidustatud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t-EE" sz="2000" dirty="0"/>
              <a:t>Väljaspool Ühendkuningriiki peavad olema ≥ 18-aastased (Ühendkuningriigis sobivad teatud võrdlusesse kaasamiseks ka lapsed)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t-EE" sz="2000" dirty="0"/>
              <a:t>Mõnedel võrdlustel on täiendavad sobivuskriteeriumid – vt uuringuplaani ja vastavat koolitust</a:t>
            </a:r>
          </a:p>
        </p:txBody>
      </p:sp>
    </p:spTree>
    <p:extLst>
      <p:ext uri="{BB962C8B-B14F-4D97-AF65-F5344CB8AC3E}">
        <p14:creationId xmlns:p14="http://schemas.microsoft.com/office/powerpoint/2010/main" val="3855820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eft-Right Arrow 76">
            <a:extLst>
              <a:ext uri="{FF2B5EF4-FFF2-40B4-BE49-F238E27FC236}">
                <a16:creationId xmlns:a16="http://schemas.microsoft.com/office/drawing/2014/main" id="{F43932C0-7A8F-734B-8CF5-CFDAF2026B74}"/>
              </a:ext>
            </a:extLst>
          </p:cNvPr>
          <p:cNvSpPr/>
          <p:nvPr/>
        </p:nvSpPr>
        <p:spPr>
          <a:xfrm rot="5400000" flipV="1">
            <a:off x="5398291" y="3924689"/>
            <a:ext cx="1588943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Left-Right Arrow 49"/>
          <p:cNvSpPr/>
          <p:nvPr/>
        </p:nvSpPr>
        <p:spPr>
          <a:xfrm rot="9579837" flipV="1">
            <a:off x="4067273" y="3904710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893" y="17551"/>
            <a:ext cx="8858077" cy="1325563"/>
          </a:xfrm>
        </p:spPr>
        <p:txBody>
          <a:bodyPr>
            <a:noAutofit/>
          </a:bodyPr>
          <a:lstStyle/>
          <a:p>
            <a:r>
              <a:rPr lang="et-EE" sz="2900" dirty="0" smtClean="0"/>
              <a:t>RECOVERY ülesehitus</a:t>
            </a:r>
            <a:r>
              <a:rPr sz="2900" dirty="0"/>
              <a:t/>
            </a:r>
            <a:br>
              <a:rPr sz="2900" dirty="0"/>
            </a:br>
            <a:r>
              <a:rPr lang="et-EE" sz="2900" dirty="0" smtClean="0"/>
              <a:t>(võrdlused on piirkonniti erinevad ja muutuvad aja jooksul – vaadake kehtivat uuringuplaani veebisaidil)</a:t>
            </a:r>
            <a:endParaRPr lang="et-EE" sz="2900" dirty="0"/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t-EE" sz="2000" b="1" dirty="0"/>
              <a:t>KOPSUPÕLETIKUGA HAIGLARAVIL PATSIENDID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t-EE" sz="2000" b="1" dirty="0"/>
              <a:t>ANALÜÜS</a:t>
            </a:r>
            <a:endParaRPr lang="et-EE" sz="2400" b="1" dirty="0"/>
          </a:p>
        </p:txBody>
      </p:sp>
      <p:sp>
        <p:nvSpPr>
          <p:cNvPr id="77" name="Left-Right Arrow 76"/>
          <p:cNvSpPr/>
          <p:nvPr/>
        </p:nvSpPr>
        <p:spPr>
          <a:xfrm rot="1152713" flipV="1">
            <a:off x="4133238" y="3920163"/>
            <a:ext cx="4193098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36361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6600" b="1" dirty="0"/>
              <a:t>R</a:t>
            </a:r>
            <a:endParaRPr lang="et-EE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1031009" y="2889971"/>
            <a:ext cx="6509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b="1" dirty="0"/>
              <a:t>Kinnitatud SARS-CoV-2-ga patsiendid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>
            <a:grpSpLocks noChangeAspect="1"/>
          </p:cNvGrpSpPr>
          <p:nvPr/>
        </p:nvGrpSpPr>
        <p:grpSpPr>
          <a:xfrm>
            <a:off x="846578" y="1370491"/>
            <a:ext cx="3445343" cy="1495808"/>
            <a:chOff x="4441699" y="1498541"/>
            <a:chExt cx="3415447" cy="1489298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5" y="2269927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Deksametasooni suur annus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6"/>
              <a:ext cx="1106316" cy="645180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100" b="1" dirty="0">
                  <a:solidFill>
                    <a:schemeClr val="bg1"/>
                  </a:solidFill>
                </a:rPr>
                <a:t>Tavaline ravi (kortikosteroidide standardannus)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193166" y="2408993"/>
              <a:ext cx="388749" cy="275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200" b="1" i="1" dirty="0"/>
                <a:t>või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32403" y="1498541"/>
              <a:ext cx="2824743" cy="827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200" b="1" dirty="0"/>
                <a:t>COVID-19 suurte annustega kortikosteroidide võrdlus (mitteinvasiivse või invasiivse mehaanilise hingamisabiga patsiendid)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8AFADE8-6D42-8141-AD4C-AE9A461943B3}"/>
              </a:ext>
            </a:extLst>
          </p:cNvPr>
          <p:cNvGrpSpPr/>
          <p:nvPr/>
        </p:nvGrpSpPr>
        <p:grpSpPr>
          <a:xfrm>
            <a:off x="8003238" y="5111544"/>
            <a:ext cx="3423100" cy="1414800"/>
            <a:chOff x="8003238" y="1576210"/>
            <a:chExt cx="3423100" cy="1414800"/>
          </a:xfrm>
        </p:grpSpPr>
        <p:sp>
          <p:nvSpPr>
            <p:cNvPr id="87" name="Rounded Rectangle 86">
              <a:extLst>
                <a:ext uri="{FF2B5EF4-FFF2-40B4-BE49-F238E27FC236}">
                  <a16:creationId xmlns:a16="http://schemas.microsoft.com/office/drawing/2014/main" id="{83BAD84E-273B-D34E-8FCE-57CB4D80DBB1}"/>
                </a:ext>
              </a:extLst>
            </p:cNvPr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1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CD4C8879-9A8B-9743-80DA-1F684C8A8F64}"/>
                </a:ext>
              </a:extLst>
            </p:cNvPr>
            <p:cNvSpPr/>
            <p:nvPr/>
          </p:nvSpPr>
          <p:spPr>
            <a:xfrm>
              <a:off x="8692614" y="2273674"/>
              <a:ext cx="1116000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Deksametasoon</a:t>
              </a:r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58EC706C-402F-CE45-BC22-6FC4D5FB6E15}"/>
                </a:ext>
              </a:extLst>
            </p:cNvPr>
            <p:cNvSpPr/>
            <p:nvPr/>
          </p:nvSpPr>
          <p:spPr>
            <a:xfrm>
              <a:off x="10154872" y="2256534"/>
              <a:ext cx="1116208" cy="648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Tavaline ravi ilma kortikosteroidideta</a:t>
              </a:r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622B9BA5-372F-B84C-99F9-5E062FD54087}"/>
                </a:ext>
              </a:extLst>
            </p:cNvPr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I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0968DC4-6CC1-714A-8E7F-F7B64C0FB3F3}"/>
                </a:ext>
              </a:extLst>
            </p:cNvPr>
            <p:cNvSpPr txBox="1"/>
            <p:nvPr/>
          </p:nvSpPr>
          <p:spPr>
            <a:xfrm>
              <a:off x="9799575" y="2401880"/>
              <a:ext cx="4220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i="1" dirty="0"/>
                <a:t>või</a:t>
              </a:r>
              <a:endParaRPr lang="et-EE" sz="1200" b="1" i="1" dirty="0"/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ECBA9FA1-20DC-A341-8CF4-2E97C762F7A3}"/>
                </a:ext>
              </a:extLst>
            </p:cNvPr>
            <p:cNvSpPr txBox="1"/>
            <p:nvPr/>
          </p:nvSpPr>
          <p:spPr>
            <a:xfrm>
              <a:off x="8582363" y="1659756"/>
              <a:ext cx="28439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dirty="0"/>
                <a:t>Gripi kortikosteroidide võrdlus (hüpoksiaga patsiendid)</a:t>
              </a: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102038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6" y="2264169"/>
              <a:ext cx="1116000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Baloksaviir</a:t>
              </a: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648000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Tavaline ravi ilma baloksaviirita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G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45747" y="2403526"/>
              <a:ext cx="4220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i="1" dirty="0"/>
                <a:t>või</a:t>
              </a:r>
              <a:endParaRPr lang="et-EE" sz="12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65520" y="1730503"/>
              <a:ext cx="26517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dirty="0"/>
                <a:t>Baloksaviiri võrdlus</a:t>
              </a: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4441699" y="510779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5" y="2269927"/>
              <a:ext cx="1116000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rIns="7200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Oseltamiviir</a:t>
              </a: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648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t-EE" sz="1200" b="1" dirty="0">
                  <a:solidFill>
                    <a:schemeClr val="bg1"/>
                  </a:solidFill>
                </a:rPr>
                <a:t>Tavaline ravi ilma oseltamiviirita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t-EE" b="1" dirty="0"/>
                <a:t>H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38036" y="2431586"/>
              <a:ext cx="4220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400" b="1" i="1" dirty="0"/>
                <a:t>või</a:t>
              </a:r>
              <a:endParaRPr lang="et-EE" sz="12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1" y="1727063"/>
              <a:ext cx="23015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t-EE" sz="1600" b="1" dirty="0"/>
                <a:t>Oseltamiviiri võrdlus</a:t>
              </a:r>
              <a:endParaRPr lang="et-EE" sz="1500" b="1" dirty="0"/>
            </a:p>
          </p:txBody>
        </p:sp>
      </p:grpSp>
      <p:sp>
        <p:nvSpPr>
          <p:cNvPr id="110" name="Rounded Rectangle 109">
            <a:extLst>
              <a:ext uri="{FF2B5EF4-FFF2-40B4-BE49-F238E27FC236}">
                <a16:creationId xmlns:a16="http://schemas.microsoft.com/office/drawing/2014/main" id="{D408BB89-59C7-0D4C-97BE-80BEFDF28C77}"/>
              </a:ext>
            </a:extLst>
          </p:cNvPr>
          <p:cNvSpPr/>
          <p:nvPr/>
        </p:nvSpPr>
        <p:spPr>
          <a:xfrm>
            <a:off x="803537" y="4936222"/>
            <a:ext cx="10652251" cy="1888647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B9053A9B-718A-EC42-B5E3-A8D50C67C0BC}"/>
              </a:ext>
            </a:extLst>
          </p:cNvPr>
          <p:cNvSpPr txBox="1"/>
          <p:nvPr/>
        </p:nvSpPr>
        <p:spPr>
          <a:xfrm>
            <a:off x="4413863" y="6493574"/>
            <a:ext cx="3728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b="1" dirty="0"/>
              <a:t>Kinnitatud GRIPIGA patsiendid</a:t>
            </a:r>
          </a:p>
        </p:txBody>
      </p: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143075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1" y="5141752"/>
            <a:ext cx="601261" cy="601261"/>
          </a:xfrm>
          <a:prstGeom prst="rect">
            <a:avLst/>
          </a:prstGeom>
        </p:spPr>
      </p:pic>
      <p:pic>
        <p:nvPicPr>
          <p:cNvPr id="116" name="Graphic 31" descr="Lungs with solid fill">
            <a:extLst>
              <a:ext uri="{FF2B5EF4-FFF2-40B4-BE49-F238E27FC236}">
                <a16:creationId xmlns:a16="http://schemas.microsoft.com/office/drawing/2014/main" id="{CFD11E2D-AD21-154F-B98A-16F4806B95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</a:ext>
            </a:extLst>
          </a:blip>
          <a:stretch>
            <a:fillRect/>
          </a:stretch>
        </p:blipFill>
        <p:spPr>
          <a:xfrm>
            <a:off x="8033988" y="5097874"/>
            <a:ext cx="649602" cy="703876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4307603" y="1447823"/>
            <a:ext cx="3393651" cy="1415377"/>
            <a:chOff x="4336464" y="1608378"/>
            <a:chExt cx="3393651" cy="1415377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ADAD2F31-7492-F84D-9855-EF44F47A31BD}"/>
                </a:ext>
              </a:extLst>
            </p:cNvPr>
            <p:cNvGrpSpPr/>
            <p:nvPr/>
          </p:nvGrpSpPr>
          <p:grpSpPr>
            <a:xfrm>
              <a:off x="4336464" y="1608378"/>
              <a:ext cx="3393651" cy="1415377"/>
              <a:chOff x="849410" y="1566704"/>
              <a:chExt cx="3393651" cy="1415377"/>
            </a:xfrm>
          </p:grpSpPr>
          <p:sp>
            <p:nvSpPr>
              <p:cNvPr id="82" name="Rounded Rectangle 81">
                <a:extLst>
                  <a:ext uri="{FF2B5EF4-FFF2-40B4-BE49-F238E27FC236}">
                    <a16:creationId xmlns:a16="http://schemas.microsoft.com/office/drawing/2014/main" id="{9D5D6A46-844C-0E41-9615-6A6452BC651A}"/>
                  </a:ext>
                </a:extLst>
              </p:cNvPr>
              <p:cNvSpPr/>
              <p:nvPr/>
            </p:nvSpPr>
            <p:spPr>
              <a:xfrm>
                <a:off x="849410" y="1566704"/>
                <a:ext cx="3393651" cy="1415377"/>
              </a:xfrm>
              <a:prstGeom prst="roundRect">
                <a:avLst/>
              </a:prstGeom>
              <a:solidFill>
                <a:schemeClr val="accent6">
                  <a:lumMod val="75000"/>
                  <a:alpha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29" name="Rounded Rectangle 128">
                <a:extLst>
                  <a:ext uri="{FF2B5EF4-FFF2-40B4-BE49-F238E27FC236}">
                    <a16:creationId xmlns:a16="http://schemas.microsoft.com/office/drawing/2014/main" id="{1EFB7BF6-F1F2-E541-9082-F803C4A8CD0E}"/>
                  </a:ext>
                </a:extLst>
              </p:cNvPr>
              <p:cNvSpPr/>
              <p:nvPr/>
            </p:nvSpPr>
            <p:spPr>
              <a:xfrm>
                <a:off x="1538787" y="2264169"/>
                <a:ext cx="1116000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Sotrovimab</a:t>
                </a:r>
                <a:endParaRPr lang="et-E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7486FF0E-9F46-7B4C-9FB2-B176F4A0B138}"/>
                  </a:ext>
                </a:extLst>
              </p:cNvPr>
              <p:cNvSpPr/>
              <p:nvPr/>
            </p:nvSpPr>
            <p:spPr>
              <a:xfrm>
                <a:off x="3001044" y="2247029"/>
                <a:ext cx="1116208" cy="648000"/>
              </a:xfrm>
              <a:prstGeom prst="roundRect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Tavaline ravi ilma sotrovimabita</a:t>
                </a:r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id="{3FC0B548-4A6B-BC4B-9381-BB0B22669809}"/>
                  </a:ext>
                </a:extLst>
              </p:cNvPr>
              <p:cNvSpPr/>
              <p:nvPr/>
            </p:nvSpPr>
            <p:spPr>
              <a:xfrm>
                <a:off x="920825" y="2251362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t-EE" b="1" dirty="0"/>
                  <a:t>J</a:t>
                </a:r>
              </a:p>
            </p:txBody>
          </p:sp>
          <p:sp>
            <p:nvSpPr>
              <p:cNvPr id="132" name="TextBox 131">
                <a:extLst>
                  <a:ext uri="{FF2B5EF4-FFF2-40B4-BE49-F238E27FC236}">
                    <a16:creationId xmlns:a16="http://schemas.microsoft.com/office/drawing/2014/main" id="{1B0C20BD-204C-D74D-879B-296826D9D31F}"/>
                  </a:ext>
                </a:extLst>
              </p:cNvPr>
              <p:cNvSpPr txBox="1"/>
              <p:nvPr/>
            </p:nvSpPr>
            <p:spPr>
              <a:xfrm>
                <a:off x="2657161" y="2414677"/>
                <a:ext cx="4220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400" b="1" i="1" dirty="0"/>
                  <a:t>või</a:t>
                </a:r>
                <a:endParaRPr lang="et-EE" sz="1200" b="1" i="1" dirty="0"/>
              </a:p>
            </p:txBody>
          </p:sp>
          <p:sp>
            <p:nvSpPr>
              <p:cNvPr id="133" name="TextBox 132">
                <a:extLst>
                  <a:ext uri="{FF2B5EF4-FFF2-40B4-BE49-F238E27FC236}">
                    <a16:creationId xmlns:a16="http://schemas.microsoft.com/office/drawing/2014/main" id="{1C9C61F0-1ED7-5049-A2A7-AE7FAFF12F96}"/>
                  </a:ext>
                </a:extLst>
              </p:cNvPr>
              <p:cNvSpPr txBox="1"/>
              <p:nvPr/>
            </p:nvSpPr>
            <p:spPr>
              <a:xfrm>
                <a:off x="1489160" y="1700762"/>
                <a:ext cx="235046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600" b="1" dirty="0"/>
                  <a:t>Sotrovimabi võrdlus</a:t>
                </a:r>
              </a:p>
            </p:txBody>
          </p:sp>
        </p:grpSp>
        <p:pic>
          <p:nvPicPr>
            <p:cNvPr id="134" name="Picture 13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52B941E-08D5-6D4F-9994-B1282A12E4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1893" y="1641461"/>
              <a:ext cx="601261" cy="601261"/>
            </a:xfrm>
            <a:prstGeom prst="rect">
              <a:avLst/>
            </a:prstGeom>
          </p:spPr>
        </p:pic>
      </p:grp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33156" y="1390072"/>
            <a:ext cx="3622632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D82BCED-226B-0448-B8FC-891B5F6E3209}"/>
              </a:ext>
            </a:extLst>
          </p:cNvPr>
          <p:cNvSpPr txBox="1"/>
          <p:nvPr/>
        </p:nvSpPr>
        <p:spPr>
          <a:xfrm>
            <a:off x="7851206" y="2737861"/>
            <a:ext cx="3620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sz="1200" b="1" dirty="0"/>
              <a:t>Keskkonnatekkese kopsupõletikuga patsiendid (ilma SARS-CoV-2/gripi/pneumotsüsti-pneumoonia/tuberkuloosi kahtluseta)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960889" y="1429068"/>
            <a:ext cx="3550350" cy="1420915"/>
            <a:chOff x="7960889" y="1429068"/>
            <a:chExt cx="3550350" cy="1420915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D8AFADE8-6D42-8141-AD4C-AE9A461943B3}"/>
                </a:ext>
              </a:extLst>
            </p:cNvPr>
            <p:cNvGrpSpPr/>
            <p:nvPr/>
          </p:nvGrpSpPr>
          <p:grpSpPr>
            <a:xfrm>
              <a:off x="7960889" y="1435183"/>
              <a:ext cx="3550350" cy="1414800"/>
              <a:chOff x="8003238" y="1576210"/>
              <a:chExt cx="3550350" cy="1414800"/>
            </a:xfrm>
          </p:grpSpPr>
          <p:sp>
            <p:nvSpPr>
              <p:cNvPr id="71" name="Rounded Rectangle 70">
                <a:extLst>
                  <a:ext uri="{FF2B5EF4-FFF2-40B4-BE49-F238E27FC236}">
                    <a16:creationId xmlns:a16="http://schemas.microsoft.com/office/drawing/2014/main" id="{83BAD84E-273B-D34E-8FCE-57CB4D80DBB1}"/>
                  </a:ext>
                </a:extLst>
              </p:cNvPr>
              <p:cNvSpPr/>
              <p:nvPr/>
            </p:nvSpPr>
            <p:spPr>
              <a:xfrm>
                <a:off x="8003238" y="1576210"/>
                <a:ext cx="3393651" cy="1414800"/>
              </a:xfrm>
              <a:prstGeom prst="roundRect">
                <a:avLst/>
              </a:prstGeom>
              <a:solidFill>
                <a:schemeClr val="accent1">
                  <a:lumMod val="75000"/>
                  <a:alpha val="3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72" name="Rounded Rectangle 71">
                <a:extLst>
                  <a:ext uri="{FF2B5EF4-FFF2-40B4-BE49-F238E27FC236}">
                    <a16:creationId xmlns:a16="http://schemas.microsoft.com/office/drawing/2014/main" id="{CD4C8879-9A8B-9743-80DA-1F684C8A8F64}"/>
                  </a:ext>
                </a:extLst>
              </p:cNvPr>
              <p:cNvSpPr/>
              <p:nvPr/>
            </p:nvSpPr>
            <p:spPr>
              <a:xfrm>
                <a:off x="8692614" y="2273674"/>
                <a:ext cx="1116000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Deksametasoon</a:t>
                </a:r>
                <a:endParaRPr lang="et-EE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3" name="Rounded Rectangle 72">
                <a:extLst>
                  <a:ext uri="{FF2B5EF4-FFF2-40B4-BE49-F238E27FC236}">
                    <a16:creationId xmlns:a16="http://schemas.microsoft.com/office/drawing/2014/main" id="{58EC706C-402F-CE45-BC22-6FC4D5FB6E15}"/>
                  </a:ext>
                </a:extLst>
              </p:cNvPr>
              <p:cNvSpPr/>
              <p:nvPr/>
            </p:nvSpPr>
            <p:spPr>
              <a:xfrm>
                <a:off x="10154871" y="2256534"/>
                <a:ext cx="1187073" cy="648000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t-EE" sz="1200" b="1" dirty="0">
                    <a:solidFill>
                      <a:schemeClr val="bg1"/>
                    </a:solidFill>
                  </a:rPr>
                  <a:t>Tavaline ravi ilma kortikosteroidideta</a:t>
                </a: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622B9BA5-372F-B84C-99F9-5E062FD54087}"/>
                  </a:ext>
                </a:extLst>
              </p:cNvPr>
              <p:cNvSpPr/>
              <p:nvPr/>
            </p:nvSpPr>
            <p:spPr>
              <a:xfrm>
                <a:off x="8074653" y="2260867"/>
                <a:ext cx="560997" cy="550964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t-EE" b="1" dirty="0"/>
                  <a:t>M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10968DC4-6CC1-714A-8E7F-F7B64C0FB3F3}"/>
                  </a:ext>
                </a:extLst>
              </p:cNvPr>
              <p:cNvSpPr txBox="1"/>
              <p:nvPr/>
            </p:nvSpPr>
            <p:spPr>
              <a:xfrm>
                <a:off x="9799575" y="2435333"/>
                <a:ext cx="42205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400" b="1" i="1" dirty="0"/>
                  <a:t>või</a:t>
                </a:r>
                <a:endParaRPr lang="et-EE" sz="1200" b="1" i="1" dirty="0"/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ECBA9FA1-20DC-A341-8CF4-2E97C762F7A3}"/>
                  </a:ext>
                </a:extLst>
              </p:cNvPr>
              <p:cNvSpPr txBox="1"/>
              <p:nvPr/>
            </p:nvSpPr>
            <p:spPr>
              <a:xfrm>
                <a:off x="8576816" y="1658721"/>
                <a:ext cx="29767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1400" b="1" dirty="0"/>
                  <a:t>Keskkonnatekkese kopsupõletiku (CAP) kortikosteroidide võrdlus</a:t>
                </a:r>
              </a:p>
            </p:txBody>
          </p:sp>
        </p:grpSp>
        <p:pic>
          <p:nvPicPr>
            <p:cNvPr id="78" name="Graphic 31" descr="Lungs with solid fill">
              <a:extLst>
                <a:ext uri="{FF2B5EF4-FFF2-40B4-BE49-F238E27FC236}">
                  <a16:creationId xmlns:a16="http://schemas.microsoft.com/office/drawing/2014/main" id="{CFD11E2D-AD21-154F-B98A-16F4806B95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:mc="http://schemas.openxmlformats.org/markup-compatibility/2006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r:embed="rId3"/>
                </a:ext>
              </a:extLst>
            </a:blip>
            <a:stretch>
              <a:fillRect/>
            </a:stretch>
          </p:blipFill>
          <p:spPr>
            <a:xfrm>
              <a:off x="7983206" y="1429068"/>
              <a:ext cx="649602" cy="703876"/>
            </a:xfrm>
            <a:prstGeom prst="rect">
              <a:avLst/>
            </a:prstGeom>
          </p:spPr>
        </p:pic>
      </p:grpSp>
      <p:sp>
        <p:nvSpPr>
          <p:cNvPr id="68" name="Right Arrow 67"/>
          <p:cNvSpPr/>
          <p:nvPr/>
        </p:nvSpPr>
        <p:spPr>
          <a:xfrm>
            <a:off x="868948" y="3274393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2776" y="3662557"/>
            <a:ext cx="33526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400" b="1" dirty="0"/>
              <a:t>Lähteandmed kogutud, sobivus kindlaks määratud</a:t>
            </a:r>
          </a:p>
          <a:p>
            <a:r>
              <a:rPr lang="et-EE" sz="1400" b="1" dirty="0"/>
              <a:t>1:1 randomiseerimine igas sobivas võrdluses</a:t>
            </a:r>
          </a:p>
        </p:txBody>
      </p:sp>
      <p:sp>
        <p:nvSpPr>
          <p:cNvPr id="92" name="Right Arrow 91"/>
          <p:cNvSpPr/>
          <p:nvPr/>
        </p:nvSpPr>
        <p:spPr>
          <a:xfrm>
            <a:off x="7844142" y="3282142"/>
            <a:ext cx="3600000" cy="162000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842616" y="3572168"/>
            <a:ext cx="35542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200" b="1" dirty="0"/>
              <a:t>Tulemused 28 päeva ja 6 kuu pärast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b="1" dirty="0"/>
              <a:t>Suremus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b="1" dirty="0"/>
              <a:t>Elusalt haiglast väljakirjutamise aeg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200" b="1" dirty="0"/>
              <a:t>Progresseerumine hingamisabi nõudvasse olukorda või surm</a:t>
            </a:r>
          </a:p>
        </p:txBody>
      </p: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38B586F1-F3FA-8C47-9702-A236829F5589}"/>
              </a:ext>
            </a:extLst>
          </p:cNvPr>
          <p:cNvSpPr/>
          <p:nvPr/>
        </p:nvSpPr>
        <p:spPr>
          <a:xfrm>
            <a:off x="782859" y="1390072"/>
            <a:ext cx="6996366" cy="1889226"/>
          </a:xfrm>
          <a:prstGeom prst="roundRect">
            <a:avLst/>
          </a:prstGeom>
          <a:noFill/>
          <a:ln w="22225">
            <a:solidFill>
              <a:schemeClr val="bg2">
                <a:lumMod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079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4127"/>
            <a:ext cx="8522158" cy="1325563"/>
          </a:xfrm>
        </p:spPr>
        <p:txBody>
          <a:bodyPr/>
          <a:lstStyle/>
          <a:p>
            <a:r>
              <a:rPr lang="et-EE" dirty="0" smtClean="0"/>
              <a:t>RECOVERY uuringu protseduurid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1" y="1356360"/>
            <a:ext cx="7546596" cy="5669280"/>
          </a:xfrm>
        </p:spPr>
        <p:txBody>
          <a:bodyPr>
            <a:normAutofit fontScale="92500" lnSpcReduction="10000"/>
          </a:bodyPr>
          <a:lstStyle/>
          <a:p>
            <a:r>
              <a:rPr lang="et-EE" sz="2200" dirty="0"/>
              <a:t>Patsiendilt või seaduslikult esindajalt võetakse kirjalik nõusolek</a:t>
            </a:r>
          </a:p>
          <a:p>
            <a:r>
              <a:rPr lang="et-EE" sz="2200" dirty="0"/>
              <a:t>Randomiseerimise veebisaidile sisestatakse lähteandmed, sealhulgas sobivus iga ravimivõrdluse jaoks</a:t>
            </a:r>
          </a:p>
          <a:p>
            <a:r>
              <a:rPr lang="et-EE" sz="2200" dirty="0"/>
              <a:t>Patsiente saab samaaegselt sisestada mitmesse võrdlusse </a:t>
            </a:r>
          </a:p>
          <a:p>
            <a:r>
              <a:rPr lang="et-EE" sz="2200" dirty="0"/>
              <a:t>Kui patsient ei sobi ühe ravimi jaoks, saab ta siiski randomiseerida teistesse võrdlustesse</a:t>
            </a:r>
          </a:p>
          <a:p>
            <a:pPr>
              <a:spcBef>
                <a:spcPts val="1800"/>
              </a:spcBef>
            </a:pPr>
            <a:r>
              <a:rPr lang="et-EE" sz="2200" dirty="0"/>
              <a:t>Patsiendid suunatakse kas uuringuravimit võtma või tavaravile ilma uuringuravimita (muu ravi jääb samaks)</a:t>
            </a:r>
          </a:p>
          <a:p>
            <a:r>
              <a:rPr lang="et-EE" sz="2200" b="1" dirty="0"/>
              <a:t>Määramised on sõltumatud</a:t>
            </a:r>
            <a:r>
              <a:rPr lang="et-EE" dirty="0" smtClean="0"/>
              <a:t>, </a:t>
            </a:r>
            <a:r>
              <a:rPr lang="et-EE" sz="2200" dirty="0"/>
              <a:t>nii et patsiendile saab määrata kõik sobivad ravimid, mitte ühtegi või mis tahes nende kombinatsiooni</a:t>
            </a:r>
          </a:p>
          <a:p>
            <a:pPr>
              <a:spcBef>
                <a:spcPts val="1800"/>
              </a:spcBef>
            </a:pPr>
            <a:r>
              <a:rPr lang="et-EE" sz="2200" dirty="0"/>
              <a:t>Järelkontrolliks kasutatakse OpenClinica eCRF-i</a:t>
            </a:r>
          </a:p>
          <a:p>
            <a:pPr lvl="1"/>
            <a:r>
              <a:rPr lang="et-EE" sz="1900" dirty="0"/>
              <a:t>Andmed haigusloost, ilma uuringuspetsiifiliste mõõtmisteta (v.a vatitikuproovid hingamisteedest valitud piirkondade/võrdluste jaoks)</a:t>
            </a:r>
          </a:p>
          <a:p>
            <a:pPr lvl="1"/>
            <a:r>
              <a:rPr lang="et-EE" sz="1900" dirty="0"/>
              <a:t>28 päeva jooksul kogutud esmased/teisesed tulemused pluss saadud ravimid ja peamised ohutusalased tulemused (nt neeru-/maksakahjustus, krambid)</a:t>
            </a:r>
          </a:p>
          <a:p>
            <a:pPr lvl="1"/>
            <a:r>
              <a:rPr lang="et-EE" sz="1900" dirty="0"/>
              <a:t>Mõnes piirkonnas tuleb 28 päeva / 6 kuu järelkontrolli jaoks teha telefonikõne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30462"/>
          <a:stretch/>
        </p:blipFill>
        <p:spPr>
          <a:xfrm>
            <a:off x="7570737" y="1409700"/>
            <a:ext cx="4621263" cy="513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190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Kokkuvõte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741" y="1597071"/>
            <a:ext cx="11177899" cy="4580078"/>
          </a:xfrm>
        </p:spPr>
        <p:txBody>
          <a:bodyPr>
            <a:normAutofit fontScale="92500" lnSpcReduction="20000"/>
          </a:bodyPr>
          <a:lstStyle/>
          <a:p>
            <a:r>
              <a:rPr lang="et-EE" smtClean="0"/>
              <a:t>Kopsupõletikuga hospitaliseeritud patsientide suremuse vähendamiseks on vaja paremat ravi</a:t>
            </a:r>
          </a:p>
          <a:p>
            <a:endParaRPr lang="et-EE" dirty="0"/>
          </a:p>
          <a:p>
            <a:r>
              <a:rPr lang="et-EE" smtClean="0"/>
              <a:t>RECOVERY hindab praegu mitmeid paljutõotavaid ravimeid</a:t>
            </a:r>
          </a:p>
          <a:p>
            <a:endParaRPr lang="et-EE" dirty="0"/>
          </a:p>
          <a:p>
            <a:r>
              <a:rPr lang="et-EE" smtClean="0"/>
              <a:t>Adaptiivse uuringuna areneb selle ülesehitus edasi, kui lisatakse uusi ravimeid ja tulemuste saamisel eemaldatakse vanad ravimid</a:t>
            </a:r>
          </a:p>
          <a:p>
            <a:endParaRPr lang="et-EE" dirty="0"/>
          </a:p>
          <a:p>
            <a:r>
              <a:rPr lang="et-EE" smtClean="0"/>
              <a:t>RECOVERY koostöö on olnud väga edukas, kaasates tuhandeid koostööpartnereid sadadest haiglatest</a:t>
            </a:r>
          </a:p>
          <a:p>
            <a:endParaRPr lang="et-EE" dirty="0"/>
          </a:p>
          <a:p>
            <a:r>
              <a:rPr lang="et-EE" smtClean="0"/>
              <a:t>Loodame ka edaspidi tervitada uusi koostööpartnereid üle maailma!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149690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d6eaad8-f0eb-456a-874c-a999e8b65988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C4A951-A922-44A4-AA75-62677EE9D6A8}"/>
</file>

<file path=customXml/itemProps3.xml><?xml version="1.0" encoding="utf-8"?>
<ds:datastoreItem xmlns:ds="http://schemas.openxmlformats.org/officeDocument/2006/customXml" ds:itemID="{B412AD73-C1FD-49B0-ACF6-15D917CCBFA5}">
  <ds:schemaRefs>
    <ds:schemaRef ds:uri="http://schemas.microsoft.com/office/2006/metadata/properti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137f62fc-0309-469d-96f8-244e1f51aa13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3635</TotalTime>
  <Words>424</Words>
  <Application>Microsoft Office PowerPoint</Application>
  <PresentationFormat>Widescreen</PresentationFormat>
  <Paragraphs>109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Arial</vt:lpstr>
      <vt:lpstr>Wingdings</vt:lpstr>
      <vt:lpstr>Mulish</vt:lpstr>
      <vt:lpstr>Office Theme</vt:lpstr>
      <vt:lpstr> RECOVERY uuring</vt:lpstr>
      <vt:lpstr>Taust</vt:lpstr>
      <vt:lpstr>Taust</vt:lpstr>
      <vt:lpstr>PowerPoint Presentation</vt:lpstr>
      <vt:lpstr>RECOVERY peamised sobivuskriteeriumid</vt:lpstr>
      <vt:lpstr>RECOVERY ülesehitus (võrdlused on piirkonniti erinevad ja muutuvad aja jooksul – vaadake kehtivat uuringuplaani veebisaidil)</vt:lpstr>
      <vt:lpstr>RECOVERY uuringu protseduurid</vt:lpstr>
      <vt:lpstr>Kokkuvõte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Nicolette van Neer</cp:lastModifiedBy>
  <cp:revision>130</cp:revision>
  <cp:lastPrinted>2020-03-18T19:42:16Z</cp:lastPrinted>
  <dcterms:created xsi:type="dcterms:W3CDTF">2020-03-14T13:47:38Z</dcterms:created>
  <dcterms:modified xsi:type="dcterms:W3CDTF">2024-12-30T10:54:43Z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