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352" r:id="rId5"/>
    <p:sldId id="369" r:id="rId6"/>
    <p:sldId id="368" r:id="rId7"/>
    <p:sldId id="372" r:id="rId8"/>
    <p:sldId id="378" r:id="rId9"/>
    <p:sldId id="370" r:id="rId10"/>
    <p:sldId id="371" r:id="rId11"/>
    <p:sldId id="353" r:id="rId12"/>
    <p:sldId id="377" r:id="rId13"/>
    <p:sldId id="373" r:id="rId14"/>
    <p:sldId id="379" r:id="rId15"/>
    <p:sldId id="374" r:id="rId16"/>
    <p:sldId id="331" r:id="rId17"/>
  </p:sldIdLst>
  <p:sldSz cx="12192000" cy="6858000"/>
  <p:notesSz cx="6881813" cy="9661525"/>
  <p:embeddedFontLst>
    <p:embeddedFont>
      <p:font typeface="Calibri" panose="020F0502020204030204" pitchFamily="34" charset="0"/>
      <p:regular r:id="rId18"/>
      <p:bold r:id="rId19"/>
      <p:italic r:id="rId20"/>
      <p:boldItalic r:id="rId21"/>
    </p:embeddedFont>
  </p:embeddedFontLst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es Gillesen" initials="AG" lastIdx="1" clrIdx="0">
    <p:extLst>
      <p:ext uri="{19B8F6BF-5375-455C-9EA6-DF929625EA0E}">
        <p15:presenceInfo xmlns:p15="http://schemas.microsoft.com/office/powerpoint/2012/main" userId="Annelies Gille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08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1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322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28"/>
          <a:stretch/>
        </p:blipFill>
        <p:spPr>
          <a:xfrm>
            <a:off x="8610600" y="301160"/>
            <a:ext cx="2880360" cy="69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90947"/>
            <a:ext cx="9144000" cy="1008743"/>
          </a:xfrm>
        </p:spPr>
        <p:txBody>
          <a:bodyPr>
            <a:normAutofit/>
          </a:bodyPr>
          <a:lstStyle/>
          <a:p>
            <a:r>
              <a:rPr lang="et-EE" b="1" dirty="0">
                <a:solidFill>
                  <a:srgbClr val="9E3159"/>
                </a:solidFill>
                <a:latin typeface="+mn-lt"/>
              </a:rPr>
              <a:t>RECOVERY uuring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377" y="4036473"/>
            <a:ext cx="10716375" cy="2252184"/>
          </a:xfrm>
        </p:spPr>
        <p:txBody>
          <a:bodyPr>
            <a:normAutofit fontScale="92500"/>
          </a:bodyPr>
          <a:lstStyle/>
          <a:p>
            <a:r>
              <a:rPr lang="et-EE" sz="3500" b="1" dirty="0"/>
              <a:t>Kortikosteroidid keskkonnatekkese kopsupõletiku (CAP) raviks </a:t>
            </a:r>
          </a:p>
          <a:p>
            <a:r>
              <a:rPr lang="et-EE" sz="3500" b="1" dirty="0"/>
              <a:t>Koolitus</a:t>
            </a:r>
          </a:p>
          <a:p>
            <a:endParaRPr lang="et-EE" sz="2800" b="1" dirty="0"/>
          </a:p>
          <a:p>
            <a:r>
              <a:rPr lang="et-EE" sz="2000" b="1" dirty="0">
                <a:solidFill>
                  <a:schemeClr val="bg1">
                    <a:lumMod val="50000"/>
                  </a:schemeClr>
                </a:solidFill>
              </a:rPr>
              <a:t>V1.0 2024-01-08</a:t>
            </a:r>
          </a:p>
          <a:p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298502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007" y="1457987"/>
            <a:ext cx="8026340" cy="4155733"/>
          </a:xfrm>
        </p:spPr>
        <p:txBody>
          <a:bodyPr>
            <a:noAutofit/>
          </a:bodyPr>
          <a:lstStyle/>
          <a:p>
            <a:r>
              <a:rPr lang="et-EE" sz="2200" dirty="0"/>
              <a:t>Avatud täiskasvanutele vanuses ≥ 18 aastat</a:t>
            </a:r>
          </a:p>
          <a:p>
            <a:r>
              <a:rPr lang="et-EE" sz="2200" dirty="0"/>
              <a:t>Hüpoksia pole nõutav (erinevalt gripi kortikosteroidide võrdlusest)</a:t>
            </a:r>
          </a:p>
          <a:p>
            <a:pPr marL="0" indent="0">
              <a:buNone/>
            </a:pPr>
            <a:endParaRPr lang="et-EE" sz="2200" dirty="0"/>
          </a:p>
          <a:p>
            <a:r>
              <a:rPr lang="et-EE" sz="2200" dirty="0"/>
              <a:t>Uuringusse kaasamiseks sobivad rasedad ja imetavad naised (kuid kasutage deksametasooni asemel prednisolooni/hüdrokortisooni – annustamiseks vt uuringuplaani) </a:t>
            </a:r>
          </a:p>
          <a:p>
            <a:r>
              <a:rPr lang="et-EE" sz="2200" dirty="0"/>
              <a:t>Sobivad maksa- või neerupuudulikkusega patsiendid</a:t>
            </a:r>
          </a:p>
          <a:p>
            <a:endParaRPr lang="et-EE" sz="2200" dirty="0"/>
          </a:p>
          <a:p>
            <a:r>
              <a:rPr lang="et-EE" sz="2200" dirty="0"/>
              <a:t>Patsiendid ei sobi uuringusse, kui nende raviarst peab süsteemseid kortikosteroide mingil põhjusel </a:t>
            </a:r>
            <a:r>
              <a:rPr lang="et-EE" sz="2200" i="1" dirty="0"/>
              <a:t>näidustatuks</a:t>
            </a:r>
            <a:r>
              <a:rPr lang="et-EE" sz="2200" dirty="0"/>
              <a:t> või </a:t>
            </a:r>
            <a:r>
              <a:rPr lang="et-EE" sz="2200" i="1" dirty="0"/>
              <a:t>vastunäidustatuks</a:t>
            </a:r>
          </a:p>
          <a:p>
            <a:endParaRPr lang="et-EE" sz="2200" dirty="0"/>
          </a:p>
          <a:p>
            <a:endParaRPr lang="et-EE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8000" y="0"/>
            <a:ext cx="10515600" cy="1325563"/>
          </a:xfrm>
        </p:spPr>
        <p:txBody>
          <a:bodyPr/>
          <a:lstStyle/>
          <a:p>
            <a:r>
              <a:rPr lang="et-EE" smtClean="0"/>
              <a:t>Keskkonnatekkese kopsupõletiku kortikosteroidide võrdlus</a:t>
            </a:r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52" y="1596885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19007" y="5371124"/>
            <a:ext cx="11301975" cy="1235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t-EE" sz="2200" dirty="0"/>
          </a:p>
          <a:p>
            <a:r>
              <a:rPr lang="et-EE" sz="2200" dirty="0"/>
              <a:t>Kui pärast randomiseerimist muutub näidustatuks kortikosteroidide kasutamine patsiendil, kellele on määratud tavaline ravi, tuleb neid talle anda (see </a:t>
            </a:r>
            <a:r>
              <a:rPr lang="et-EE" sz="2200" i="1" dirty="0"/>
              <a:t>peab</a:t>
            </a:r>
            <a:r>
              <a:rPr lang="et-EE" sz="2200" dirty="0"/>
              <a:t> juhtuma ainult kliinilise seisundi muutumise tõttu)</a:t>
            </a:r>
          </a:p>
          <a:p>
            <a:endParaRPr lang="et-EE" sz="2200" dirty="0"/>
          </a:p>
        </p:txBody>
      </p:sp>
    </p:spTree>
    <p:extLst>
      <p:ext uri="{BB962C8B-B14F-4D97-AF65-F5344CB8AC3E}">
        <p14:creationId xmlns:p14="http://schemas.microsoft.com/office/powerpoint/2010/main" val="1308497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120" y="1755523"/>
            <a:ext cx="7505480" cy="4580078"/>
          </a:xfrm>
        </p:spPr>
        <p:txBody>
          <a:bodyPr>
            <a:noAutofit/>
          </a:bodyPr>
          <a:lstStyle/>
          <a:p>
            <a:r>
              <a:rPr lang="et-EE" sz="2200" dirty="0"/>
              <a:t>Deksametasoon on CYP3A4 substraat, seega esineb suurenenud ekspositsiooni ja kõrvaltoimete risk, kui seda manustatakse koos tugevate CYP3A4 inhibiitoritega, nagu </a:t>
            </a:r>
          </a:p>
          <a:p>
            <a:pPr lvl="1"/>
            <a:r>
              <a:rPr lang="et-EE" sz="2200" dirty="0"/>
              <a:t>klaritromütsiin/erütromütsiin (</a:t>
            </a:r>
            <a:r>
              <a:rPr lang="et-EE" sz="2200" u="sng" dirty="0"/>
              <a:t>kuid mitte asitromütsiin</a:t>
            </a:r>
            <a:r>
              <a:rPr lang="et-EE" sz="2200" dirty="0"/>
              <a:t>)</a:t>
            </a:r>
          </a:p>
          <a:p>
            <a:pPr lvl="1"/>
            <a:r>
              <a:rPr lang="et-EE" sz="2200" dirty="0"/>
              <a:t>ritonaviir/kobitsistaat</a:t>
            </a:r>
          </a:p>
          <a:p>
            <a:pPr lvl="1"/>
            <a:r>
              <a:rPr lang="et-EE" sz="2200" dirty="0"/>
              <a:t>asooliga seenevastased ravimid </a:t>
            </a:r>
          </a:p>
          <a:p>
            <a:endParaRPr lang="et-EE" sz="2400" dirty="0"/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52" y="1596885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5080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t-EE" smtClean="0"/>
              <a:t>Keskkonnatekkese kopsupõletiku kortikosteroidide võrdlus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93225" y="3747224"/>
            <a:ext cx="10730375" cy="1857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t-EE" sz="2400" dirty="0"/>
          </a:p>
          <a:p>
            <a:r>
              <a:rPr lang="et-EE" sz="2200" dirty="0"/>
              <a:t>Kaaluge, kas tugeva CYP3A4 inhibiitori võib ohutult peatada/asendada või on vaja steroidide kõrvaltoimete pingsamat jälgimist</a:t>
            </a:r>
          </a:p>
          <a:p>
            <a:endParaRPr lang="et-EE" sz="2200" dirty="0"/>
          </a:p>
          <a:p>
            <a:r>
              <a:rPr lang="et-EE" sz="2200" dirty="0"/>
              <a:t>Kui tugevat CYP3A4 inhibiitorit ei saa vältida, ei pruugi patsiendi kaasamine kortikosteroidide võrdlusesse olla asjakohane, kuid see ei ole uuringuplaanis keelatud, kuna ravi peaks põhinema individuaalsete riskide/kasu hindamisel</a:t>
            </a:r>
          </a:p>
          <a:p>
            <a:endParaRPr lang="et-EE" sz="2400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36124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76" y="1482585"/>
            <a:ext cx="9840618" cy="4580078"/>
          </a:xfrm>
        </p:spPr>
        <p:txBody>
          <a:bodyPr>
            <a:noAutofit/>
          </a:bodyPr>
          <a:lstStyle/>
          <a:p>
            <a:r>
              <a:rPr lang="et-EE" sz="2200" dirty="0"/>
              <a:t>Deksametasoon 6 mg üks kord ööpäevas, suukaudne/nasogastraalne või intravenoosne </a:t>
            </a:r>
          </a:p>
          <a:p>
            <a:r>
              <a:rPr lang="et-EE" sz="2200" dirty="0"/>
              <a:t>Ravida 10 päeva või kuni väljakirjutamiseni, olenevalt sellest, kumb juhtub varem</a:t>
            </a:r>
          </a:p>
          <a:p>
            <a:r>
              <a:rPr lang="et-EE" sz="2200" dirty="0"/>
              <a:t>Algseisundi ega järelkontrolli proove pole</a:t>
            </a:r>
          </a:p>
          <a:p>
            <a:r>
              <a:rPr lang="et-EE" sz="2200" dirty="0" err="1" smtClean="0"/>
              <a:t>Kortikosteroidide</a:t>
            </a:r>
            <a:r>
              <a:rPr lang="et-EE" sz="2200" dirty="0" smtClean="0"/>
              <a:t> </a:t>
            </a:r>
            <a:r>
              <a:rPr lang="et-EE" sz="2200" dirty="0"/>
              <a:t>olulisi kõrvaltoimeid tuleb arvestada ja ette näha nagu tavapraktikas, nt</a:t>
            </a:r>
          </a:p>
          <a:p>
            <a:pPr lvl="1"/>
            <a:r>
              <a:rPr lang="et-EE" sz="2200" dirty="0"/>
              <a:t>hüperglükeemia oht (arvestage vajadust pingsama jälgimise järele)</a:t>
            </a:r>
          </a:p>
          <a:p>
            <a:pPr lvl="1"/>
            <a:r>
              <a:rPr lang="et-EE" sz="2200" dirty="0"/>
              <a:t>peptiline haavand (suure riski korral kaaluge vajadust seedetrakti kaitse järele)</a:t>
            </a:r>
          </a:p>
          <a:p>
            <a:pPr lvl="1"/>
            <a:r>
              <a:rPr lang="et-EE" sz="2200" dirty="0"/>
              <a:t>infektsioon (eriti kui on muid immuunsupressiooni põhjuseid)</a:t>
            </a:r>
          </a:p>
          <a:p>
            <a:pPr lvl="1"/>
            <a:r>
              <a:rPr lang="et-EE" sz="2200" dirty="0"/>
              <a:t>psühhiaatrilised reaktsioonid</a:t>
            </a:r>
          </a:p>
          <a:p>
            <a:pPr lvl="1"/>
            <a:r>
              <a:rPr lang="et-EE" sz="2200" dirty="0"/>
              <a:t>vedelikupeetus</a:t>
            </a:r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449" y="1675289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93224" y="4797124"/>
            <a:ext cx="11898775" cy="1514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2000" dirty="0"/>
          </a:p>
          <a:p>
            <a:endParaRPr lang="en-GB" sz="2400" i="1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508000" y="0"/>
            <a:ext cx="10515600" cy="1325563"/>
          </a:xfrm>
        </p:spPr>
        <p:txBody>
          <a:bodyPr/>
          <a:lstStyle/>
          <a:p>
            <a:r>
              <a:rPr lang="et-EE" smtClean="0"/>
              <a:t>Keskkonnatekkese kopsupõletiku kortikosteroidide võrdlus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2276" y="5641427"/>
            <a:ext cx="11760200" cy="1289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t-EE" sz="2200" dirty="0"/>
              <a:t>mõnel patsiendil esineb seoses äkilise ärajätmisega neerupealiste puudulikkuse risk, nt varasemal märkimisväärsel kortikosteroidide kasutamisel, või muud neerupealiste puudulikkuse põhjused (kaaluge järkjärgulist ärajätmist tavapärast praktikat järgides)</a:t>
            </a:r>
          </a:p>
          <a:p>
            <a:pPr lvl="1"/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687619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25B38-4503-6E45-9E3F-977751B9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10515600" cy="1325563"/>
          </a:xfrm>
        </p:spPr>
        <p:txBody>
          <a:bodyPr/>
          <a:lstStyle/>
          <a:p>
            <a:r>
              <a:rPr lang="et-EE" smtClean="0"/>
              <a:t>Kokkuvõte – keskkonnatekkene kopsupõletik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C997-BAB2-E147-9D89-FE2082913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502" y="1596885"/>
            <a:ext cx="10375833" cy="4580078"/>
          </a:xfrm>
        </p:spPr>
        <p:txBody>
          <a:bodyPr>
            <a:normAutofit/>
          </a:bodyPr>
          <a:lstStyle/>
          <a:p>
            <a:r>
              <a:rPr lang="et-EE" sz="2400" dirty="0"/>
              <a:t>Keskkonnatekkene kopsupõletik on üks põhilisi haiglaravi ja surma põhjusi kogu maailmas</a:t>
            </a:r>
          </a:p>
          <a:p>
            <a:endParaRPr lang="et-EE" sz="2400" dirty="0"/>
          </a:p>
          <a:p>
            <a:r>
              <a:rPr lang="et-EE" sz="2400" dirty="0"/>
              <a:t>Kui kortikosteroidid vähendavad surmariski isegi mõõdukalt (nt 10–20%), võib see päästa kümneid või sadu tuhandeid elusid</a:t>
            </a:r>
          </a:p>
          <a:p>
            <a:endParaRPr lang="et-EE" sz="2400" dirty="0"/>
          </a:p>
          <a:p>
            <a:r>
              <a:rPr lang="et-EE" sz="2400" dirty="0"/>
              <a:t>Steroidide piisava kasulikkuse kindlakstegemiseks või välistamiseks on vaja randomiseerida palju rohkem patsiente kui varasemates uuringutes</a:t>
            </a:r>
          </a:p>
          <a:p>
            <a:endParaRPr lang="et-EE" sz="2400" dirty="0"/>
          </a:p>
          <a:p>
            <a:r>
              <a:rPr lang="et-EE" sz="2400" dirty="0"/>
              <a:t>Kaaluge võimalikult paljude oma patsientide kaasamist RECOVERY uuringusse</a:t>
            </a:r>
          </a:p>
          <a:p>
            <a:endParaRPr lang="et-EE" sz="2400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60573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et-EE" sz="3600" dirty="0"/>
              <a:t>Keskkonnatekkene kopsupõletik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7573"/>
            <a:ext cx="7616420" cy="5195671"/>
          </a:xfrm>
        </p:spPr>
        <p:txBody>
          <a:bodyPr>
            <a:normAutofit/>
          </a:bodyPr>
          <a:lstStyle/>
          <a:p>
            <a:r>
              <a:rPr lang="et-EE" sz="2200" dirty="0"/>
              <a:t>Mittepandeemilises kontekstis põhjustavad keskkonnatekkese kopsupõletiku tavaliselt bakterid ülemistes hingamisteedes</a:t>
            </a:r>
          </a:p>
          <a:p>
            <a:endParaRPr lang="et-EE" sz="1000" dirty="0"/>
          </a:p>
          <a:p>
            <a:r>
              <a:rPr lang="et-EE" sz="2200" dirty="0"/>
              <a:t>Põhjustavat patogeeni tavaliselt ei tuvastata, mistõttu põhineb diagnoos tüüpilistel sümptomitel ja radioloogial ning ravitakse empiiriliste antibiootikumide ja toetava raviga</a:t>
            </a:r>
          </a:p>
          <a:p>
            <a:pPr marL="0" indent="0">
              <a:buNone/>
            </a:pPr>
            <a:endParaRPr lang="et-EE" sz="1000" dirty="0"/>
          </a:p>
          <a:p>
            <a:r>
              <a:rPr lang="et-EE" sz="2200" dirty="0"/>
              <a:t>RECOVERY keskkonnatekkese kopsupõletiku võrdlus hõlmab neid patsiente, kelle keskkonnatekkese kopsupõletikuga on seotud arvatav või kinnitatud bakteriaalne infektsioon</a:t>
            </a:r>
          </a:p>
          <a:p>
            <a:r>
              <a:rPr lang="et-EE" sz="2200" dirty="0" err="1" smtClean="0"/>
              <a:t>Keskkonnatekkene</a:t>
            </a:r>
            <a:r>
              <a:rPr lang="et-EE" sz="2200" dirty="0" smtClean="0"/>
              <a:t> </a:t>
            </a:r>
            <a:r>
              <a:rPr lang="et-EE" sz="2200" dirty="0"/>
              <a:t>kopsupõletik on maailmas üks levinumaid akuutse hospitaliseerimise põhjuseid, mis tapab hinnanguliselt ~2 500 000 inimest aastas</a:t>
            </a:r>
          </a:p>
          <a:p>
            <a:endParaRPr lang="et-EE" sz="2200" dirty="0"/>
          </a:p>
          <a:p>
            <a:pPr marL="0" indent="0">
              <a:buNone/>
            </a:pPr>
            <a:endParaRPr lang="et-EE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213" y="1527481"/>
            <a:ext cx="4295790" cy="35241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109531" y="6519446"/>
            <a:ext cx="4157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1600" dirty="0"/>
              <a:t>Juhtum Jeremy Jonesi loal, Radiopaedia.org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5793258"/>
            <a:ext cx="11943003" cy="1022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200" dirty="0"/>
              <a:t>SARS-CoV-2 ja gripi põhjustatud viiruslikul kopsupõletikul on erinevad patoloogiad ja ravimid ning neid saab hõlpsasti diagnoosida vatipulgaga neelust võetud proovi PCR-testimisega, seega käsitletakse neid RECOVERY uuringus eraldi kopsupõletiku kategooriatena </a:t>
            </a:r>
          </a:p>
          <a:p>
            <a:endParaRPr lang="et-EE" sz="1000" dirty="0"/>
          </a:p>
          <a:p>
            <a:endParaRPr lang="et-EE" sz="2200" dirty="0"/>
          </a:p>
          <a:p>
            <a:pPr marL="0" indent="0">
              <a:buFont typeface="Arial" panose="020B0604020202020204" pitchFamily="34" charset="0"/>
              <a:buNone/>
            </a:pPr>
            <a:endParaRPr lang="et-EE" sz="2200" dirty="0"/>
          </a:p>
        </p:txBody>
      </p:sp>
    </p:spTree>
    <p:extLst>
      <p:ext uri="{BB962C8B-B14F-4D97-AF65-F5344CB8AC3E}">
        <p14:creationId xmlns:p14="http://schemas.microsoft.com/office/powerpoint/2010/main" val="132230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et-EE" sz="4000" dirty="0"/>
              <a:t>Sobivus RECOVERY jaoks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478666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400" dirty="0"/>
              <a:t>Haiglaravil</a:t>
            </a:r>
            <a:endParaRPr lang="et-EE" sz="800" dirty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t-EE" sz="2400" dirty="0"/>
              <a:t>Pneumoonia sündroom, 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t-EE" sz="2000" dirty="0"/>
              <a:t>uue hingamisteede infektsiooni tüüpilised sümptomid (köha, õhupuudus, palavik jne) ja</a:t>
            </a:r>
          </a:p>
          <a:p>
            <a:pPr marL="914400" lvl="1" indent="-457200">
              <a:buFont typeface="+mj-lt"/>
              <a:buAutoNum type="alphaLcPeriod"/>
            </a:pPr>
            <a:r>
              <a:rPr lang="et-EE" sz="2000" dirty="0"/>
              <a:t>objektiivsed tõendid akuutse kopsuhaiguse kohta (nt röntgeni/kompuutertomograafia/ultraheliga nähtavad muutused, hüpoksia või kliiniline läbivaatus) ja</a:t>
            </a:r>
          </a:p>
          <a:p>
            <a:pPr marL="914400" lvl="1" indent="-457200">
              <a:buFont typeface="+mj-lt"/>
              <a:buAutoNum type="alphaLcPeriod"/>
            </a:pPr>
            <a:r>
              <a:rPr lang="et-EE" sz="2000" dirty="0"/>
              <a:t>alternatiivsed põhjused on ebatõenäolised või välistatud (nt südamepuudulikkus)</a:t>
            </a:r>
          </a:p>
          <a:p>
            <a:pPr marL="457200" lvl="1" indent="0">
              <a:buNone/>
            </a:pPr>
            <a:r>
              <a:rPr lang="et-EE" sz="2000" i="1" dirty="0"/>
              <a:t>Siiski on diagnoos kliiniline ja põhineb juhtiva arsti hinnangul (need kriteeriumid on juhised)</a:t>
            </a:r>
            <a:endParaRPr lang="et-EE" sz="800" i="1" dirty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t-EE" sz="2400" dirty="0"/>
              <a:t>Üks järgmistest diagnoosidest.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t-EE" sz="2000" dirty="0">
                <a:solidFill>
                  <a:schemeClr val="bg1">
                    <a:lumMod val="85000"/>
                  </a:schemeClr>
                </a:solidFill>
              </a:rPr>
              <a:t>Kinnitatud SARS-CoV-2 infektsioon</a:t>
            </a:r>
          </a:p>
          <a:p>
            <a:pPr marL="914400" lvl="1" indent="-457200">
              <a:buFont typeface="+mj-lt"/>
              <a:buAutoNum type="alphaLcPeriod"/>
            </a:pPr>
            <a:r>
              <a:rPr lang="et-EE" sz="2000" dirty="0">
                <a:solidFill>
                  <a:schemeClr val="bg1">
                    <a:lumMod val="85000"/>
                  </a:schemeClr>
                </a:solidFill>
              </a:rPr>
              <a:t>Kinnitatud A- või B-gripi infektsioon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t-EE" sz="2000" b="1" dirty="0"/>
              <a:t>Keskkonnatekkene kopsupõletik plaanitud antibiootikumidega (ilma COVID-19/gripi/pneumotsüsti-pneumoonia/tuberkuloosi kahtluseta)</a:t>
            </a:r>
            <a:endParaRPr lang="et-EE" sz="800" b="1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t-EE" sz="2400" dirty="0"/>
              <a:t>Haigusloos puuduvad asjaolud, mis võiksid patsiendi osalemise korral ohtu seada</a:t>
            </a:r>
            <a:endParaRPr lang="et-EE" sz="800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t-EE" sz="2400" dirty="0"/>
              <a:t>Raviarst ei arva, et konkreetne uuringuravim on kas näidustatud või vastunäidustatud</a:t>
            </a:r>
          </a:p>
        </p:txBody>
      </p:sp>
    </p:spTree>
    <p:extLst>
      <p:ext uri="{BB962C8B-B14F-4D97-AF65-F5344CB8AC3E}">
        <p14:creationId xmlns:p14="http://schemas.microsoft.com/office/powerpoint/2010/main" val="14076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0"/>
            <a:ext cx="7835537" cy="1325563"/>
          </a:xfrm>
        </p:spPr>
        <p:txBody>
          <a:bodyPr>
            <a:normAutofit/>
          </a:bodyPr>
          <a:lstStyle/>
          <a:p>
            <a:r>
              <a:rPr lang="et-EE" sz="3600" dirty="0"/>
              <a:t>Keskkonnatekkene kopsupõletik RECOVERY uuringus – selgitused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531764"/>
            <a:ext cx="7543800" cy="5032516"/>
          </a:xfrm>
        </p:spPr>
        <p:txBody>
          <a:bodyPr>
            <a:normAutofit/>
          </a:bodyPr>
          <a:lstStyle/>
          <a:p>
            <a:r>
              <a:rPr lang="et-EE" sz="2200" dirty="0"/>
              <a:t>Patsiendid </a:t>
            </a:r>
            <a:r>
              <a:rPr lang="et-EE" sz="2200" i="1" dirty="0"/>
              <a:t>ei ole</a:t>
            </a:r>
            <a:r>
              <a:rPr lang="et-EE" sz="2200" dirty="0"/>
              <a:t> sobivad, kui neil kahtlustatakse või on kinnitatud</a:t>
            </a:r>
          </a:p>
          <a:p>
            <a:pPr lvl="1"/>
            <a:r>
              <a:rPr lang="et-EE" sz="1800" dirty="0"/>
              <a:t>SARS-COV-2 infektsioon</a:t>
            </a:r>
          </a:p>
          <a:p>
            <a:pPr lvl="1"/>
            <a:r>
              <a:rPr lang="et-EE" sz="1800" dirty="0"/>
              <a:t>gripiinfektsioon</a:t>
            </a:r>
          </a:p>
          <a:p>
            <a:pPr lvl="1"/>
            <a:r>
              <a:rPr lang="et-EE" sz="1800" i="1" dirty="0"/>
              <a:t>Pneumocystis jirovecii</a:t>
            </a:r>
            <a:r>
              <a:rPr lang="et-EE" dirty="0" smtClean="0"/>
              <a:t> pneumoonia („PCP“ või „PJP“)</a:t>
            </a:r>
          </a:p>
          <a:p>
            <a:pPr lvl="1"/>
            <a:r>
              <a:rPr lang="et-EE" sz="1800" dirty="0"/>
              <a:t>aktiivne kopsutuberkuloos</a:t>
            </a:r>
          </a:p>
          <a:p>
            <a:r>
              <a:rPr lang="et-EE" sz="2200" dirty="0"/>
              <a:t>Nende patogeenide testimine </a:t>
            </a:r>
            <a:r>
              <a:rPr lang="et-EE" sz="2200" b="1" dirty="0"/>
              <a:t>ei</a:t>
            </a:r>
            <a:r>
              <a:rPr lang="et-EE" sz="2200" dirty="0"/>
              <a:t> ole uuringu jaoks vajalik (ainult juhul, kui see on osa tavalisest ravist)</a:t>
            </a:r>
          </a:p>
          <a:p>
            <a:endParaRPr lang="et-EE" sz="1000" dirty="0"/>
          </a:p>
          <a:p>
            <a:r>
              <a:rPr lang="et-EE" sz="2200" dirty="0"/>
              <a:t>Teiste viiruste tuvastamine peale ülalnimetatute ei ole välistatud (nt respiratoor-süntsütiaalviirus, adenoviirus, rinoviirus jne)</a:t>
            </a:r>
          </a:p>
          <a:p>
            <a:endParaRPr lang="et-EE" sz="2200" dirty="0"/>
          </a:p>
          <a:p>
            <a:endParaRPr lang="et-EE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800" y="1531764"/>
            <a:ext cx="4295790" cy="352412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88900" y="5262092"/>
            <a:ext cx="11877690" cy="12902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t-EE" sz="2400" dirty="0"/>
          </a:p>
          <a:p>
            <a:r>
              <a:rPr lang="et-EE" sz="2400" dirty="0"/>
              <a:t>Mõistet „keskkonnatekkene“ võib määratleda nagu tavapraktikas, kuid see tähendab, et</a:t>
            </a:r>
          </a:p>
          <a:p>
            <a:pPr lvl="1"/>
            <a:r>
              <a:rPr lang="et-EE" sz="2000" dirty="0"/>
              <a:t>haiglasse vastuvõtmisel esines kopsupõletik</a:t>
            </a:r>
          </a:p>
          <a:p>
            <a:pPr lvl="1"/>
            <a:r>
              <a:rPr lang="et-EE" sz="2000" dirty="0"/>
              <a:t>ei ole hiljuti viibinud statsionaarselt haiglas või tervishoiuasutuses (nt 10 päeva jooksul enne vastuvõtmist)</a:t>
            </a:r>
          </a:p>
          <a:p>
            <a:endParaRPr lang="et-EE" sz="2400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61803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491324"/>
            <a:ext cx="12014200" cy="4871375"/>
          </a:xfrm>
        </p:spPr>
        <p:txBody>
          <a:bodyPr>
            <a:normAutofit fontScale="92500" lnSpcReduction="10000"/>
          </a:bodyPr>
          <a:lstStyle/>
          <a:p>
            <a:r>
              <a:rPr lang="et-EE" sz="2400" dirty="0"/>
              <a:t>Deksametasoon 6 mg üks kord ööpäevas vähendab hüpoksiliste COVID-19 patsientide suremust ligikaudu viiendiku võrra</a:t>
            </a:r>
            <a:r>
              <a:rPr lang="et-EE" sz="2400" baseline="30000" dirty="0"/>
              <a:t>1</a:t>
            </a:r>
          </a:p>
          <a:p>
            <a:endParaRPr lang="et-EE" sz="1800" dirty="0"/>
          </a:p>
          <a:p>
            <a:r>
              <a:rPr lang="et-EE" sz="2400" dirty="0"/>
              <a:t>Kortikosteroidid on kasulikud ka raskekujulise pneumotsüsti-pneumoonia korral</a:t>
            </a:r>
            <a:r>
              <a:rPr lang="et-EE" sz="2400" baseline="30000" dirty="0"/>
              <a:t>2</a:t>
            </a:r>
            <a:endParaRPr lang="et-EE" sz="2400" dirty="0"/>
          </a:p>
          <a:p>
            <a:endParaRPr lang="et-EE" sz="1800" dirty="0"/>
          </a:p>
          <a:p>
            <a:r>
              <a:rPr lang="et-EE" sz="2400" dirty="0"/>
              <a:t>Vaatamata sarnasustele COVID-19-ga on kopsude haaratus  keskkonnatekkese kopsupõletiku puhul tavaliselt fokaalsem, hüpoksia vähem tõsine ja immuunaktivatsiooni mustrid teistsugused</a:t>
            </a:r>
            <a:r>
              <a:rPr lang="et-EE" sz="2400" baseline="30000" dirty="0"/>
              <a:t>3</a:t>
            </a:r>
            <a:endParaRPr lang="et-EE" sz="2400" dirty="0"/>
          </a:p>
          <a:p>
            <a:endParaRPr lang="et-EE" sz="1800" dirty="0"/>
          </a:p>
          <a:p>
            <a:r>
              <a:rPr lang="et-EE" sz="2400" dirty="0"/>
              <a:t>Keskkonnatekkene kopsupõletik on ka heterogeensem sündroom kui COVID-19, seda põhjustavad mitmesugused patogeenid</a:t>
            </a:r>
          </a:p>
          <a:p>
            <a:endParaRPr lang="et-EE" sz="2400" dirty="0"/>
          </a:p>
          <a:p>
            <a:pPr marL="0" indent="0" algn="ctr">
              <a:buNone/>
            </a:pPr>
            <a:r>
              <a:rPr lang="et-EE" sz="2400" i="1" dirty="0"/>
              <a:t>Do corticosteroids reduce mortality in patients hospitalised with CAP</a:t>
            </a:r>
            <a:r>
              <a:rPr lang="et-EE" sz="2400" i="1" dirty="0" smtClean="0"/>
              <a:t>?</a:t>
            </a:r>
            <a:r>
              <a:rPr lang="en-US" sz="2400" i="1" dirty="0" smtClean="0"/>
              <a:t> </a:t>
            </a:r>
            <a:br>
              <a:rPr lang="en-US" sz="2400" i="1" dirty="0" smtClean="0"/>
            </a:br>
            <a:r>
              <a:rPr lang="en-US" sz="2400" i="1" dirty="0" smtClean="0"/>
              <a:t>(</a:t>
            </a:r>
            <a:r>
              <a:rPr lang="et-EE" sz="2400" i="1" dirty="0"/>
              <a:t>Kas </a:t>
            </a:r>
            <a:r>
              <a:rPr lang="et-EE" sz="2400" i="1" dirty="0" err="1"/>
              <a:t>kortikosteroidid</a:t>
            </a:r>
            <a:r>
              <a:rPr lang="et-EE" sz="2400" i="1" dirty="0"/>
              <a:t> vähendavad keskkonnatekkese kopsupõletikuga hospitaliseeritud patsientide suremust</a:t>
            </a:r>
            <a:r>
              <a:rPr lang="et-EE" sz="2400" i="1" dirty="0" smtClean="0"/>
              <a:t>?</a:t>
            </a:r>
            <a:r>
              <a:rPr lang="en-US" sz="2400" i="1" dirty="0" smtClean="0"/>
              <a:t>)</a:t>
            </a:r>
            <a:endParaRPr lang="et-EE" sz="2400" i="1" dirty="0"/>
          </a:p>
          <a:p>
            <a:endParaRPr lang="et-E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62699"/>
            <a:ext cx="103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/>
              <a:t>1 RECOVERY Collaborative Group. N Engl J Med. 2021 PMID32678530        2 Ewald H, et al. Cochrane Database Syst Rev. 2015 PMID25835432 </a:t>
            </a:r>
          </a:p>
          <a:p>
            <a:r>
              <a:rPr lang="et-EE" sz="1400" dirty="0"/>
              <a:t>3 Ibáñez-Prada ED, et al Respir Res. 2023 PMID: 36814234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et-EE" sz="3600" dirty="0"/>
              <a:t>Kortikosteroidid keskkonnatekkese kopsupõletiku puhul</a:t>
            </a:r>
          </a:p>
        </p:txBody>
      </p:sp>
    </p:spTree>
    <p:extLst>
      <p:ext uri="{BB962C8B-B14F-4D97-AF65-F5344CB8AC3E}">
        <p14:creationId xmlns:p14="http://schemas.microsoft.com/office/powerpoint/2010/main" val="270578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et-EE" sz="3600" dirty="0"/>
              <a:t>Kortikosteroidid keskkonnatekkese kopsupõletiku puhul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24800" y="6096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298" y="1155638"/>
            <a:ext cx="10492804" cy="49403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797099" y="6538555"/>
            <a:ext cx="4082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/>
              <a:t>Saleem N, et al. Chest. 2023. PMID36087797</a:t>
            </a:r>
          </a:p>
        </p:txBody>
      </p:sp>
      <p:sp>
        <p:nvSpPr>
          <p:cNvPr id="3" name="Rectangle 2"/>
          <p:cNvSpPr/>
          <p:nvPr/>
        </p:nvSpPr>
        <p:spPr>
          <a:xfrm>
            <a:off x="1238250" y="5416034"/>
            <a:ext cx="5969000" cy="629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58283" y="1872734"/>
            <a:ext cx="731367" cy="3320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244918" y="1391104"/>
            <a:ext cx="731367" cy="3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867115" y="1872734"/>
            <a:ext cx="546636" cy="3320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8020426" y="1568906"/>
            <a:ext cx="731367" cy="18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681" y="5552986"/>
            <a:ext cx="8017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mtClean="0"/>
              <a:t>2023. aasta metaanalüüs näitas, et keskkonnatekkese kopsupõletikuga patsientidel, kes said steroide, oli surmarisk 15% väiksem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mtClean="0"/>
              <a:t>Kuid uuringud olid liiga väikesed, et olla lõplikud, mistõttu ei pruugi neist kasu olla või kasu võib olla veelgi suurem (nt 20–30% vähenemine)</a:t>
            </a:r>
          </a:p>
        </p:txBody>
      </p:sp>
    </p:spTree>
    <p:extLst>
      <p:ext uri="{BB962C8B-B14F-4D97-AF65-F5344CB8AC3E}">
        <p14:creationId xmlns:p14="http://schemas.microsoft.com/office/powerpoint/2010/main" val="80428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7503"/>
            <a:ext cx="12293600" cy="4580078"/>
          </a:xfrm>
        </p:spPr>
        <p:txBody>
          <a:bodyPr>
            <a:normAutofit fontScale="92500"/>
          </a:bodyPr>
          <a:lstStyle/>
          <a:p>
            <a:r>
              <a:rPr lang="et-EE" sz="2400" dirty="0"/>
              <a:t>Ühes järgnevas intensiivravipatsientide uuringus (CAPE COD) oli surmarisk steroidide kasutamisel väiksem (suri 25/400 vs. 47/395)</a:t>
            </a:r>
            <a:r>
              <a:rPr lang="et-EE" sz="2400" baseline="30000" dirty="0"/>
              <a:t>1</a:t>
            </a:r>
          </a:p>
          <a:p>
            <a:endParaRPr lang="et-EE" sz="2400" dirty="0"/>
          </a:p>
          <a:p>
            <a:r>
              <a:rPr lang="et-EE" sz="2400" dirty="0"/>
              <a:t>2022. aasta ESCAPe uuringus ei saadud aga intensiivravipatsientide osas soodsat tulemust (47/286 vs. 50/277 suri)</a:t>
            </a:r>
            <a:r>
              <a:rPr lang="et-EE" sz="2400" baseline="30000" dirty="0"/>
              <a:t>2</a:t>
            </a:r>
          </a:p>
          <a:p>
            <a:pPr marL="0" indent="0">
              <a:buNone/>
            </a:pPr>
            <a:endParaRPr lang="et-EE" sz="2400" dirty="0"/>
          </a:p>
          <a:p>
            <a:r>
              <a:rPr lang="et-EE" sz="2400" dirty="0"/>
              <a:t>Kortikosteroidid lühendavad keskkonnatekkese kopsupõletikuga haiglast väljakirjutamise aega, kuid see võib olla pigem palaviku/CRP alanemise otsene mõju, mitte tulemuste paranemine</a:t>
            </a:r>
            <a:r>
              <a:rPr lang="et-EE" sz="2400" baseline="30000" dirty="0"/>
              <a:t>3</a:t>
            </a:r>
            <a:r>
              <a:rPr lang="et-EE" sz="2400" dirty="0"/>
              <a:t> (ja on tõendeid selle kohta, et nende puhul, kellele on määratud kortikosteroide, esineb rohkem taashospitaliseerimist</a:t>
            </a:r>
            <a:r>
              <a:rPr lang="et-EE" sz="2400" baseline="30000" dirty="0"/>
              <a:t>4</a:t>
            </a:r>
            <a:r>
              <a:rPr lang="et-EE" sz="2400" dirty="0"/>
              <a:t>)</a:t>
            </a:r>
          </a:p>
          <a:p>
            <a:endParaRPr lang="et-EE" sz="2400" dirty="0"/>
          </a:p>
          <a:p>
            <a:pPr marL="0" indent="0" algn="ctr">
              <a:buNone/>
            </a:pPr>
            <a:r>
              <a:rPr lang="et-EE" sz="2400" b="1" dirty="0"/>
              <a:t>Meil on vaja rohkem randomiseeritud tõendeid suurelt patsientide valimilt, et saada teavet keskkonnatekkese kopsupõletiku ravi kohta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961" y="6334780"/>
            <a:ext cx="94179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baseline="30000" dirty="0"/>
              <a:t>1</a:t>
            </a:r>
            <a:r>
              <a:rPr lang="et-EE" sz="1400" dirty="0"/>
              <a:t>Dequin P, et al. N Engl J Med. 2023 PMID369427891</a:t>
            </a:r>
            <a:r>
              <a:rPr lang="en-US" sz="1400" dirty="0"/>
              <a:t>	</a:t>
            </a:r>
            <a:r>
              <a:rPr lang="et-EE" sz="1400" baseline="30000" dirty="0"/>
              <a:t>2</a:t>
            </a:r>
            <a:r>
              <a:rPr lang="et-EE" sz="1400" dirty="0"/>
              <a:t>Meduri G, et al. Intensive Care Med. 2022. PMID35723686</a:t>
            </a:r>
            <a:r>
              <a:rPr lang="en-US" sz="1400" dirty="0"/>
              <a:t>	</a:t>
            </a:r>
          </a:p>
          <a:p>
            <a:r>
              <a:rPr lang="et-EE" sz="1400" baseline="30000" dirty="0"/>
              <a:t>3</a:t>
            </a:r>
            <a:r>
              <a:rPr lang="et-EE" sz="1400" dirty="0"/>
              <a:t>Joseph L, et al. Lancet 2011. PMID21907856 </a:t>
            </a:r>
            <a:r>
              <a:rPr lang="en-US" sz="1400" dirty="0"/>
              <a:t>		</a:t>
            </a:r>
            <a:r>
              <a:rPr lang="et-EE" sz="1400" baseline="30000" dirty="0"/>
              <a:t>4</a:t>
            </a:r>
            <a:r>
              <a:rPr lang="et-EE" sz="1400" dirty="0"/>
              <a:t>Saleem N, et al. Chest. 2023. PMID36087797</a:t>
            </a:r>
          </a:p>
          <a:p>
            <a:endParaRPr lang="et-EE" sz="1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et-EE" sz="3600" dirty="0"/>
              <a:t>Kortikosteroidid keskkonnatekkese kopsupõletiku puhul</a:t>
            </a:r>
          </a:p>
        </p:txBody>
      </p:sp>
    </p:spTree>
    <p:extLst>
      <p:ext uri="{BB962C8B-B14F-4D97-AF65-F5344CB8AC3E}">
        <p14:creationId xmlns:p14="http://schemas.microsoft.com/office/powerpoint/2010/main" val="220754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16" y="-13016"/>
            <a:ext cx="8096250" cy="1325563"/>
          </a:xfrm>
        </p:spPr>
        <p:txBody>
          <a:bodyPr>
            <a:normAutofit/>
          </a:bodyPr>
          <a:lstStyle/>
          <a:p>
            <a:r>
              <a:rPr lang="et-EE" sz="3200" dirty="0"/>
              <a:t>RECOVERY ülesehitus: põhiline uuringuplaan V27.0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t-EE" sz="2000" b="1" dirty="0"/>
              <a:t>KOPSUPÕLETIKUGA HAIGLARAVIL PATSIENDID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t-EE" sz="2000" b="1" dirty="0"/>
              <a:t>ANALÜÜS</a:t>
            </a:r>
            <a:endParaRPr lang="et-EE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6600" b="1" dirty="0"/>
              <a:t>R</a:t>
            </a:r>
            <a:endParaRPr lang="et-EE" b="1" dirty="0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/>
              <a:t>Kinnitatud SARS-CoV-2-ga patsiendid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6" y="1415164"/>
            <a:ext cx="3534661" cy="1451136"/>
            <a:chOff x="4441699" y="1543019"/>
            <a:chExt cx="3503991" cy="1444820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Deksametasooni suur annus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100" b="1" dirty="0">
                  <a:solidFill>
                    <a:schemeClr val="bg1"/>
                  </a:solidFill>
                </a:rPr>
                <a:t>Tavaline ravi (kortikosteroidide standardannus)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i="1" dirty="0"/>
                <a:t>või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19030" y="1543019"/>
              <a:ext cx="2926660" cy="827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200" b="1" dirty="0"/>
                <a:t>COVID-19 suurte annustega kortikosteroidide võrdlus (mitteinvasiivse või invasiivse mehaanilise hingamisabiga patsiendid)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Deksametasoon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100" b="1" dirty="0">
                  <a:solidFill>
                    <a:schemeClr val="bg1"/>
                  </a:solidFill>
                </a:rPr>
                <a:t>Tavaline ravi ilma kortikosteroidideta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i="1" dirty="0"/>
                <a:t>või</a:t>
              </a:r>
              <a:endParaRPr lang="et-EE" sz="12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dirty="0"/>
                <a:t>Gripi kortikosteroidide võrdlus (hüpoksiaga patsiendid)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Baloksaviir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baloksaviirita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i="1" dirty="0"/>
                <a:t>või</a:t>
              </a:r>
              <a:endParaRPr lang="et-EE" sz="12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94991" y="1733283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dirty="0"/>
                <a:t>Baloksaviiri võrdlus</a:t>
              </a:r>
              <a:endParaRPr lang="et-EE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Oseltamiviir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oseltamiviirita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i="1" dirty="0"/>
                <a:t>või</a:t>
              </a:r>
              <a:endParaRPr lang="et-EE" sz="12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3328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dirty="0"/>
                <a:t>Oseltamiviiri võrdlus</a:t>
              </a:r>
              <a:endParaRPr lang="et-EE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/>
              <a:t>Kinnitatud GRIPIGA patsiendid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Sotrovimab</a:t>
                </a:r>
                <a:endParaRPr lang="et-E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Tavaline ravi ilma sotrovimabita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t-EE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i="1" dirty="0"/>
                  <a:t>või</a:t>
                </a:r>
                <a:endParaRPr lang="et-EE" sz="12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1822" y="1732379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600" b="1" dirty="0"/>
                  <a:t>Sotrovimabi võrdlus</a:t>
                </a:r>
                <a:endParaRPr lang="et-EE" sz="2400" b="1" dirty="0"/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200" b="1" dirty="0"/>
              <a:t>Keskkonnatekkese kopsupõletikuga patsiendid (ilma SARS-CoV-2/gripi/pneumotsüsti-pneumoonia/tuberkuloosi kahtluseta)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Deksametasoon</a:t>
                </a:r>
                <a:endParaRPr lang="et-E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Tavaline ravi ilma kortikosteroidideta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t-EE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i="1" dirty="0"/>
                  <a:t>või</a:t>
                </a:r>
                <a:endParaRPr lang="et-EE" sz="12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dirty="0"/>
                  <a:t>Keskkonnatekkese kopsupõletiku (CAP) kortikosteroidide võrdlus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2776" y="3706437"/>
            <a:ext cx="34674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b="1" dirty="0"/>
              <a:t>Lähteandmed kogutud, sobivus kindlaks määratud</a:t>
            </a:r>
          </a:p>
          <a:p>
            <a:r>
              <a:rPr lang="et-EE" sz="1400" b="1" dirty="0"/>
              <a:t>1:1 randomiseerimine igas sobivas võrdluses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594499"/>
            <a:ext cx="35413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200" b="1" dirty="0"/>
              <a:t>Tulemused 28 päeva ja 6 kuu pärast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Suremus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Elusalt haiglast väljakirjutamise aeg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Progresseerumine hingamisabi nõudvasse olukorda või surm</a:t>
            </a:r>
          </a:p>
        </p:txBody>
      </p:sp>
    </p:spTree>
    <p:extLst>
      <p:ext uri="{BB962C8B-B14F-4D97-AF65-F5344CB8AC3E}">
        <p14:creationId xmlns:p14="http://schemas.microsoft.com/office/powerpoint/2010/main" val="273206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t-EE" sz="2000" b="1" dirty="0"/>
              <a:t>KOPSUPÕLETIKUGA HAIGLARAVIL PATSIENDID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t-EE" sz="2000" b="1" dirty="0"/>
              <a:t>ANALÜÜS</a:t>
            </a:r>
            <a:endParaRPr lang="et-EE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6600" b="1" dirty="0"/>
              <a:t>R</a:t>
            </a:r>
            <a:endParaRPr lang="et-EE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/>
              <a:t>Kinnitatud SARS-CoV-2-ga patsiendid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Deksametasooni suur annus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(kortikosteroidide standardannus)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3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i="1" dirty="0"/>
                <a:t>või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647901"/>
              <a:ext cx="2926660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dirty="0"/>
                <a:t>COVID-19 suurte annustega kortikosteroidide võrdlus (mitteinvasiivse või invasiivse mehaanilise hingamisabiga patsiendid)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Deksametasoon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kortikosteroidideta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i="1" dirty="0"/>
                <a:t>või</a:t>
              </a:r>
              <a:endParaRPr lang="et-EE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dirty="0"/>
                <a:t>Gripi kortikosteroidide võrdlus (hüpoksiaga patsiendid)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Baloksaviir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baloksaviirita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i="1" dirty="0"/>
                <a:t>või</a:t>
              </a:r>
              <a:endParaRPr lang="et-EE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94991" y="1733283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dirty="0"/>
                <a:t>Baloksaviiri võrdlus</a:t>
              </a:r>
              <a:endParaRPr lang="et-EE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Oseltamiviir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oseltamiviirita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i="1" dirty="0"/>
                <a:t>või</a:t>
              </a:r>
              <a:endParaRPr lang="et-EE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3328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dirty="0"/>
                <a:t>Oseltamiviiri võrdlus</a:t>
              </a:r>
              <a:endParaRPr lang="et-EE" sz="1500" b="1" dirty="0"/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/>
              <a:t>Kinnitatud GRIPIGA patsiendid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Sotrovimab</a:t>
                </a:r>
                <a:endParaRPr lang="et-E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Tavaline ravi ilma sotrovimabita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t-EE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600" b="1" i="1" dirty="0"/>
                  <a:t>või</a:t>
                </a:r>
                <a:endParaRPr lang="et-EE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1822" y="1732379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600" b="1" dirty="0"/>
                  <a:t>Sotrovimabi võrdlus</a:t>
                </a:r>
                <a:endParaRPr lang="et-EE" sz="2400" b="1" dirty="0"/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200" b="1" dirty="0"/>
              <a:t>Keskkonnatekkese kopsupõletikuga patsiendid (ilma SARS-CoV-2/gripi/pneumotsüsti-pneumoonia/tuberkuloosi kahtluseta)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Deksametasoon</a:t>
                </a:r>
                <a:endParaRPr lang="et-E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100" b="1" dirty="0">
                    <a:solidFill>
                      <a:schemeClr val="bg1"/>
                    </a:solidFill>
                  </a:rPr>
                  <a:t>Tavaline ravi ilma kortikosteroidideta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t-EE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i="1" dirty="0"/>
                  <a:t>või</a:t>
                </a:r>
                <a:endParaRPr lang="et-EE" sz="12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dirty="0"/>
                  <a:t>Keskkonnatekkese kopsupõletiku (CAP) kortikosteroidide võrdlus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solidFill>
            <a:schemeClr val="bg1">
              <a:alpha val="90000"/>
            </a:schemeClr>
          </a:solidFill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solidFill>
            <a:schemeClr val="bg1">
              <a:alpha val="90000"/>
            </a:schemeClr>
          </a:solidFill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0417" y="3657986"/>
            <a:ext cx="335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b="1" dirty="0"/>
              <a:t>Lähteandmed kogutud, sobivus kindlaks määratud</a:t>
            </a:r>
          </a:p>
          <a:p>
            <a:r>
              <a:rPr lang="et-EE" sz="1400" b="1" dirty="0"/>
              <a:t>1:1 randomiseerimine igas sobivas võrdluses</a:t>
            </a:r>
          </a:p>
        </p:txBody>
      </p:sp>
      <p:sp>
        <p:nvSpPr>
          <p:cNvPr id="80" name="Right Arrow 79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845006" y="3577652"/>
            <a:ext cx="3530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200" b="1" dirty="0"/>
              <a:t>Tulemused 28 päeva ja 6 kuu pärast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Suremus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Elusalt haiglast väljakirjutamise aeg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Progresseerumine hingamisabi nõudvasse olukorda või surm</a:t>
            </a:r>
          </a:p>
        </p:txBody>
      </p:sp>
      <p:sp>
        <p:nvSpPr>
          <p:cNvPr id="79" name="Title 1"/>
          <p:cNvSpPr>
            <a:spLocks noGrp="1"/>
          </p:cNvSpPr>
          <p:nvPr>
            <p:ph type="title"/>
          </p:nvPr>
        </p:nvSpPr>
        <p:spPr>
          <a:xfrm>
            <a:off x="612716" y="-13016"/>
            <a:ext cx="8096250" cy="1325563"/>
          </a:xfrm>
        </p:spPr>
        <p:txBody>
          <a:bodyPr>
            <a:normAutofit/>
          </a:bodyPr>
          <a:lstStyle/>
          <a:p>
            <a:r>
              <a:rPr lang="et-EE" sz="3200" dirty="0"/>
              <a:t>RECOVERY ülesehitus: Keskkonnatekkese kopsupõletiku võrdlus</a:t>
            </a:r>
          </a:p>
        </p:txBody>
      </p:sp>
    </p:spTree>
    <p:extLst>
      <p:ext uri="{BB962C8B-B14F-4D97-AF65-F5344CB8AC3E}">
        <p14:creationId xmlns:p14="http://schemas.microsoft.com/office/powerpoint/2010/main" val="29454532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6e23f2f-d118-4b80-9c8f-3a17b410c8e7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9A082F-17DE-49C9-814F-EA3BB8BFC684}"/>
</file>

<file path=customXml/itemProps3.xml><?xml version="1.0" encoding="utf-8"?>
<ds:datastoreItem xmlns:ds="http://schemas.openxmlformats.org/officeDocument/2006/customXml" ds:itemID="{B412AD73-C1FD-49B0-ACF6-15D917CCBFA5}">
  <ds:schemaRefs>
    <ds:schemaRef ds:uri="http://purl.org/dc/dcmitype/"/>
    <ds:schemaRef ds:uri="cf0dfbcc-b360-4cf7-9bf5-370ba522dbe9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3c9eb58-c16a-4eef-9abf-4aeec758fe0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6372</TotalTime>
  <Words>980</Words>
  <Application>Microsoft Office PowerPoint</Application>
  <PresentationFormat>Widescreen</PresentationFormat>
  <Paragraphs>191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RECOVERY uuring</vt:lpstr>
      <vt:lpstr>Keskkonnatekkene kopsupõletik</vt:lpstr>
      <vt:lpstr>Sobivus RECOVERY jaoks</vt:lpstr>
      <vt:lpstr>Keskkonnatekkene kopsupõletik RECOVERY uuringus – selgitused</vt:lpstr>
      <vt:lpstr>Kortikosteroidid keskkonnatekkese kopsupõletiku puhul</vt:lpstr>
      <vt:lpstr>Kortikosteroidid keskkonnatekkese kopsupõletiku puhul</vt:lpstr>
      <vt:lpstr>Kortikosteroidid keskkonnatekkese kopsupõletiku puhul</vt:lpstr>
      <vt:lpstr>RECOVERY ülesehitus: põhiline uuringuplaan V27.0</vt:lpstr>
      <vt:lpstr>RECOVERY ülesehitus: Keskkonnatekkese kopsupõletiku võrdlus</vt:lpstr>
      <vt:lpstr>Keskkonnatekkese kopsupõletiku kortikosteroidide võrdlus</vt:lpstr>
      <vt:lpstr>PowerPoint Presentation</vt:lpstr>
      <vt:lpstr>Keskkonnatekkese kopsupõletiku kortikosteroidide võrdlus</vt:lpstr>
      <vt:lpstr>Kokkuvõte – keskkonnatekkene kopsupõletik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Nicolette van Neer</cp:lastModifiedBy>
  <cp:revision>711</cp:revision>
  <cp:lastPrinted>2020-03-18T19:42:16Z</cp:lastPrinted>
  <dcterms:created xsi:type="dcterms:W3CDTF">2020-03-14T13:47:38Z</dcterms:created>
  <dcterms:modified xsi:type="dcterms:W3CDTF">2024-12-30T11:04:03Z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