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352" r:id="rId5"/>
    <p:sldId id="369" r:id="rId6"/>
    <p:sldId id="368" r:id="rId7"/>
    <p:sldId id="372" r:id="rId8"/>
    <p:sldId id="378" r:id="rId9"/>
    <p:sldId id="370" r:id="rId10"/>
    <p:sldId id="371" r:id="rId11"/>
    <p:sldId id="353" r:id="rId12"/>
    <p:sldId id="377" r:id="rId13"/>
    <p:sldId id="373" r:id="rId14"/>
    <p:sldId id="379" r:id="rId15"/>
    <p:sldId id="374" r:id="rId16"/>
    <p:sldId id="331" r:id="rId17"/>
  </p:sldIdLst>
  <p:sldSz cx="12192000" cy="6858000"/>
  <p:notesSz cx="6881813" cy="9661525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lies Gillesen" initials="AG" lastIdx="1" clrIdx="0">
    <p:extLst>
      <p:ext uri="{19B8F6BF-5375-455C-9EA6-DF929625EA0E}">
        <p15:presenceInfo xmlns:p15="http://schemas.microsoft.com/office/powerpoint/2012/main" userId="Annelies Gille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08" autoAdjust="0"/>
    <p:restoredTop sz="94660"/>
  </p:normalViewPr>
  <p:slideViewPr>
    <p:cSldViewPr snapToGrid="0">
      <p:cViewPr varScale="1">
        <p:scale>
          <a:sx n="54" d="100"/>
          <a:sy n="54" d="100"/>
        </p:scale>
        <p:origin x="90" y="1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1322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28"/>
          <a:stretch/>
        </p:blipFill>
        <p:spPr>
          <a:xfrm>
            <a:off x="8610600" y="301160"/>
            <a:ext cx="2880360" cy="69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90947"/>
            <a:ext cx="9144000" cy="1008743"/>
          </a:xfrm>
        </p:spPr>
        <p:txBody>
          <a:bodyPr>
            <a:normAutofit/>
          </a:bodyPr>
          <a:lstStyle/>
          <a:p>
            <a:r>
              <a:rPr lang="et-EE" b="1" dirty="0">
                <a:solidFill>
                  <a:srgbClr val="9E3159"/>
                </a:solidFill>
                <a:latin typeface="+mn-lt"/>
              </a:rPr>
              <a:t>RECOVERY uuring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6377" y="4036473"/>
            <a:ext cx="10716375" cy="2252184"/>
          </a:xfrm>
        </p:spPr>
        <p:txBody>
          <a:bodyPr>
            <a:normAutofit fontScale="92500"/>
          </a:bodyPr>
          <a:lstStyle/>
          <a:p>
            <a:r>
              <a:rPr lang="et-EE" sz="3500" b="1" dirty="0"/>
              <a:t>Kortikosteroidid keskkonnatekkese kopsupõletiku (CAP) raviks </a:t>
            </a:r>
          </a:p>
          <a:p>
            <a:r>
              <a:rPr lang="et-EE" sz="3500" b="1" dirty="0"/>
              <a:t>Koolitus</a:t>
            </a:r>
          </a:p>
          <a:p>
            <a:endParaRPr lang="et-EE" sz="2800" b="1" dirty="0"/>
          </a:p>
          <a:p>
            <a:r>
              <a:rPr lang="et-EE" sz="2000" b="1" dirty="0">
                <a:solidFill>
                  <a:schemeClr val="bg1">
                    <a:lumMod val="50000"/>
                  </a:schemeClr>
                </a:solidFill>
              </a:rPr>
              <a:t>V1.0 2024-01-08</a:t>
            </a:r>
          </a:p>
          <a:p>
            <a:endParaRPr lang="et-EE" b="1" dirty="0"/>
          </a:p>
        </p:txBody>
      </p:sp>
    </p:spTree>
    <p:extLst>
      <p:ext uri="{BB962C8B-B14F-4D97-AF65-F5344CB8AC3E}">
        <p14:creationId xmlns:p14="http://schemas.microsoft.com/office/powerpoint/2010/main" val="2985020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007" y="1457987"/>
            <a:ext cx="8026340" cy="4155733"/>
          </a:xfrm>
        </p:spPr>
        <p:txBody>
          <a:bodyPr>
            <a:noAutofit/>
          </a:bodyPr>
          <a:lstStyle/>
          <a:p>
            <a:r>
              <a:rPr lang="et-EE" sz="2200" dirty="0"/>
              <a:t>Avatud täiskasvanutele vanuses ≥ 18 aastat</a:t>
            </a:r>
          </a:p>
          <a:p>
            <a:r>
              <a:rPr lang="et-EE" sz="2200" dirty="0"/>
              <a:t>Hüpoksia pole nõutav (erinevalt gripi kortikosteroidide võrdlusest)</a:t>
            </a:r>
          </a:p>
          <a:p>
            <a:pPr marL="0" indent="0">
              <a:buNone/>
            </a:pPr>
            <a:endParaRPr lang="et-EE" sz="2200" dirty="0"/>
          </a:p>
          <a:p>
            <a:r>
              <a:rPr lang="et-EE" sz="2200" dirty="0"/>
              <a:t>Uuringusse kaasamiseks sobivad rasedad ja imetavad naised (kuid kasutage deksametasooni asemel prednisolooni/hüdrokortisooni – annustamiseks vt uuringuplaani) </a:t>
            </a:r>
          </a:p>
          <a:p>
            <a:r>
              <a:rPr lang="et-EE" sz="2200" dirty="0"/>
              <a:t>Sobivad maksa- või neerupuudulikkusega patsiendid</a:t>
            </a:r>
          </a:p>
          <a:p>
            <a:endParaRPr lang="et-EE" sz="2200" dirty="0"/>
          </a:p>
          <a:p>
            <a:r>
              <a:rPr lang="et-EE" sz="2200" dirty="0"/>
              <a:t>Patsiendid ei sobi uuringusse, kui nende raviarst peab süsteemseid kortikosteroide mingil põhjusel </a:t>
            </a:r>
            <a:r>
              <a:rPr lang="et-EE" sz="2200" i="1" dirty="0"/>
              <a:t>näidustatuks</a:t>
            </a:r>
            <a:r>
              <a:rPr lang="et-EE" sz="2200" dirty="0"/>
              <a:t> või </a:t>
            </a:r>
            <a:r>
              <a:rPr lang="et-EE" sz="2200" i="1" dirty="0"/>
              <a:t>vastunäidustatuks</a:t>
            </a:r>
          </a:p>
          <a:p>
            <a:endParaRPr lang="et-EE" sz="2200" dirty="0"/>
          </a:p>
          <a:p>
            <a:endParaRPr lang="et-EE" sz="2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8000" y="0"/>
            <a:ext cx="10515600" cy="1325563"/>
          </a:xfrm>
        </p:spPr>
        <p:txBody>
          <a:bodyPr/>
          <a:lstStyle/>
          <a:p>
            <a:r>
              <a:rPr lang="et-EE" smtClean="0"/>
              <a:t>Keskkonnatekkese kopsupõletiku kortikosteroidide võrdlus</a:t>
            </a:r>
          </a:p>
        </p:txBody>
      </p:sp>
      <p:pic>
        <p:nvPicPr>
          <p:cNvPr id="5" name="Picture 2" descr="Skeletal formula of dexamethas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6452" y="1596885"/>
            <a:ext cx="3096027" cy="244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19007" y="5371124"/>
            <a:ext cx="11301975" cy="12351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t-EE" sz="2200" dirty="0"/>
          </a:p>
          <a:p>
            <a:r>
              <a:rPr lang="et-EE" sz="2200" dirty="0"/>
              <a:t>Kui pärast randomiseerimist muutub näidustatuks kortikosteroidide kasutamine patsiendil, kellele on määratud tavaline ravi, tuleb neid talle anda (see </a:t>
            </a:r>
            <a:r>
              <a:rPr lang="et-EE" sz="2200" i="1" dirty="0"/>
              <a:t>peab</a:t>
            </a:r>
            <a:r>
              <a:rPr lang="et-EE" sz="2200" dirty="0"/>
              <a:t> juhtuma ainult kliinilise seisundi muutumise tõttu)</a:t>
            </a:r>
          </a:p>
          <a:p>
            <a:endParaRPr lang="et-EE" sz="2200" dirty="0"/>
          </a:p>
        </p:txBody>
      </p:sp>
    </p:spTree>
    <p:extLst>
      <p:ext uri="{BB962C8B-B14F-4D97-AF65-F5344CB8AC3E}">
        <p14:creationId xmlns:p14="http://schemas.microsoft.com/office/powerpoint/2010/main" val="1308497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120" y="1755523"/>
            <a:ext cx="7505480" cy="4580078"/>
          </a:xfrm>
        </p:spPr>
        <p:txBody>
          <a:bodyPr>
            <a:noAutofit/>
          </a:bodyPr>
          <a:lstStyle/>
          <a:p>
            <a:r>
              <a:rPr lang="et-EE" sz="2200" dirty="0"/>
              <a:t>Deksametasoon on CYP3A4 substraat, seega esineb suurenenud ekspositsiooni ja kõrvaltoimete risk, kui seda manustatakse koos tugevate CYP3A4 inhibiitoritega, nagu </a:t>
            </a:r>
          </a:p>
          <a:p>
            <a:pPr lvl="1"/>
            <a:r>
              <a:rPr lang="et-EE" sz="2200" dirty="0"/>
              <a:t>klaritromütsiin/erütromütsiin (</a:t>
            </a:r>
            <a:r>
              <a:rPr lang="et-EE" sz="2200" u="sng" dirty="0"/>
              <a:t>kuid mitte asitromütsiin</a:t>
            </a:r>
            <a:r>
              <a:rPr lang="et-EE" sz="2200" dirty="0"/>
              <a:t>)</a:t>
            </a:r>
          </a:p>
          <a:p>
            <a:pPr lvl="1"/>
            <a:r>
              <a:rPr lang="et-EE" sz="2200" dirty="0"/>
              <a:t>ritonaviir/kobitsistaat</a:t>
            </a:r>
          </a:p>
          <a:p>
            <a:pPr lvl="1"/>
            <a:r>
              <a:rPr lang="et-EE" sz="2200" dirty="0"/>
              <a:t>asooliga seenevastased ravimid </a:t>
            </a:r>
          </a:p>
          <a:p>
            <a:endParaRPr lang="et-EE" sz="2400" dirty="0"/>
          </a:p>
        </p:txBody>
      </p:sp>
      <p:pic>
        <p:nvPicPr>
          <p:cNvPr id="5" name="Picture 2" descr="Skeletal formula of dexamethas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6452" y="1596885"/>
            <a:ext cx="3096027" cy="244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3"/>
          <p:cNvSpPr txBox="1">
            <a:spLocks/>
          </p:cNvSpPr>
          <p:nvPr/>
        </p:nvSpPr>
        <p:spPr>
          <a:xfrm>
            <a:off x="5080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t-EE" smtClean="0"/>
              <a:t>Keskkonnatekkese kopsupõletiku kortikosteroidide võrdlus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93225" y="3747224"/>
            <a:ext cx="10730375" cy="1857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t-EE" sz="2400" dirty="0"/>
          </a:p>
          <a:p>
            <a:r>
              <a:rPr lang="et-EE" sz="2200" dirty="0"/>
              <a:t>Kaaluge, kas tugeva CYP3A4 inhibiitori võib ohutult peatada/asendada või on vaja steroidide kõrvaltoimete pingsamat jälgimist</a:t>
            </a:r>
          </a:p>
          <a:p>
            <a:endParaRPr lang="et-EE" sz="2200" dirty="0"/>
          </a:p>
          <a:p>
            <a:r>
              <a:rPr lang="et-EE" sz="2200" dirty="0"/>
              <a:t>Kui tugevat CYP3A4 inhibiitorit ei saa vältida, ei pruugi patsiendi kaasamine kortikosteroidide võrdlusesse olla asjakohane, kuid see ei ole uuringuplaanis keelatud, kuna ravi peaks põhinema individuaalsete riskide/kasu hindamisel</a:t>
            </a:r>
          </a:p>
          <a:p>
            <a:endParaRPr lang="et-EE" sz="2400" dirty="0"/>
          </a:p>
          <a:p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1361247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276" y="1482585"/>
            <a:ext cx="9840618" cy="4580078"/>
          </a:xfrm>
        </p:spPr>
        <p:txBody>
          <a:bodyPr>
            <a:noAutofit/>
          </a:bodyPr>
          <a:lstStyle/>
          <a:p>
            <a:r>
              <a:rPr lang="et-EE" sz="2200" dirty="0"/>
              <a:t>Deksametasoon 6 mg üks kord ööpäevas, suukaudne/nasogastraalne või intravenoosne </a:t>
            </a:r>
          </a:p>
          <a:p>
            <a:r>
              <a:rPr lang="et-EE" sz="2200" dirty="0"/>
              <a:t>Ravida 10 päeva või kuni väljakirjutamiseni, olenevalt sellest, kumb juhtub varem</a:t>
            </a:r>
          </a:p>
          <a:p>
            <a:r>
              <a:rPr lang="et-EE" sz="2200" dirty="0"/>
              <a:t>Algseisundi ega järelkontrolli proove pole</a:t>
            </a:r>
          </a:p>
          <a:p>
            <a:r>
              <a:rPr lang="et-EE" sz="2200" dirty="0" err="1" smtClean="0"/>
              <a:t>Kortikosteroidide</a:t>
            </a:r>
            <a:r>
              <a:rPr lang="et-EE" sz="2200" dirty="0" smtClean="0"/>
              <a:t> </a:t>
            </a:r>
            <a:r>
              <a:rPr lang="et-EE" sz="2200" dirty="0"/>
              <a:t>olulisi kõrvaltoimeid tuleb arvestada ja ette näha nagu tavapraktikas, nt</a:t>
            </a:r>
          </a:p>
          <a:p>
            <a:pPr lvl="1"/>
            <a:r>
              <a:rPr lang="et-EE" sz="2200" dirty="0"/>
              <a:t>hüperglükeemia oht (arvestage vajadust pingsama jälgimise järele)</a:t>
            </a:r>
          </a:p>
          <a:p>
            <a:pPr lvl="1"/>
            <a:r>
              <a:rPr lang="et-EE" sz="2200" dirty="0"/>
              <a:t>peptiline haavand (suure riski korral kaaluge vajadust seedetrakti kaitse järele)</a:t>
            </a:r>
          </a:p>
          <a:p>
            <a:pPr lvl="1"/>
            <a:r>
              <a:rPr lang="et-EE" sz="2200" dirty="0"/>
              <a:t>infektsioon (eriti kui on muid immuunsupressiooni põhjuseid)</a:t>
            </a:r>
          </a:p>
          <a:p>
            <a:pPr lvl="1"/>
            <a:r>
              <a:rPr lang="et-EE" sz="2200" dirty="0"/>
              <a:t>psühhiaatrilised reaktsioonid</a:t>
            </a:r>
          </a:p>
          <a:p>
            <a:pPr lvl="1"/>
            <a:r>
              <a:rPr lang="et-EE" sz="2200" dirty="0"/>
              <a:t>vedelikupeetus</a:t>
            </a:r>
          </a:p>
        </p:txBody>
      </p:sp>
      <p:pic>
        <p:nvPicPr>
          <p:cNvPr id="5" name="Picture 2" descr="Skeletal formula of dexamethas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6449" y="1675289"/>
            <a:ext cx="3096027" cy="244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93224" y="4797124"/>
            <a:ext cx="11898775" cy="15147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GB" sz="2000" dirty="0"/>
          </a:p>
          <a:p>
            <a:endParaRPr lang="en-GB" sz="2400" i="1" dirty="0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508000" y="0"/>
            <a:ext cx="10515600" cy="1325563"/>
          </a:xfrm>
        </p:spPr>
        <p:txBody>
          <a:bodyPr/>
          <a:lstStyle/>
          <a:p>
            <a:r>
              <a:rPr lang="et-EE" smtClean="0"/>
              <a:t>Keskkonnatekkese kopsupõletiku kortikosteroidide võrdlus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2276" y="5641427"/>
            <a:ext cx="11760200" cy="1289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t-EE" sz="2200" dirty="0"/>
              <a:t>mõnel patsiendil esineb seoses äkilise ärajätmisega neerupealiste puudulikkuse risk, nt varasemal märkimisväärsel kortikosteroidide kasutamisel, või muud neerupealiste puudulikkuse põhjused (kaaluge järkjärgulist ärajätmist tavapärast praktikat järgides)</a:t>
            </a:r>
          </a:p>
          <a:p>
            <a:pPr lvl="1"/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3687619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25B38-4503-6E45-9E3F-977751B9E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0"/>
            <a:ext cx="10515600" cy="1325563"/>
          </a:xfrm>
        </p:spPr>
        <p:txBody>
          <a:bodyPr/>
          <a:lstStyle/>
          <a:p>
            <a:r>
              <a:rPr lang="et-EE" smtClean="0"/>
              <a:t>Kokkuvõte – keskkonnatekkene kopsupõletik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DC997-BAB2-E147-9D89-FE2082913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502" y="1596885"/>
            <a:ext cx="10375833" cy="4580078"/>
          </a:xfrm>
        </p:spPr>
        <p:txBody>
          <a:bodyPr>
            <a:normAutofit/>
          </a:bodyPr>
          <a:lstStyle/>
          <a:p>
            <a:r>
              <a:rPr lang="et-EE" sz="2400" dirty="0"/>
              <a:t>Keskkonnatekkene kopsupõletik on üks põhilisi haiglaravi ja surma põhjusi kogu maailmas</a:t>
            </a:r>
          </a:p>
          <a:p>
            <a:endParaRPr lang="et-EE" sz="2400" dirty="0"/>
          </a:p>
          <a:p>
            <a:r>
              <a:rPr lang="et-EE" sz="2400" dirty="0"/>
              <a:t>Kui kortikosteroidid vähendavad surmariski isegi mõõdukalt (nt 10–20%), võib see päästa kümneid või sadu tuhandeid elusid</a:t>
            </a:r>
          </a:p>
          <a:p>
            <a:endParaRPr lang="et-EE" sz="2400" dirty="0"/>
          </a:p>
          <a:p>
            <a:r>
              <a:rPr lang="et-EE" sz="2400" dirty="0"/>
              <a:t>Steroidide piisava kasulikkuse kindlakstegemiseks või välistamiseks on vaja randomiseerida palju rohkem patsiente kui varasemates uuringutes</a:t>
            </a:r>
          </a:p>
          <a:p>
            <a:endParaRPr lang="et-EE" sz="2400" dirty="0"/>
          </a:p>
          <a:p>
            <a:r>
              <a:rPr lang="et-EE" sz="2400" dirty="0"/>
              <a:t>Kaaluge võimalikult paljude oma patsientide kaasamist RECOVERY uuringusse</a:t>
            </a:r>
          </a:p>
          <a:p>
            <a:endParaRPr lang="et-EE" sz="2400" dirty="0"/>
          </a:p>
          <a:p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160573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835537" cy="1325563"/>
          </a:xfrm>
        </p:spPr>
        <p:txBody>
          <a:bodyPr>
            <a:normAutofit/>
          </a:bodyPr>
          <a:lstStyle/>
          <a:p>
            <a:r>
              <a:rPr lang="et-EE" sz="3600" dirty="0"/>
              <a:t>Keskkonnatekkene kopsupõletik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97573"/>
            <a:ext cx="7616420" cy="5195671"/>
          </a:xfrm>
        </p:spPr>
        <p:txBody>
          <a:bodyPr>
            <a:normAutofit/>
          </a:bodyPr>
          <a:lstStyle/>
          <a:p>
            <a:r>
              <a:rPr lang="et-EE" sz="2200" dirty="0"/>
              <a:t>Mittepandeemilises kontekstis põhjustavad keskkonnatekkese kopsupõletiku tavaliselt bakterid ülemistes hingamisteedes</a:t>
            </a:r>
          </a:p>
          <a:p>
            <a:endParaRPr lang="et-EE" sz="1000" dirty="0"/>
          </a:p>
          <a:p>
            <a:r>
              <a:rPr lang="et-EE" sz="2200" dirty="0"/>
              <a:t>Põhjustavat patogeeni tavaliselt ei tuvastata, mistõttu põhineb diagnoos tüüpilistel sümptomitel ja radioloogial ning ravitakse empiiriliste antibiootikumide ja toetava raviga</a:t>
            </a:r>
          </a:p>
          <a:p>
            <a:pPr marL="0" indent="0">
              <a:buNone/>
            </a:pPr>
            <a:endParaRPr lang="et-EE" sz="1000" dirty="0"/>
          </a:p>
          <a:p>
            <a:r>
              <a:rPr lang="et-EE" sz="2200" dirty="0"/>
              <a:t>RECOVERY keskkonnatekkese kopsupõletiku võrdlus hõlmab neid patsiente, kelle keskkonnatekkese kopsupõletikuga on seotud arvatav või kinnitatud bakteriaalne infektsioon</a:t>
            </a:r>
          </a:p>
          <a:p>
            <a:r>
              <a:rPr lang="et-EE" sz="2200" dirty="0" err="1" smtClean="0"/>
              <a:t>Keskkonnatekkene</a:t>
            </a:r>
            <a:r>
              <a:rPr lang="et-EE" sz="2200" dirty="0" smtClean="0"/>
              <a:t> </a:t>
            </a:r>
            <a:r>
              <a:rPr lang="et-EE" sz="2200" dirty="0"/>
              <a:t>kopsupõletik on maailmas üks levinumaid akuutse hospitaliseerimise põhjuseid, mis tapab hinnanguliselt ~2 500 000 inimest aastas</a:t>
            </a:r>
          </a:p>
          <a:p>
            <a:endParaRPr lang="et-EE" sz="2200" dirty="0"/>
          </a:p>
          <a:p>
            <a:pPr marL="0" indent="0">
              <a:buNone/>
            </a:pPr>
            <a:endParaRPr lang="et-EE" sz="2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213" y="1527481"/>
            <a:ext cx="4295790" cy="352412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109531" y="6519446"/>
            <a:ext cx="415761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t-EE" sz="1600" dirty="0"/>
              <a:t>Juhtum Jeremy Jonesi loal, Radiopaedia.org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0" y="5793258"/>
            <a:ext cx="11943003" cy="10226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2200" dirty="0"/>
              <a:t>SARS-CoV-2 ja gripi põhjustatud viiruslikul kopsupõletikul on erinevad patoloogiad ja ravimid ning neid saab hõlpsasti diagnoosida vatipulgaga neelust võetud proovi PCR-testimisega, seega käsitletakse neid RECOVERY uuringus eraldi kopsupõletiku kategooriatena </a:t>
            </a:r>
          </a:p>
          <a:p>
            <a:endParaRPr lang="et-EE" sz="1000" dirty="0"/>
          </a:p>
          <a:p>
            <a:endParaRPr lang="et-EE" sz="2200" dirty="0"/>
          </a:p>
          <a:p>
            <a:pPr marL="0" indent="0">
              <a:buFont typeface="Arial" panose="020B0604020202020204" pitchFamily="34" charset="0"/>
              <a:buNone/>
            </a:pPr>
            <a:endParaRPr lang="et-EE" sz="2200" dirty="0"/>
          </a:p>
        </p:txBody>
      </p:sp>
    </p:spTree>
    <p:extLst>
      <p:ext uri="{BB962C8B-B14F-4D97-AF65-F5344CB8AC3E}">
        <p14:creationId xmlns:p14="http://schemas.microsoft.com/office/powerpoint/2010/main" val="132230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7937" y="0"/>
            <a:ext cx="10515600" cy="1325563"/>
          </a:xfrm>
        </p:spPr>
        <p:txBody>
          <a:bodyPr>
            <a:normAutofit/>
          </a:bodyPr>
          <a:lstStyle/>
          <a:p>
            <a:r>
              <a:rPr lang="et-EE" sz="4000" dirty="0"/>
              <a:t>Sobivus RECOVERY jaoks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325563"/>
            <a:ext cx="12192000" cy="478666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t-EE" sz="2400" dirty="0"/>
              <a:t>Haiglaravil</a:t>
            </a:r>
            <a:endParaRPr lang="et-EE" sz="800" dirty="0"/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t-EE" sz="2400" dirty="0"/>
              <a:t>Pneumoonia sündroom, nt</a:t>
            </a:r>
          </a:p>
          <a:p>
            <a:pPr marL="914400" lvl="1" indent="-457200">
              <a:buFont typeface="+mj-lt"/>
              <a:buAutoNum type="alphaLcPeriod"/>
            </a:pPr>
            <a:r>
              <a:rPr lang="et-EE" sz="2000" dirty="0"/>
              <a:t>uue hingamisteede infektsiooni tüüpilised sümptomid (köha, õhupuudus, palavik jne) ja</a:t>
            </a:r>
          </a:p>
          <a:p>
            <a:pPr marL="914400" lvl="1" indent="-457200">
              <a:buFont typeface="+mj-lt"/>
              <a:buAutoNum type="alphaLcPeriod"/>
            </a:pPr>
            <a:r>
              <a:rPr lang="et-EE" sz="2000" dirty="0"/>
              <a:t>objektiivsed tõendid akuutse kopsuhaiguse kohta (nt röntgeni/kompuutertomograafia/ultraheliga nähtavad muutused, hüpoksia või kliiniline läbivaatus) ja</a:t>
            </a:r>
          </a:p>
          <a:p>
            <a:pPr marL="914400" lvl="1" indent="-457200">
              <a:buFont typeface="+mj-lt"/>
              <a:buAutoNum type="alphaLcPeriod"/>
            </a:pPr>
            <a:r>
              <a:rPr lang="et-EE" sz="2000" dirty="0"/>
              <a:t>alternatiivsed põhjused on ebatõenäolised või välistatud (nt südamepuudulikkus)</a:t>
            </a:r>
          </a:p>
          <a:p>
            <a:pPr marL="457200" lvl="1" indent="0">
              <a:buNone/>
            </a:pPr>
            <a:r>
              <a:rPr lang="et-EE" sz="2000" i="1" dirty="0"/>
              <a:t>Siiski on diagnoos kliiniline ja põhineb juhtiva arsti hinnangul (need kriteeriumid on juhised)</a:t>
            </a:r>
            <a:endParaRPr lang="et-EE" sz="800" i="1" dirty="0"/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t-EE" sz="2400" dirty="0"/>
              <a:t>Üks järgmistest diagnoosidest.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t-EE" sz="2000" dirty="0">
                <a:solidFill>
                  <a:schemeClr val="bg1">
                    <a:lumMod val="85000"/>
                  </a:schemeClr>
                </a:solidFill>
              </a:rPr>
              <a:t>Kinnitatud SARS-CoV-2 infektsioon</a:t>
            </a:r>
          </a:p>
          <a:p>
            <a:pPr marL="914400" lvl="1" indent="-457200">
              <a:buFont typeface="+mj-lt"/>
              <a:buAutoNum type="alphaLcPeriod"/>
            </a:pPr>
            <a:r>
              <a:rPr lang="et-EE" sz="2000" dirty="0">
                <a:solidFill>
                  <a:schemeClr val="bg1">
                    <a:lumMod val="85000"/>
                  </a:schemeClr>
                </a:solidFill>
              </a:rPr>
              <a:t>Kinnitatud A- või B-gripi infektsioon </a:t>
            </a:r>
          </a:p>
          <a:p>
            <a:pPr marL="914400" lvl="1" indent="-457200">
              <a:buFont typeface="+mj-lt"/>
              <a:buAutoNum type="alphaLcPeriod"/>
            </a:pPr>
            <a:r>
              <a:rPr lang="et-EE" sz="2000" b="1" dirty="0"/>
              <a:t>Keskkonnatekkene kopsupõletik plaanitud antibiootikumidega (ilma COVID-19/gripi/pneumotsüsti-pneumoonia/tuberkuloosi kahtluseta)</a:t>
            </a:r>
            <a:endParaRPr lang="et-EE" sz="800" b="1" dirty="0"/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t-EE" sz="2400" dirty="0"/>
              <a:t>Haigusloos puuduvad asjaolud, mis võiksid patsiendi osalemise korral ohtu seada</a:t>
            </a:r>
            <a:endParaRPr lang="et-EE" sz="800" dirty="0"/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t-EE" sz="2400" dirty="0"/>
              <a:t>Raviarst ei arva, et konkreetne uuringuravim on kas näidustatud või vastunäidustatud</a:t>
            </a:r>
          </a:p>
        </p:txBody>
      </p:sp>
    </p:spTree>
    <p:extLst>
      <p:ext uri="{BB962C8B-B14F-4D97-AF65-F5344CB8AC3E}">
        <p14:creationId xmlns:p14="http://schemas.microsoft.com/office/powerpoint/2010/main" val="140760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0"/>
            <a:ext cx="7835537" cy="1325563"/>
          </a:xfrm>
        </p:spPr>
        <p:txBody>
          <a:bodyPr>
            <a:normAutofit/>
          </a:bodyPr>
          <a:lstStyle/>
          <a:p>
            <a:r>
              <a:rPr lang="et-EE" sz="3600" dirty="0"/>
              <a:t>Keskkonnatekkene kopsupõletik RECOVERY uuringus – selgitused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" y="1531764"/>
            <a:ext cx="7543800" cy="5032516"/>
          </a:xfrm>
        </p:spPr>
        <p:txBody>
          <a:bodyPr>
            <a:normAutofit/>
          </a:bodyPr>
          <a:lstStyle/>
          <a:p>
            <a:r>
              <a:rPr lang="et-EE" sz="2200" dirty="0"/>
              <a:t>Patsiendid </a:t>
            </a:r>
            <a:r>
              <a:rPr lang="et-EE" sz="2200" i="1" dirty="0"/>
              <a:t>ei ole</a:t>
            </a:r>
            <a:r>
              <a:rPr lang="et-EE" sz="2200" dirty="0"/>
              <a:t> sobivad, kui neil kahtlustatakse või on kinnitatud</a:t>
            </a:r>
          </a:p>
          <a:p>
            <a:pPr lvl="1"/>
            <a:r>
              <a:rPr lang="et-EE" sz="1800" dirty="0"/>
              <a:t>SARS-COV-2 infektsioon</a:t>
            </a:r>
          </a:p>
          <a:p>
            <a:pPr lvl="1"/>
            <a:r>
              <a:rPr lang="et-EE" sz="1800" dirty="0"/>
              <a:t>gripiinfektsioon</a:t>
            </a:r>
          </a:p>
          <a:p>
            <a:pPr lvl="1"/>
            <a:r>
              <a:rPr lang="et-EE" sz="1800" i="1" dirty="0"/>
              <a:t>Pneumocystis jirovecii</a:t>
            </a:r>
            <a:r>
              <a:rPr lang="et-EE" dirty="0" smtClean="0"/>
              <a:t> pneumoonia („PCP“ või „PJP“)</a:t>
            </a:r>
          </a:p>
          <a:p>
            <a:pPr lvl="1"/>
            <a:r>
              <a:rPr lang="et-EE" sz="1800" dirty="0"/>
              <a:t>aktiivne kopsutuberkuloos</a:t>
            </a:r>
          </a:p>
          <a:p>
            <a:r>
              <a:rPr lang="et-EE" sz="2200" dirty="0"/>
              <a:t>Nende patogeenide testimine </a:t>
            </a:r>
            <a:r>
              <a:rPr lang="et-EE" sz="2200" b="1" dirty="0"/>
              <a:t>ei</a:t>
            </a:r>
            <a:r>
              <a:rPr lang="et-EE" sz="2200" dirty="0"/>
              <a:t> ole uuringu jaoks vajalik (ainult juhul, kui see on osa tavalisest ravist)</a:t>
            </a:r>
          </a:p>
          <a:p>
            <a:endParaRPr lang="et-EE" sz="1000" dirty="0"/>
          </a:p>
          <a:p>
            <a:r>
              <a:rPr lang="et-EE" sz="2200" dirty="0"/>
              <a:t>Teiste viiruste tuvastamine peale ülalnimetatute ei ole välistatud (nt respiratoor-süntsütiaalviirus, adenoviirus, rinoviirus jne)</a:t>
            </a:r>
          </a:p>
          <a:p>
            <a:endParaRPr lang="et-EE" sz="2200" dirty="0"/>
          </a:p>
          <a:p>
            <a:endParaRPr lang="et-EE" sz="2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800" y="1531764"/>
            <a:ext cx="4295790" cy="3524127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88900" y="5262092"/>
            <a:ext cx="11877690" cy="129024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t-EE" sz="2400" dirty="0"/>
          </a:p>
          <a:p>
            <a:r>
              <a:rPr lang="et-EE" sz="2400" dirty="0"/>
              <a:t>Mõistet „keskkonnatekkene“ võib määratleda nagu tavapraktikas, kuid see tähendab, et</a:t>
            </a:r>
          </a:p>
          <a:p>
            <a:pPr lvl="1"/>
            <a:r>
              <a:rPr lang="et-EE" sz="2000" dirty="0"/>
              <a:t>haiglasse vastuvõtmisel esines kopsupõletik</a:t>
            </a:r>
          </a:p>
          <a:p>
            <a:pPr lvl="1"/>
            <a:r>
              <a:rPr lang="et-EE" sz="2000" dirty="0"/>
              <a:t>ei ole hiljuti viibinud statsionaarselt haiglas või tervishoiuasutuses (nt 10 päeva jooksul enne vastuvõtmist)</a:t>
            </a:r>
          </a:p>
          <a:p>
            <a:endParaRPr lang="et-EE" sz="2400" dirty="0"/>
          </a:p>
          <a:p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618038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491324"/>
            <a:ext cx="12014200" cy="4871375"/>
          </a:xfrm>
        </p:spPr>
        <p:txBody>
          <a:bodyPr>
            <a:normAutofit fontScale="92500" lnSpcReduction="10000"/>
          </a:bodyPr>
          <a:lstStyle/>
          <a:p>
            <a:r>
              <a:rPr lang="et-EE" sz="2400" dirty="0"/>
              <a:t>Deksametasoon 6 mg üks kord ööpäevas vähendab hüpoksiliste COVID-19 patsientide suremust ligikaudu viiendiku võrra</a:t>
            </a:r>
            <a:r>
              <a:rPr lang="et-EE" sz="2400" baseline="30000" dirty="0"/>
              <a:t>1</a:t>
            </a:r>
          </a:p>
          <a:p>
            <a:endParaRPr lang="et-EE" sz="1800" dirty="0"/>
          </a:p>
          <a:p>
            <a:r>
              <a:rPr lang="et-EE" sz="2400" dirty="0"/>
              <a:t>Kortikosteroidid on kasulikud ka raskekujulise pneumotsüsti-pneumoonia korral</a:t>
            </a:r>
            <a:r>
              <a:rPr lang="et-EE" sz="2400" baseline="30000" dirty="0"/>
              <a:t>2</a:t>
            </a:r>
            <a:endParaRPr lang="et-EE" sz="2400" dirty="0"/>
          </a:p>
          <a:p>
            <a:endParaRPr lang="et-EE" sz="1800" dirty="0"/>
          </a:p>
          <a:p>
            <a:r>
              <a:rPr lang="et-EE" sz="2400" dirty="0"/>
              <a:t>Vaatamata sarnasustele COVID-19-ga on kopsude haaratus  keskkonnatekkese kopsupõletiku puhul tavaliselt fokaalsem, hüpoksia vähem tõsine ja immuunaktivatsiooni mustrid teistsugused</a:t>
            </a:r>
            <a:r>
              <a:rPr lang="et-EE" sz="2400" baseline="30000" dirty="0"/>
              <a:t>3</a:t>
            </a:r>
            <a:endParaRPr lang="et-EE" sz="2400" dirty="0"/>
          </a:p>
          <a:p>
            <a:endParaRPr lang="et-EE" sz="1800" dirty="0"/>
          </a:p>
          <a:p>
            <a:r>
              <a:rPr lang="et-EE" sz="2400" dirty="0"/>
              <a:t>Keskkonnatekkene kopsupõletik on ka heterogeensem sündroom kui COVID-19, seda põhjustavad mitmesugused patogeenid</a:t>
            </a:r>
          </a:p>
          <a:p>
            <a:endParaRPr lang="et-EE" sz="2400" dirty="0"/>
          </a:p>
          <a:p>
            <a:pPr marL="0" indent="0" algn="ctr">
              <a:buNone/>
            </a:pPr>
            <a:r>
              <a:rPr lang="et-EE" sz="2400" i="1" dirty="0"/>
              <a:t>Do corticosteroids reduce mortality in patients hospitalised with CAP</a:t>
            </a:r>
            <a:r>
              <a:rPr lang="et-EE" sz="2400" i="1" dirty="0" smtClean="0"/>
              <a:t>?</a:t>
            </a:r>
            <a:r>
              <a:rPr lang="en-US" sz="2400" i="1" dirty="0" smtClean="0"/>
              <a:t> </a:t>
            </a:r>
            <a:br>
              <a:rPr lang="en-US" sz="2400" i="1" dirty="0" smtClean="0"/>
            </a:br>
            <a:r>
              <a:rPr lang="en-US" sz="2400" i="1" dirty="0" smtClean="0"/>
              <a:t>(</a:t>
            </a:r>
            <a:r>
              <a:rPr lang="et-EE" sz="2400" i="1" dirty="0"/>
              <a:t>Kas </a:t>
            </a:r>
            <a:r>
              <a:rPr lang="et-EE" sz="2400" i="1" dirty="0" err="1"/>
              <a:t>kortikosteroidid</a:t>
            </a:r>
            <a:r>
              <a:rPr lang="et-EE" sz="2400" i="1" dirty="0"/>
              <a:t> vähendavad keskkonnatekkese kopsupõletikuga hospitaliseeritud patsientide suremust</a:t>
            </a:r>
            <a:r>
              <a:rPr lang="et-EE" sz="2400" i="1" dirty="0" smtClean="0"/>
              <a:t>?</a:t>
            </a:r>
            <a:r>
              <a:rPr lang="en-US" sz="2400" i="1" dirty="0" smtClean="0"/>
              <a:t>)</a:t>
            </a:r>
            <a:endParaRPr lang="et-EE" sz="2400" i="1" dirty="0"/>
          </a:p>
          <a:p>
            <a:endParaRPr lang="et-EE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362699"/>
            <a:ext cx="103617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400" dirty="0"/>
              <a:t>1 RECOVERY Collaborative Group. N Engl J Med. 2021 PMID32678530        2 Ewald H, et al. Cochrane Database Syst Rev. 2015 PMID25835432 </a:t>
            </a:r>
          </a:p>
          <a:p>
            <a:r>
              <a:rPr lang="et-EE" sz="1400" dirty="0"/>
              <a:t>3 Ibáñez-Prada ED, et al Respir Res. 2023 PMID: 36814234 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835537" cy="1325563"/>
          </a:xfrm>
        </p:spPr>
        <p:txBody>
          <a:bodyPr>
            <a:normAutofit/>
          </a:bodyPr>
          <a:lstStyle/>
          <a:p>
            <a:r>
              <a:rPr lang="et-EE" sz="3600" dirty="0"/>
              <a:t>Kortikosteroidid keskkonnatekkese kopsupõletiku puhul</a:t>
            </a:r>
          </a:p>
        </p:txBody>
      </p:sp>
    </p:spTree>
    <p:extLst>
      <p:ext uri="{BB962C8B-B14F-4D97-AF65-F5344CB8AC3E}">
        <p14:creationId xmlns:p14="http://schemas.microsoft.com/office/powerpoint/2010/main" val="2705784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835537" cy="1325563"/>
          </a:xfrm>
        </p:spPr>
        <p:txBody>
          <a:bodyPr>
            <a:normAutofit/>
          </a:bodyPr>
          <a:lstStyle/>
          <a:p>
            <a:r>
              <a:rPr lang="et-EE" sz="3600" dirty="0"/>
              <a:t>Kortikosteroidid keskkonnatekkese kopsupõletiku puhul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6096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298" y="1155638"/>
            <a:ext cx="10492804" cy="494036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797099" y="6538555"/>
            <a:ext cx="4082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400" dirty="0"/>
              <a:t>Saleem N, et al. Chest. 2023. PMID36087797</a:t>
            </a:r>
          </a:p>
        </p:txBody>
      </p:sp>
      <p:sp>
        <p:nvSpPr>
          <p:cNvPr id="3" name="Rectangle 2"/>
          <p:cNvSpPr/>
          <p:nvPr/>
        </p:nvSpPr>
        <p:spPr>
          <a:xfrm>
            <a:off x="1238250" y="5416034"/>
            <a:ext cx="5969000" cy="629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358283" y="1872734"/>
            <a:ext cx="731367" cy="332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244918" y="1391104"/>
            <a:ext cx="731367" cy="367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7867115" y="1872734"/>
            <a:ext cx="546636" cy="332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8020426" y="1568906"/>
            <a:ext cx="731367" cy="189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681" y="5552986"/>
            <a:ext cx="80177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mtClean="0"/>
              <a:t>2023. aasta metaanalüüs näitas, et keskkonnatekkese kopsupõletikuga patsientidel, kes said steroide, oli surmarisk 15% väiksem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mtClean="0"/>
              <a:t>Kuid uuringud olid liiga väikesed, et olla lõplikud, mistõttu ei pruugi neist kasu olla või kasu võib olla veelgi suurem (nt 20–30% vähenemine)</a:t>
            </a:r>
          </a:p>
        </p:txBody>
      </p:sp>
    </p:spTree>
    <p:extLst>
      <p:ext uri="{BB962C8B-B14F-4D97-AF65-F5344CB8AC3E}">
        <p14:creationId xmlns:p14="http://schemas.microsoft.com/office/powerpoint/2010/main" val="804287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47503"/>
            <a:ext cx="12293600" cy="4580078"/>
          </a:xfrm>
        </p:spPr>
        <p:txBody>
          <a:bodyPr>
            <a:normAutofit fontScale="92500"/>
          </a:bodyPr>
          <a:lstStyle/>
          <a:p>
            <a:r>
              <a:rPr lang="et-EE" sz="2400" dirty="0"/>
              <a:t>Ühes järgnevas intensiivravipatsientide uuringus (CAPE COD) oli surmarisk steroidide kasutamisel väiksem (suri 25/400 vs. 47/395)</a:t>
            </a:r>
            <a:r>
              <a:rPr lang="et-EE" sz="2400" baseline="30000" dirty="0"/>
              <a:t>1</a:t>
            </a:r>
          </a:p>
          <a:p>
            <a:endParaRPr lang="et-EE" sz="2400" dirty="0"/>
          </a:p>
          <a:p>
            <a:r>
              <a:rPr lang="et-EE" sz="2400" dirty="0"/>
              <a:t>2022. aasta ESCAPe uuringus ei saadud aga intensiivravipatsientide osas soodsat tulemust (47/286 vs. 50/277 suri)</a:t>
            </a:r>
            <a:r>
              <a:rPr lang="et-EE" sz="2400" baseline="30000" dirty="0"/>
              <a:t>2</a:t>
            </a:r>
          </a:p>
          <a:p>
            <a:pPr marL="0" indent="0">
              <a:buNone/>
            </a:pPr>
            <a:endParaRPr lang="et-EE" sz="2400" dirty="0"/>
          </a:p>
          <a:p>
            <a:r>
              <a:rPr lang="et-EE" sz="2400" dirty="0"/>
              <a:t>Kortikosteroidid lühendavad keskkonnatekkese kopsupõletikuga haiglast väljakirjutamise aega, kuid see võib olla pigem palaviku/CRP alanemise otsene mõju, mitte tulemuste paranemine</a:t>
            </a:r>
            <a:r>
              <a:rPr lang="et-EE" sz="2400" baseline="30000" dirty="0"/>
              <a:t>3</a:t>
            </a:r>
            <a:r>
              <a:rPr lang="et-EE" sz="2400" dirty="0"/>
              <a:t> (ja on tõendeid selle kohta, et nende puhul, kellele on määratud kortikosteroide, esineb rohkem taashospitaliseerimist</a:t>
            </a:r>
            <a:r>
              <a:rPr lang="et-EE" sz="2400" baseline="30000" dirty="0"/>
              <a:t>4</a:t>
            </a:r>
            <a:r>
              <a:rPr lang="et-EE" sz="2400" dirty="0"/>
              <a:t>)</a:t>
            </a:r>
          </a:p>
          <a:p>
            <a:endParaRPr lang="et-EE" sz="2400" dirty="0"/>
          </a:p>
          <a:p>
            <a:pPr marL="0" indent="0" algn="ctr">
              <a:buNone/>
            </a:pPr>
            <a:r>
              <a:rPr lang="et-EE" sz="2400" b="1" dirty="0"/>
              <a:t>Meil on vaja rohkem randomiseeritud tõendeid suurelt patsientide valimilt, et saada teavet keskkonnatekkese kopsupõletiku ravi kohta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6961" y="6334780"/>
            <a:ext cx="94179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400" baseline="30000" dirty="0"/>
              <a:t>1</a:t>
            </a:r>
            <a:r>
              <a:rPr lang="et-EE" sz="1400" dirty="0"/>
              <a:t>Dequin P, et al. N Engl J Med. 2023 PMID369427891</a:t>
            </a:r>
            <a:r>
              <a:rPr lang="en-US" sz="1400" dirty="0"/>
              <a:t>	</a:t>
            </a:r>
            <a:r>
              <a:rPr lang="et-EE" sz="1400" baseline="30000" dirty="0"/>
              <a:t>2</a:t>
            </a:r>
            <a:r>
              <a:rPr lang="et-EE" sz="1400" dirty="0"/>
              <a:t>Meduri G, et al. Intensive Care Med. 2022. PMID35723686</a:t>
            </a:r>
            <a:r>
              <a:rPr lang="en-US" sz="1400" dirty="0"/>
              <a:t>	</a:t>
            </a:r>
          </a:p>
          <a:p>
            <a:r>
              <a:rPr lang="et-EE" sz="1400" baseline="30000" dirty="0"/>
              <a:t>3</a:t>
            </a:r>
            <a:r>
              <a:rPr lang="et-EE" sz="1400" dirty="0"/>
              <a:t>Joseph L, et al. Lancet 2011. PMID21907856 </a:t>
            </a:r>
            <a:r>
              <a:rPr lang="en-US" sz="1400" dirty="0"/>
              <a:t>		</a:t>
            </a:r>
            <a:r>
              <a:rPr lang="et-EE" sz="1400" baseline="30000" dirty="0"/>
              <a:t>4</a:t>
            </a:r>
            <a:r>
              <a:rPr lang="et-EE" sz="1400" dirty="0"/>
              <a:t>Saleem N, et al. Chest. 2023. PMID36087797</a:t>
            </a:r>
          </a:p>
          <a:p>
            <a:endParaRPr lang="et-EE" sz="14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835537" cy="1325563"/>
          </a:xfrm>
        </p:spPr>
        <p:txBody>
          <a:bodyPr>
            <a:normAutofit/>
          </a:bodyPr>
          <a:lstStyle/>
          <a:p>
            <a:r>
              <a:rPr lang="et-EE" sz="3600" dirty="0"/>
              <a:t>Kortikosteroidid keskkonnatekkese kopsupõletiku puhul</a:t>
            </a:r>
          </a:p>
        </p:txBody>
      </p:sp>
    </p:spTree>
    <p:extLst>
      <p:ext uri="{BB962C8B-B14F-4D97-AF65-F5344CB8AC3E}">
        <p14:creationId xmlns:p14="http://schemas.microsoft.com/office/powerpoint/2010/main" val="2207540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98291" y="3924689"/>
            <a:ext cx="158894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16" y="-13016"/>
            <a:ext cx="8096250" cy="1325563"/>
          </a:xfrm>
        </p:spPr>
        <p:txBody>
          <a:bodyPr>
            <a:normAutofit/>
          </a:bodyPr>
          <a:lstStyle/>
          <a:p>
            <a:r>
              <a:rPr lang="et-EE" sz="3200" dirty="0"/>
              <a:t>RECOVERY ülesehitus: põhiline uuringuplaan V27.0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t-EE" sz="2000" b="1" dirty="0"/>
              <a:t>KOPSUPÕLETIKUGA HAIGLARAVIL PATSIENDID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t-EE" sz="2000" b="1" dirty="0"/>
              <a:t>ANALÜÜS</a:t>
            </a:r>
            <a:endParaRPr lang="et-EE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133238" y="3920163"/>
            <a:ext cx="4193098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6600" b="1" dirty="0"/>
              <a:t>R</a:t>
            </a:r>
            <a:endParaRPr lang="et-EE" b="1" dirty="0"/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2859" y="1390072"/>
            <a:ext cx="6996366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1031009" y="2889971"/>
            <a:ext cx="65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b="1" dirty="0"/>
              <a:t>Kinnitatud SARS-CoV-2-ga patsiendid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46576" y="1415164"/>
            <a:ext cx="3534661" cy="1451136"/>
            <a:chOff x="4441699" y="1543019"/>
            <a:chExt cx="3503991" cy="1444820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5" y="2269927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Deksametasooni suur annus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6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100" b="1" dirty="0">
                  <a:solidFill>
                    <a:schemeClr val="bg1"/>
                  </a:solidFill>
                </a:rPr>
                <a:t>Tavaline ravi (kortikosteroidide standardannus)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37746" y="2408993"/>
              <a:ext cx="388749" cy="520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400" b="1" i="1" dirty="0"/>
                <a:t>või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19030" y="1543019"/>
              <a:ext cx="2926660" cy="827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200" b="1" dirty="0"/>
                <a:t>COVID-19 suurte annustega kortikosteroidide võrdlus (mitteinvasiivse või invasiivse mehaanilise hingamisabiga patsiendid)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423100" cy="1414800"/>
            <a:chOff x="8003238" y="1576210"/>
            <a:chExt cx="3423100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4" y="2273674"/>
              <a:ext cx="1116000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Deksametasoon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100" b="1" dirty="0">
                  <a:solidFill>
                    <a:schemeClr val="bg1"/>
                  </a:solidFill>
                </a:rPr>
                <a:t>Tavaline ravi ilma kortikosteroidideta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99575" y="2401880"/>
              <a:ext cx="4220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400" b="1" i="1" dirty="0"/>
                <a:t>või</a:t>
              </a:r>
              <a:endParaRPr lang="et-EE" sz="12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582363" y="1659756"/>
              <a:ext cx="28439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400" b="1" dirty="0"/>
                <a:t>Gripi kortikosteroidide võrdlus (hüpoksiaga patsiendid)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6" y="2264169"/>
              <a:ext cx="1116000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Baloksaviir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Tavaline ravi ilma baloksaviirita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45747" y="2403526"/>
              <a:ext cx="4220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400" b="1" i="1" dirty="0"/>
                <a:t>või</a:t>
              </a:r>
              <a:endParaRPr lang="et-EE" sz="12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94991" y="1733283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600" b="1" dirty="0"/>
                <a:t>Baloksaviiri võrdlus</a:t>
              </a:r>
              <a:endParaRPr lang="et-EE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5" y="2269927"/>
              <a:ext cx="1116000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Oseltamiviir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Tavaline ravi ilma oseltamiviirita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38036" y="2431586"/>
              <a:ext cx="4220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400" b="1" i="1" dirty="0"/>
                <a:t>või</a:t>
              </a:r>
              <a:endParaRPr lang="et-EE" sz="12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33283"/>
              <a:ext cx="2301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600" b="1" dirty="0"/>
                <a:t>Oseltamiviiri võrdlus</a:t>
              </a:r>
              <a:endParaRPr lang="et-EE" sz="1500" b="1" dirty="0"/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b="1" dirty="0"/>
              <a:t>Kinnitatud GRIPIGA patsiendid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07603" y="1447823"/>
            <a:ext cx="3393651" cy="1415377"/>
            <a:chOff x="4336464" y="1608378"/>
            <a:chExt cx="3393651" cy="141537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DAD2F31-7492-F84D-9855-EF44F47A31BD}"/>
                </a:ext>
              </a:extLst>
            </p:cNvPr>
            <p:cNvGrpSpPr/>
            <p:nvPr/>
          </p:nvGrpSpPr>
          <p:grpSpPr>
            <a:xfrm>
              <a:off x="4336464" y="1608378"/>
              <a:ext cx="3393651" cy="1415377"/>
              <a:chOff x="849410" y="1566704"/>
              <a:chExt cx="3393651" cy="1415377"/>
            </a:xfrm>
          </p:grpSpPr>
          <p:sp>
            <p:nvSpPr>
              <p:cNvPr id="82" name="Rounded Rectangle 81">
                <a:extLst>
                  <a:ext uri="{FF2B5EF4-FFF2-40B4-BE49-F238E27FC236}">
                    <a16:creationId xmlns:a16="http://schemas.microsoft.com/office/drawing/2014/main" id="{9D5D6A46-844C-0E41-9615-6A6452BC651A}"/>
                  </a:ext>
                </a:extLst>
              </p:cNvPr>
              <p:cNvSpPr/>
              <p:nvPr/>
            </p:nvSpPr>
            <p:spPr>
              <a:xfrm>
                <a:off x="849410" y="1566704"/>
                <a:ext cx="3393651" cy="1415377"/>
              </a:xfrm>
              <a:prstGeom prst="roundRect">
                <a:avLst/>
              </a:prstGeom>
              <a:solidFill>
                <a:schemeClr val="accent6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9" name="Rounded Rectangle 128">
                <a:extLst>
                  <a:ext uri="{FF2B5EF4-FFF2-40B4-BE49-F238E27FC236}">
                    <a16:creationId xmlns:a16="http://schemas.microsoft.com/office/drawing/2014/main" id="{1EFB7BF6-F1F2-E541-9082-F803C4A8CD0E}"/>
                  </a:ext>
                </a:extLst>
              </p:cNvPr>
              <p:cNvSpPr/>
              <p:nvPr/>
            </p:nvSpPr>
            <p:spPr>
              <a:xfrm>
                <a:off x="1538787" y="2264169"/>
                <a:ext cx="1116000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t-EE" sz="1200" b="1" dirty="0">
                    <a:solidFill>
                      <a:schemeClr val="bg1"/>
                    </a:solidFill>
                  </a:rPr>
                  <a:t>Sotrovimab</a:t>
                </a:r>
                <a:endParaRPr lang="et-EE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Rounded Rectangle 129">
                <a:extLst>
                  <a:ext uri="{FF2B5EF4-FFF2-40B4-BE49-F238E27FC236}">
                    <a16:creationId xmlns:a16="http://schemas.microsoft.com/office/drawing/2014/main" id="{7486FF0E-9F46-7B4C-9FB2-B176F4A0B138}"/>
                  </a:ext>
                </a:extLst>
              </p:cNvPr>
              <p:cNvSpPr/>
              <p:nvPr/>
            </p:nvSpPr>
            <p:spPr>
              <a:xfrm>
                <a:off x="3001044" y="2247029"/>
                <a:ext cx="1116208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t-EE" sz="1200" b="1" dirty="0">
                    <a:solidFill>
                      <a:schemeClr val="bg1"/>
                    </a:solidFill>
                  </a:rPr>
                  <a:t>Tavaline ravi ilma sotrovimabita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3FC0B548-4A6B-BC4B-9381-BB0B22669809}"/>
                  </a:ext>
                </a:extLst>
              </p:cNvPr>
              <p:cNvSpPr/>
              <p:nvPr/>
            </p:nvSpPr>
            <p:spPr>
              <a:xfrm>
                <a:off x="920825" y="2251362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t-EE" b="1" dirty="0"/>
                  <a:t>J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B0C20BD-204C-D74D-879B-296826D9D31F}"/>
                  </a:ext>
                </a:extLst>
              </p:cNvPr>
              <p:cNvSpPr txBox="1"/>
              <p:nvPr/>
            </p:nvSpPr>
            <p:spPr>
              <a:xfrm>
                <a:off x="2657161" y="2414677"/>
                <a:ext cx="4220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t-EE" sz="1400" b="1" i="1" dirty="0"/>
                  <a:t>või</a:t>
                </a:r>
                <a:endParaRPr lang="et-EE" sz="1200" b="1" i="1" dirty="0"/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C9C61F0-1ED7-5049-A2A7-AE7FAFF12F96}"/>
                  </a:ext>
                </a:extLst>
              </p:cNvPr>
              <p:cNvSpPr txBox="1"/>
              <p:nvPr/>
            </p:nvSpPr>
            <p:spPr>
              <a:xfrm>
                <a:off x="1481822" y="1732379"/>
                <a:ext cx="23504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t-EE" sz="1600" b="1" dirty="0"/>
                  <a:t>Sotrovimabi võrdlus</a:t>
                </a:r>
                <a:endParaRPr lang="et-EE" sz="2400" b="1" dirty="0"/>
              </a:p>
            </p:txBody>
          </p:sp>
        </p:grpSp>
        <p:pic>
          <p:nvPicPr>
            <p:cNvPr id="134" name="Picture 133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893" y="1641461"/>
              <a:ext cx="601261" cy="601261"/>
            </a:xfrm>
            <a:prstGeom prst="rect">
              <a:avLst/>
            </a:prstGeom>
          </p:spPr>
        </p:pic>
      </p:grp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33156" y="1390072"/>
            <a:ext cx="3622632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7879345" y="2767104"/>
            <a:ext cx="3404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1200" b="1" dirty="0"/>
              <a:t>Keskkonnatekkese kopsupõletikuga patsiendid (ilma SARS-CoV-2/gripi/pneumotsüsti-pneumoonia/tuberkuloosi kahtluseta)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60889" y="1429068"/>
            <a:ext cx="3550350" cy="1420915"/>
            <a:chOff x="7960889" y="1429068"/>
            <a:chExt cx="3550350" cy="1420915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8AFADE8-6D42-8141-AD4C-AE9A461943B3}"/>
                </a:ext>
              </a:extLst>
            </p:cNvPr>
            <p:cNvGrpSpPr/>
            <p:nvPr/>
          </p:nvGrpSpPr>
          <p:grpSpPr>
            <a:xfrm>
              <a:off x="7960889" y="1435183"/>
              <a:ext cx="3550350" cy="1414800"/>
              <a:chOff x="8003238" y="1576210"/>
              <a:chExt cx="3550350" cy="1414800"/>
            </a:xfrm>
          </p:grpSpPr>
          <p:sp>
            <p:nvSpPr>
              <p:cNvPr id="71" name="Rounded Rectangle 70">
                <a:extLst>
                  <a:ext uri="{FF2B5EF4-FFF2-40B4-BE49-F238E27FC236}">
                    <a16:creationId xmlns:a16="http://schemas.microsoft.com/office/drawing/2014/main" id="{83BAD84E-273B-D34E-8FCE-57CB4D80DBB1}"/>
                  </a:ext>
                </a:extLst>
              </p:cNvPr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1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Rounded Rectangle 71">
                <a:extLst>
                  <a:ext uri="{FF2B5EF4-FFF2-40B4-BE49-F238E27FC236}">
                    <a16:creationId xmlns:a16="http://schemas.microsoft.com/office/drawing/2014/main" id="{CD4C8879-9A8B-9743-80DA-1F684C8A8F64}"/>
                  </a:ext>
                </a:extLst>
              </p:cNvPr>
              <p:cNvSpPr/>
              <p:nvPr/>
            </p:nvSpPr>
            <p:spPr>
              <a:xfrm>
                <a:off x="8692614" y="2273674"/>
                <a:ext cx="1116000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t-EE" sz="1200" b="1" dirty="0">
                    <a:solidFill>
                      <a:schemeClr val="bg1"/>
                    </a:solidFill>
                  </a:rPr>
                  <a:t>Deksametasoon</a:t>
                </a:r>
                <a:endParaRPr lang="et-EE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8EC706C-402F-CE45-BC22-6FC4D5FB6E15}"/>
                  </a:ext>
                </a:extLst>
              </p:cNvPr>
              <p:cNvSpPr/>
              <p:nvPr/>
            </p:nvSpPr>
            <p:spPr>
              <a:xfrm>
                <a:off x="10154872" y="2256534"/>
                <a:ext cx="1116208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t-EE" sz="1200" b="1" dirty="0">
                    <a:solidFill>
                      <a:schemeClr val="bg1"/>
                    </a:solidFill>
                  </a:rPr>
                  <a:t>Tavaline ravi ilma kortikosteroidideta</a:t>
                </a: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22B9BA5-372F-B84C-99F9-5E062FD54087}"/>
                  </a:ext>
                </a:extLst>
              </p:cNvPr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t-EE" b="1" dirty="0"/>
                  <a:t>M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0968DC4-6CC1-714A-8E7F-F7B64C0FB3F3}"/>
                  </a:ext>
                </a:extLst>
              </p:cNvPr>
              <p:cNvSpPr txBox="1"/>
              <p:nvPr/>
            </p:nvSpPr>
            <p:spPr>
              <a:xfrm>
                <a:off x="9799575" y="2435333"/>
                <a:ext cx="4220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t-EE" sz="1400" b="1" i="1" dirty="0"/>
                  <a:t>või</a:t>
                </a:r>
                <a:endParaRPr lang="et-EE" sz="1200" b="1" i="1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ECBA9FA1-20DC-A341-8CF4-2E97C762F7A3}"/>
                  </a:ext>
                </a:extLst>
              </p:cNvPr>
              <p:cNvSpPr txBox="1"/>
              <p:nvPr/>
            </p:nvSpPr>
            <p:spPr>
              <a:xfrm>
                <a:off x="8576816" y="1658721"/>
                <a:ext cx="29767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t-EE" sz="1400" b="1" dirty="0"/>
                  <a:t>Keskkonnatekkese kopsupõletiku (CAP) kortikosteroidide võrdlus</a:t>
                </a:r>
              </a:p>
            </p:txBody>
          </p:sp>
        </p:grpSp>
        <p:pic>
          <p:nvPicPr>
            <p:cNvPr id="78" name="Graphic 31" descr="Lungs with solid fill">
              <a:extLst>
                <a:ext uri="{FF2B5EF4-FFF2-40B4-BE49-F238E27FC236}">
                  <a16:creationId xmlns:a16="http://schemas.microsoft.com/office/drawing/2014/main" id="{CFD11E2D-AD21-154F-B98A-16F4806B9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  </a:ext>
              </a:extLst>
            </a:blip>
            <a:stretch>
              <a:fillRect/>
            </a:stretch>
          </p:blipFill>
          <p:spPr>
            <a:xfrm>
              <a:off x="7983206" y="1429068"/>
              <a:ext cx="649602" cy="703876"/>
            </a:xfrm>
            <a:prstGeom prst="rect">
              <a:avLst/>
            </a:prstGeom>
          </p:spPr>
        </p:pic>
      </p:grpSp>
      <p:sp>
        <p:nvSpPr>
          <p:cNvPr id="68" name="Right Arrow 67"/>
          <p:cNvSpPr/>
          <p:nvPr/>
        </p:nvSpPr>
        <p:spPr>
          <a:xfrm>
            <a:off x="868948" y="3274393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92776" y="3706437"/>
            <a:ext cx="34674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400" b="1" dirty="0"/>
              <a:t>Lähteandmed kogutud, sobivus kindlaks määratud</a:t>
            </a:r>
          </a:p>
          <a:p>
            <a:r>
              <a:rPr lang="et-EE" sz="1400" b="1" dirty="0"/>
              <a:t>1:1 randomiseerimine igas sobivas võrdluses</a:t>
            </a:r>
          </a:p>
        </p:txBody>
      </p:sp>
      <p:sp>
        <p:nvSpPr>
          <p:cNvPr id="92" name="Right Arrow 91"/>
          <p:cNvSpPr/>
          <p:nvPr/>
        </p:nvSpPr>
        <p:spPr>
          <a:xfrm>
            <a:off x="7844142" y="3282142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900325" y="3594499"/>
            <a:ext cx="35413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b="1" dirty="0"/>
              <a:t>Tulemused 28 päeva ja 6 kuu pärast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200" b="1" dirty="0"/>
              <a:t>Suremus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200" b="1" dirty="0"/>
              <a:t>Elusalt haiglast väljakirjutamise aeg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200" b="1" dirty="0"/>
              <a:t>Progresseerumine hingamisabi nõudvasse olukorda või surm</a:t>
            </a:r>
          </a:p>
        </p:txBody>
      </p:sp>
    </p:spTree>
    <p:extLst>
      <p:ext uri="{BB962C8B-B14F-4D97-AF65-F5344CB8AC3E}">
        <p14:creationId xmlns:p14="http://schemas.microsoft.com/office/powerpoint/2010/main" val="273206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98291" y="3924689"/>
            <a:ext cx="158894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t-EE" sz="2000" b="1" dirty="0"/>
              <a:t>KOPSUPÕLETIKUGA HAIGLARAVIL PATSIENDID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t-EE" sz="2000" b="1" dirty="0"/>
              <a:t>ANALÜÜS</a:t>
            </a:r>
            <a:endParaRPr lang="et-EE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133238" y="3920163"/>
            <a:ext cx="4193098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6600" b="1" dirty="0"/>
              <a:t>R</a:t>
            </a:r>
            <a:endParaRPr lang="et-EE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1031009" y="2889971"/>
            <a:ext cx="65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b="1" dirty="0"/>
              <a:t>Kinnitatud SARS-CoV-2-ga patsiendid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46577" y="1432514"/>
            <a:ext cx="3518016" cy="1433785"/>
            <a:chOff x="4441699" y="1560294"/>
            <a:chExt cx="3487490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5" y="2269927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Deksametasooni suur annus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6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Tavaline ravi (kortikosteroidide standardannus)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37746" y="2408993"/>
              <a:ext cx="388749" cy="33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600" b="1" i="1" dirty="0"/>
                <a:t>või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02529" y="1647901"/>
              <a:ext cx="2926660" cy="520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400" b="1" dirty="0"/>
                <a:t>COVID-19 suurte annustega kortikosteroidide võrdlus (mitteinvasiivse või invasiivse mehaanilise hingamisabiga patsiendid)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423100" cy="1414800"/>
            <a:chOff x="8003238" y="1576210"/>
            <a:chExt cx="3423100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4" y="2273674"/>
              <a:ext cx="1116000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Deksametasoon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Tavaline ravi ilma kortikosteroidideta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99575" y="240188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600" b="1" i="1" dirty="0"/>
                <a:t>või</a:t>
              </a:r>
              <a:endParaRPr lang="et-EE" sz="14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582363" y="1659756"/>
              <a:ext cx="28439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400" b="1" dirty="0"/>
                <a:t>Gripi kortikosteroidide võrdlus (hüpoksiaga patsiendid)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6" y="2264169"/>
              <a:ext cx="1116000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Baloksaviir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Tavaline ravi ilma baloksaviirita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45747" y="240352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600" b="1" i="1" dirty="0"/>
                <a:t>või</a:t>
              </a:r>
              <a:endParaRPr lang="et-EE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94991" y="1733283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600" b="1" dirty="0"/>
                <a:t>Baloksaviiri võrdlus</a:t>
              </a:r>
              <a:endParaRPr lang="et-EE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5" y="2269927"/>
              <a:ext cx="1116000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Oseltamiviir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Tavaline ravi ilma oseltamiviirita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38036" y="243158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600" b="1" i="1" dirty="0"/>
                <a:t>või</a:t>
              </a:r>
              <a:endParaRPr lang="et-EE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33283"/>
              <a:ext cx="2301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600" b="1" dirty="0"/>
                <a:t>Oseltamiviiri võrdlus</a:t>
              </a:r>
              <a:endParaRPr lang="et-EE" sz="1500" b="1" dirty="0"/>
            </a:p>
          </p:txBody>
        </p:sp>
      </p:grp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b="1" dirty="0"/>
              <a:t>Kinnitatud GRIPIGA patsiendid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07603" y="1447823"/>
            <a:ext cx="3393651" cy="1415377"/>
            <a:chOff x="4336464" y="1608378"/>
            <a:chExt cx="3393651" cy="141537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DAD2F31-7492-F84D-9855-EF44F47A31BD}"/>
                </a:ext>
              </a:extLst>
            </p:cNvPr>
            <p:cNvGrpSpPr/>
            <p:nvPr/>
          </p:nvGrpSpPr>
          <p:grpSpPr>
            <a:xfrm>
              <a:off x="4336464" y="1608378"/>
              <a:ext cx="3393651" cy="1415377"/>
              <a:chOff x="849410" y="1566704"/>
              <a:chExt cx="3393651" cy="1415377"/>
            </a:xfrm>
          </p:grpSpPr>
          <p:sp>
            <p:nvSpPr>
              <p:cNvPr id="82" name="Rounded Rectangle 81">
                <a:extLst>
                  <a:ext uri="{FF2B5EF4-FFF2-40B4-BE49-F238E27FC236}">
                    <a16:creationId xmlns:a16="http://schemas.microsoft.com/office/drawing/2014/main" id="{9D5D6A46-844C-0E41-9615-6A6452BC651A}"/>
                  </a:ext>
                </a:extLst>
              </p:cNvPr>
              <p:cNvSpPr/>
              <p:nvPr/>
            </p:nvSpPr>
            <p:spPr>
              <a:xfrm>
                <a:off x="849410" y="1566704"/>
                <a:ext cx="3393651" cy="1415377"/>
              </a:xfrm>
              <a:prstGeom prst="roundRect">
                <a:avLst/>
              </a:prstGeom>
              <a:solidFill>
                <a:schemeClr val="accent6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9" name="Rounded Rectangle 128">
                <a:extLst>
                  <a:ext uri="{FF2B5EF4-FFF2-40B4-BE49-F238E27FC236}">
                    <a16:creationId xmlns:a16="http://schemas.microsoft.com/office/drawing/2014/main" id="{1EFB7BF6-F1F2-E541-9082-F803C4A8CD0E}"/>
                  </a:ext>
                </a:extLst>
              </p:cNvPr>
              <p:cNvSpPr/>
              <p:nvPr/>
            </p:nvSpPr>
            <p:spPr>
              <a:xfrm>
                <a:off x="1538787" y="2264169"/>
                <a:ext cx="1116000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t-EE" sz="1200" b="1" dirty="0">
                    <a:solidFill>
                      <a:schemeClr val="bg1"/>
                    </a:solidFill>
                  </a:rPr>
                  <a:t>Sotrovimab</a:t>
                </a:r>
                <a:endParaRPr lang="et-EE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Rounded Rectangle 129">
                <a:extLst>
                  <a:ext uri="{FF2B5EF4-FFF2-40B4-BE49-F238E27FC236}">
                    <a16:creationId xmlns:a16="http://schemas.microsoft.com/office/drawing/2014/main" id="{7486FF0E-9F46-7B4C-9FB2-B176F4A0B138}"/>
                  </a:ext>
                </a:extLst>
              </p:cNvPr>
              <p:cNvSpPr/>
              <p:nvPr/>
            </p:nvSpPr>
            <p:spPr>
              <a:xfrm>
                <a:off x="3001044" y="2247029"/>
                <a:ext cx="1116208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t-EE" sz="1200" b="1" dirty="0">
                    <a:solidFill>
                      <a:schemeClr val="bg1"/>
                    </a:solidFill>
                  </a:rPr>
                  <a:t>Tavaline ravi ilma sotrovimabita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3FC0B548-4A6B-BC4B-9381-BB0B22669809}"/>
                  </a:ext>
                </a:extLst>
              </p:cNvPr>
              <p:cNvSpPr/>
              <p:nvPr/>
            </p:nvSpPr>
            <p:spPr>
              <a:xfrm>
                <a:off x="920825" y="2251362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t-EE" b="1" dirty="0"/>
                  <a:t>J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B0C20BD-204C-D74D-879B-296826D9D31F}"/>
                  </a:ext>
                </a:extLst>
              </p:cNvPr>
              <p:cNvSpPr txBox="1"/>
              <p:nvPr/>
            </p:nvSpPr>
            <p:spPr>
              <a:xfrm>
                <a:off x="2657161" y="2414677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t-EE" sz="1600" b="1" i="1" dirty="0"/>
                  <a:t>või</a:t>
                </a:r>
                <a:endParaRPr lang="et-EE" sz="1400" b="1" i="1" dirty="0"/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C9C61F0-1ED7-5049-A2A7-AE7FAFF12F96}"/>
                  </a:ext>
                </a:extLst>
              </p:cNvPr>
              <p:cNvSpPr txBox="1"/>
              <p:nvPr/>
            </p:nvSpPr>
            <p:spPr>
              <a:xfrm>
                <a:off x="1481822" y="1732379"/>
                <a:ext cx="23504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t-EE" sz="1600" b="1" dirty="0"/>
                  <a:t>Sotrovimabi võrdlus</a:t>
                </a:r>
                <a:endParaRPr lang="et-EE" sz="2400" b="1" dirty="0"/>
              </a:p>
            </p:txBody>
          </p:sp>
        </p:grpSp>
        <p:pic>
          <p:nvPicPr>
            <p:cNvPr id="134" name="Picture 133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893" y="1641461"/>
              <a:ext cx="601261" cy="601261"/>
            </a:xfrm>
            <a:prstGeom prst="rect">
              <a:avLst/>
            </a:prstGeom>
          </p:spPr>
        </p:pic>
      </p:grp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33156" y="1390072"/>
            <a:ext cx="3622632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7879345" y="2767104"/>
            <a:ext cx="3404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1200" b="1" dirty="0"/>
              <a:t>Keskkonnatekkese kopsupõletikuga patsiendid (ilma SARS-CoV-2/gripi/pneumotsüsti-pneumoonia/tuberkuloosi kahtluseta)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60889" y="1429068"/>
            <a:ext cx="3550350" cy="1420915"/>
            <a:chOff x="7960889" y="1429068"/>
            <a:chExt cx="3550350" cy="1420915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8AFADE8-6D42-8141-AD4C-AE9A461943B3}"/>
                </a:ext>
              </a:extLst>
            </p:cNvPr>
            <p:cNvGrpSpPr/>
            <p:nvPr/>
          </p:nvGrpSpPr>
          <p:grpSpPr>
            <a:xfrm>
              <a:off x="7960889" y="1435183"/>
              <a:ext cx="3550350" cy="1414800"/>
              <a:chOff x="8003238" y="1576210"/>
              <a:chExt cx="3550350" cy="1414800"/>
            </a:xfrm>
          </p:grpSpPr>
          <p:sp>
            <p:nvSpPr>
              <p:cNvPr id="71" name="Rounded Rectangle 70">
                <a:extLst>
                  <a:ext uri="{FF2B5EF4-FFF2-40B4-BE49-F238E27FC236}">
                    <a16:creationId xmlns:a16="http://schemas.microsoft.com/office/drawing/2014/main" id="{83BAD84E-273B-D34E-8FCE-57CB4D80DBB1}"/>
                  </a:ext>
                </a:extLst>
              </p:cNvPr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1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Rounded Rectangle 71">
                <a:extLst>
                  <a:ext uri="{FF2B5EF4-FFF2-40B4-BE49-F238E27FC236}">
                    <a16:creationId xmlns:a16="http://schemas.microsoft.com/office/drawing/2014/main" id="{CD4C8879-9A8B-9743-80DA-1F684C8A8F64}"/>
                  </a:ext>
                </a:extLst>
              </p:cNvPr>
              <p:cNvSpPr/>
              <p:nvPr/>
            </p:nvSpPr>
            <p:spPr>
              <a:xfrm>
                <a:off x="8692614" y="2273674"/>
                <a:ext cx="1116000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t-EE" sz="1200" b="1" dirty="0">
                    <a:solidFill>
                      <a:schemeClr val="bg1"/>
                    </a:solidFill>
                  </a:rPr>
                  <a:t>Deksametasoon</a:t>
                </a:r>
                <a:endParaRPr lang="et-EE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8EC706C-402F-CE45-BC22-6FC4D5FB6E15}"/>
                  </a:ext>
                </a:extLst>
              </p:cNvPr>
              <p:cNvSpPr/>
              <p:nvPr/>
            </p:nvSpPr>
            <p:spPr>
              <a:xfrm>
                <a:off x="10154872" y="2256534"/>
                <a:ext cx="1116208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t-EE" sz="1100" b="1" dirty="0">
                    <a:solidFill>
                      <a:schemeClr val="bg1"/>
                    </a:solidFill>
                  </a:rPr>
                  <a:t>Tavaline ravi ilma kortikosteroidideta</a:t>
                </a: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22B9BA5-372F-B84C-99F9-5E062FD54087}"/>
                  </a:ext>
                </a:extLst>
              </p:cNvPr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t-EE" b="1" dirty="0"/>
                  <a:t>M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0968DC4-6CC1-714A-8E7F-F7B64C0FB3F3}"/>
                  </a:ext>
                </a:extLst>
              </p:cNvPr>
              <p:cNvSpPr txBox="1"/>
              <p:nvPr/>
            </p:nvSpPr>
            <p:spPr>
              <a:xfrm>
                <a:off x="9799575" y="2435333"/>
                <a:ext cx="4220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t-EE" sz="1400" b="1" i="1" dirty="0"/>
                  <a:t>või</a:t>
                </a:r>
                <a:endParaRPr lang="et-EE" sz="1200" b="1" i="1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ECBA9FA1-20DC-A341-8CF4-2E97C762F7A3}"/>
                  </a:ext>
                </a:extLst>
              </p:cNvPr>
              <p:cNvSpPr txBox="1"/>
              <p:nvPr/>
            </p:nvSpPr>
            <p:spPr>
              <a:xfrm>
                <a:off x="8576816" y="1658721"/>
                <a:ext cx="29767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t-EE" sz="1400" b="1" dirty="0"/>
                  <a:t>Keskkonnatekkese kopsupõletiku (CAP) kortikosteroidide võrdlus</a:t>
                </a:r>
              </a:p>
            </p:txBody>
          </p:sp>
        </p:grpSp>
        <p:pic>
          <p:nvPicPr>
            <p:cNvPr id="78" name="Graphic 31" descr="Lungs with solid fill">
              <a:extLst>
                <a:ext uri="{FF2B5EF4-FFF2-40B4-BE49-F238E27FC236}">
                  <a16:creationId xmlns:a16="http://schemas.microsoft.com/office/drawing/2014/main" id="{CFD11E2D-AD21-154F-B98A-16F4806B9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  </a:ext>
              </a:extLst>
            </a:blip>
            <a:stretch>
              <a:fillRect/>
            </a:stretch>
          </p:blipFill>
          <p:spPr>
            <a:xfrm>
              <a:off x="7983206" y="1429068"/>
              <a:ext cx="649602" cy="703876"/>
            </a:xfrm>
            <a:prstGeom prst="rect">
              <a:avLst/>
            </a:prstGeom>
          </p:spPr>
        </p:pic>
      </p:grp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2859" y="1390072"/>
            <a:ext cx="6996366" cy="1889226"/>
          </a:xfrm>
          <a:prstGeom prst="roundRect">
            <a:avLst/>
          </a:prstGeom>
          <a:solidFill>
            <a:schemeClr val="bg1">
              <a:alpha val="90000"/>
            </a:schemeClr>
          </a:solidFill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solidFill>
            <a:schemeClr val="bg1">
              <a:alpha val="90000"/>
            </a:schemeClr>
          </a:solidFill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7" name="Right Arrow 66"/>
          <p:cNvSpPr/>
          <p:nvPr/>
        </p:nvSpPr>
        <p:spPr>
          <a:xfrm>
            <a:off x="868948" y="3274393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10417" y="3657986"/>
            <a:ext cx="33526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400" b="1" dirty="0"/>
              <a:t>Lähteandmed kogutud, sobivus kindlaks määratud</a:t>
            </a:r>
          </a:p>
          <a:p>
            <a:r>
              <a:rPr lang="et-EE" sz="1400" b="1" dirty="0"/>
              <a:t>1:1 randomiseerimine igas sobivas võrdluses</a:t>
            </a:r>
          </a:p>
        </p:txBody>
      </p:sp>
      <p:sp>
        <p:nvSpPr>
          <p:cNvPr id="80" name="Right Arrow 79"/>
          <p:cNvSpPr/>
          <p:nvPr/>
        </p:nvSpPr>
        <p:spPr>
          <a:xfrm>
            <a:off x="7844142" y="3282142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845006" y="3577652"/>
            <a:ext cx="35302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b="1" dirty="0"/>
              <a:t>Tulemused 28 päeva ja 6 kuu pärast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200" b="1" dirty="0"/>
              <a:t>Suremus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200" b="1" dirty="0"/>
              <a:t>Elusalt haiglast väljakirjutamise aeg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200" b="1" dirty="0"/>
              <a:t>Progresseerumine hingamisabi nõudvasse olukorda või surm</a:t>
            </a:r>
          </a:p>
        </p:txBody>
      </p:sp>
      <p:sp>
        <p:nvSpPr>
          <p:cNvPr id="79" name="Title 1"/>
          <p:cNvSpPr>
            <a:spLocks noGrp="1"/>
          </p:cNvSpPr>
          <p:nvPr>
            <p:ph type="title"/>
          </p:nvPr>
        </p:nvSpPr>
        <p:spPr>
          <a:xfrm>
            <a:off x="612716" y="-13016"/>
            <a:ext cx="8096250" cy="1325563"/>
          </a:xfrm>
        </p:spPr>
        <p:txBody>
          <a:bodyPr>
            <a:normAutofit/>
          </a:bodyPr>
          <a:lstStyle/>
          <a:p>
            <a:r>
              <a:rPr lang="et-EE" sz="3200" dirty="0"/>
              <a:t>RECOVERY ülesehitus: Keskkonnatekkese kopsupõletiku võrdlus</a:t>
            </a:r>
          </a:p>
        </p:txBody>
      </p:sp>
    </p:spTree>
    <p:extLst>
      <p:ext uri="{BB962C8B-B14F-4D97-AF65-F5344CB8AC3E}">
        <p14:creationId xmlns:p14="http://schemas.microsoft.com/office/powerpoint/2010/main" val="29454532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e6e23f2f-d118-4b80-9c8f-3a17b410c8e7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9A082F-17DE-49C9-814F-EA3BB8BFC684}"/>
</file>

<file path=customXml/itemProps3.xml><?xml version="1.0" encoding="utf-8"?>
<ds:datastoreItem xmlns:ds="http://schemas.openxmlformats.org/officeDocument/2006/customXml" ds:itemID="{B412AD73-C1FD-49B0-ACF6-15D917CCBFA5}">
  <ds:schemaRefs>
    <ds:schemaRef ds:uri="http://purl.org/dc/dcmitype/"/>
    <ds:schemaRef ds:uri="cf0dfbcc-b360-4cf7-9bf5-370ba522dbe9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3c9eb58-c16a-4eef-9abf-4aeec758fe01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6372</TotalTime>
  <Words>980</Words>
  <Application>Microsoft Office PowerPoint</Application>
  <PresentationFormat>Widescreen</PresentationFormat>
  <Paragraphs>191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Calibri</vt:lpstr>
      <vt:lpstr>Arial</vt:lpstr>
      <vt:lpstr>Office Theme</vt:lpstr>
      <vt:lpstr>RECOVERY uuring</vt:lpstr>
      <vt:lpstr>Keskkonnatekkene kopsupõletik</vt:lpstr>
      <vt:lpstr>Sobivus RECOVERY jaoks</vt:lpstr>
      <vt:lpstr>Keskkonnatekkene kopsupõletik RECOVERY uuringus – selgitused</vt:lpstr>
      <vt:lpstr>Kortikosteroidid keskkonnatekkese kopsupõletiku puhul</vt:lpstr>
      <vt:lpstr>Kortikosteroidid keskkonnatekkese kopsupõletiku puhul</vt:lpstr>
      <vt:lpstr>Kortikosteroidid keskkonnatekkese kopsupõletiku puhul</vt:lpstr>
      <vt:lpstr>RECOVERY ülesehitus: põhiline uuringuplaan V27.0</vt:lpstr>
      <vt:lpstr>RECOVERY ülesehitus: Keskkonnatekkese kopsupõletiku võrdlus</vt:lpstr>
      <vt:lpstr>Keskkonnatekkese kopsupõletiku kortikosteroidide võrdlus</vt:lpstr>
      <vt:lpstr>PowerPoint Presentation</vt:lpstr>
      <vt:lpstr>Keskkonnatekkese kopsupõletiku kortikosteroidide võrdlus</vt:lpstr>
      <vt:lpstr>Kokkuvõte – keskkonnatekkene kopsupõletik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Nicolette van Neer</cp:lastModifiedBy>
  <cp:revision>711</cp:revision>
  <cp:lastPrinted>2020-03-18T19:42:16Z</cp:lastPrinted>
  <dcterms:created xsi:type="dcterms:W3CDTF">2020-03-14T13:47:38Z</dcterms:created>
  <dcterms:modified xsi:type="dcterms:W3CDTF">2024-12-30T11:04:03Z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