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85" r:id="rId5"/>
    <p:sldId id="293" r:id="rId6"/>
    <p:sldId id="266" r:id="rId7"/>
    <p:sldId id="282" r:id="rId8"/>
    <p:sldId id="291" r:id="rId9"/>
    <p:sldId id="288" r:id="rId10"/>
    <p:sldId id="294" r:id="rId11"/>
    <p:sldId id="296" r:id="rId12"/>
    <p:sldId id="299" r:id="rId13"/>
    <p:sldId id="286" r:id="rId14"/>
    <p:sldId id="295" r:id="rId15"/>
    <p:sldId id="292" r:id="rId16"/>
  </p:sldIdLst>
  <p:sldSz cx="12192000" cy="6858000"/>
  <p:notesSz cx="6881813" cy="966152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C49332-9061-F125-08E7-B16A29B72CCD}" name="Arya Lekshmi Nair" initials="AN" userId="S::aryalekshmi.nair@ecraid.eu::59b7244b-77b5-4d40-88b8-51fa3b244c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91" autoAdjust="0"/>
    <p:restoredTop sz="95507" autoAdjust="0"/>
  </p:normalViewPr>
  <p:slideViewPr>
    <p:cSldViewPr snapToGrid="0">
      <p:cViewPr varScale="1">
        <p:scale>
          <a:sx n="100" d="100"/>
          <a:sy n="100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B991-2F75-47A0-92DD-9BCC6B9FD2FA}" type="datetimeFigureOut">
              <a:rPr lang="nl-NL" smtClean="0"/>
              <a:t>15-1-2025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351AD-82CC-4F3D-AF97-B638C7752DCE}" type="slidenum">
              <a:rPr lang="nl-NL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982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351AD-82CC-4F3D-AF97-B638C7752DCE}" type="slidenum">
              <a:rPr lang="nl-NL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189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6"/>
          <a:stretch/>
        </p:blipFill>
        <p:spPr>
          <a:xfrm>
            <a:off x="8581049" y="165100"/>
            <a:ext cx="2880360" cy="6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6"/>
          <a:stretch/>
        </p:blipFill>
        <p:spPr>
          <a:xfrm>
            <a:off x="8581049" y="165100"/>
            <a:ext cx="2880360" cy="6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31057"/>
            <a:ext cx="9144000" cy="973826"/>
          </a:xfrm>
        </p:spPr>
        <p:txBody>
          <a:bodyPr>
            <a:normAutofit fontScale="90000"/>
          </a:bodyPr>
          <a:lstStyle/>
          <a:p>
            <a:r>
              <a:t/>
            </a:r>
            <a:br/>
            <a:r>
              <a:rPr lang="et-EE" b="1" dirty="0">
                <a:solidFill>
                  <a:srgbClr val="9E3159"/>
                </a:solidFill>
                <a:latin typeface="+mn-lt"/>
              </a:rPr>
              <a:t>RECOVERY uuring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2884"/>
            <a:ext cx="9144000" cy="1655762"/>
          </a:xfrm>
        </p:spPr>
        <p:txBody>
          <a:bodyPr/>
          <a:lstStyle/>
          <a:p>
            <a:r>
              <a:rPr lang="et-EE" sz="3200" b="1" dirty="0"/>
              <a:t>ELi teadliku nõusoleku koolitus</a:t>
            </a:r>
          </a:p>
          <a:p>
            <a:endParaRPr lang="et-EE" b="1" dirty="0"/>
          </a:p>
          <a:p>
            <a:r>
              <a:rPr lang="et-EE" sz="2000" b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GB" sz="2000" b="1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t-EE" sz="2000" b="1" smtClean="0">
                <a:solidFill>
                  <a:schemeClr val="bg1">
                    <a:lumMod val="50000"/>
                  </a:schemeClr>
                </a:solidFill>
              </a:rPr>
              <a:t>.0 </a:t>
            </a:r>
            <a:r>
              <a:rPr lang="et-EE" sz="2000" b="1" dirty="0">
                <a:solidFill>
                  <a:schemeClr val="bg1">
                    <a:lumMod val="50000"/>
                  </a:schemeClr>
                </a:solidFill>
              </a:rPr>
              <a:t>2024-11-29</a:t>
            </a:r>
          </a:p>
          <a:p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104810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Teadev nõusolek:</a:t>
            </a:r>
            <a:r>
              <a:t/>
            </a:r>
            <a:br/>
            <a:r>
              <a:rPr lang="et-EE" smtClean="0"/>
              <a:t>seaduslik esindaja (3/3)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596884"/>
            <a:ext cx="11354813" cy="4954041"/>
          </a:xfrm>
        </p:spPr>
        <p:txBody>
          <a:bodyPr>
            <a:normAutofit fontScale="92500" lnSpcReduction="10000"/>
          </a:bodyPr>
          <a:lstStyle/>
          <a:p>
            <a:r>
              <a:rPr lang="et-EE" smtClean="0"/>
              <a:t>Enda nõusolekuvormi osa täitmiseks peavad seaduslikud esindajad olema isiklikult kättesaadavad, seda </a:t>
            </a:r>
            <a:r>
              <a:rPr lang="et-EE" u="sng" dirty="0"/>
              <a:t>ei saa</a:t>
            </a:r>
            <a:r>
              <a:rPr lang="et-EE" smtClean="0"/>
              <a:t> teha telefoni teel</a:t>
            </a:r>
          </a:p>
          <a:p>
            <a:endParaRPr lang="et-EE" dirty="0"/>
          </a:p>
          <a:p>
            <a:r>
              <a:rPr lang="et-EE" smtClean="0"/>
              <a:t>Kui osaleja taastub enne haiglast väljakirjutamist, tuleb talle anda teavet uuringu kohta ja ta peab uuringuga jätkamiseks andma nõusoleku</a:t>
            </a:r>
          </a:p>
          <a:p>
            <a:endParaRPr lang="et-EE" dirty="0"/>
          </a:p>
          <a:p>
            <a:r>
              <a:rPr lang="et-EE" smtClean="0"/>
              <a:t>Selleks tuleb järgida tavalist teadva nõusoleku andmise protseduuri</a:t>
            </a:r>
          </a:p>
          <a:p>
            <a:pPr lvl="1"/>
            <a:r>
              <a:rPr lang="et-EE" smtClean="0"/>
              <a:t>Oluline on luua süsteem nende osalejate poole pöördumiseks, kes on mõistliku aja jooksul (nt 1–2 tööpäeva jooksul) teovõime tagasi saanud </a:t>
            </a:r>
          </a:p>
          <a:p>
            <a:pPr lvl="1"/>
            <a:r>
              <a:rPr lang="et-EE" smtClean="0"/>
              <a:t>COVID-19 pandeemia ajal oli juhtumeid, kus nõusolekut uuesti ei saadud, ja see oli kontrolli käigus kriitiline leid</a:t>
            </a:r>
          </a:p>
          <a:p>
            <a:pPr lvl="1"/>
            <a:r>
              <a:rPr lang="et-EE" smtClean="0"/>
              <a:t>Arvestage, et kui patsient jätkab uuringus pärast teovõime taastumist, peab tal olema kaks allkirjastatud nõusolekuvormi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AutoShape 2" descr="https://ukc-powerpoint.officeapps.live.com/pods/GetClipboardImage.ashx?Id=ead486b6-9f7a-417e-83ab-8c8069ee596e&amp;DC=GUK3&amp;pkey=b44cdebb-e74a-4902-a3be-a0afdc3e6615&amp;wdwaccluster=GUK3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6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78" y="1411827"/>
            <a:ext cx="11924436" cy="544617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t-EE" sz="2400" dirty="0"/>
              <a:t>Kui patsient või seaduslik esindaja soovib nõusoleku tagasi võtta, tehke selgeks, mida nad soovivad.</a:t>
            </a:r>
          </a:p>
          <a:p>
            <a:pPr>
              <a:spcBef>
                <a:spcPts val="600"/>
              </a:spcBef>
            </a:pPr>
            <a:endParaRPr lang="et-EE" sz="800" dirty="0"/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t-EE" sz="2400" b="1" dirty="0"/>
              <a:t>Nad soovivad uuringuravi lõpetada, kuid on nõus jätkama järelkontrolli</a:t>
            </a:r>
          </a:p>
          <a:p>
            <a:pPr marL="446088" indent="0">
              <a:spcBef>
                <a:spcPts val="600"/>
              </a:spcBef>
              <a:buNone/>
            </a:pPr>
            <a:r>
              <a:rPr lang="et-EE" smtClean="0"/>
              <a:t> </a:t>
            </a:r>
            <a:r>
              <a:rPr lang="et-EE" sz="2000" dirty="0"/>
              <a:t>Tegevus Lõpetage uuringuravi (see märgitakse järelkontrolli vormile). See ei ole tagasivõtmine.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 startAt="2"/>
            </a:pPr>
            <a:r>
              <a:rPr lang="et-EE" sz="2400" b="1" dirty="0"/>
              <a:t>Nad ei soovi edasist kontakti uuringumeeskonnaga, kuid on nõus järelkontrolliga haigusloo põhjal [see kehtib ainult uuringukeskuste kohta, mis võtavad patsientidega järelkontrolliks ühendust]</a:t>
            </a:r>
          </a:p>
          <a:p>
            <a:pPr marL="446088" indent="0">
              <a:spcBef>
                <a:spcPts val="600"/>
              </a:spcBef>
              <a:buNone/>
            </a:pPr>
            <a:r>
              <a:rPr lang="et-EE" sz="2000" dirty="0"/>
              <a:t>Tegevus Tagage, et uuringurühm ei võtaks patsiendi/sugulastega uuesti ühendust. Täitke võimalikult suur osa järelkontrollist haigusloo põhjal. See ei ole tagasivõtmine.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 startAt="3"/>
            </a:pPr>
            <a:r>
              <a:rPr lang="et-EE" sz="2400" b="1" dirty="0"/>
              <a:t>Nad ei taha edasist kontakti ega haiguslugude kasutamist</a:t>
            </a:r>
          </a:p>
          <a:p>
            <a:pPr marL="446088" indent="0">
              <a:spcBef>
                <a:spcPts val="600"/>
              </a:spcBef>
              <a:buNone/>
            </a:pPr>
            <a:r>
              <a:rPr lang="et-EE" sz="2000" dirty="0"/>
              <a:t>Tegevus See on tagasivõtmine. Teatage sellest Ecraidile või kliinilisele uurijale ja dokumenteerige see haigusloosse. Lõpetage uuringuravi ja tagage, et uuringurühm ei võtaks patsiendi/sugulastega uuesti ühendust.</a:t>
            </a:r>
          </a:p>
          <a:p>
            <a:pPr marL="446088" indent="0">
              <a:spcBef>
                <a:spcPts val="600"/>
              </a:spcBef>
              <a:buNone/>
            </a:pPr>
            <a:endParaRPr lang="et-EE" sz="800" dirty="0"/>
          </a:p>
          <a:p>
            <a:pPr>
              <a:spcBef>
                <a:spcPts val="1200"/>
              </a:spcBef>
            </a:pPr>
            <a:r>
              <a:rPr lang="et-EE" sz="2400" dirty="0"/>
              <a:t>Kui patsiendi poole pöördutakse pärast teovõime taastumist ja ta ei anna nõusolekut uuringu jätkamiseks, on see tagasivõtmine ja seda tuleks käsitleda nagu ülaltoodud punkti 3</a:t>
            </a:r>
          </a:p>
          <a:p>
            <a:pPr>
              <a:spcBef>
                <a:spcPts val="1200"/>
              </a:spcBef>
            </a:pPr>
            <a:r>
              <a:rPr lang="et-EE" sz="2400" dirty="0"/>
              <a:t>Vältige uuringu käigus tagasivõtmist, välja arvatud juhul, kui see on kindlalt see, mida patsient soovib</a:t>
            </a:r>
          </a:p>
          <a:p>
            <a:pPr>
              <a:spcBef>
                <a:spcPts val="1200"/>
              </a:spcBef>
            </a:pPr>
            <a:r>
              <a:rPr lang="et-EE" sz="2400" dirty="0"/>
              <a:t>Kuni nõusoleku tagasivõtmise hetkeni kogutud andmeid kasutatakse endiselt analüüsimiseks</a:t>
            </a:r>
          </a:p>
          <a:p>
            <a:pPr>
              <a:spcBef>
                <a:spcPts val="1200"/>
              </a:spcBef>
            </a:pPr>
            <a:r>
              <a:rPr lang="et-EE" sz="2400" dirty="0"/>
              <a:t>Ükski ülaltoodud stsenaariumitest ei ole kõrvalekalle uuringuplaanist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1A3633-A656-F367-753F-DE1B2D48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76"/>
            <a:ext cx="5794704" cy="1343080"/>
          </a:xfrm>
        </p:spPr>
        <p:txBody>
          <a:bodyPr/>
          <a:lstStyle/>
          <a:p>
            <a:r>
              <a:rPr lang="et-EE" smtClean="0"/>
              <a:t>Nõusoleku muutmine (sh tagasivõtmine)</a:t>
            </a:r>
          </a:p>
        </p:txBody>
      </p:sp>
    </p:spTree>
    <p:extLst>
      <p:ext uri="{BB962C8B-B14F-4D97-AF65-F5344CB8AC3E}">
        <p14:creationId xmlns:p14="http://schemas.microsoft.com/office/powerpoint/2010/main" val="141662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Teadev nõusolek:</a:t>
            </a:r>
            <a:r>
              <a:t/>
            </a:r>
            <a:br/>
            <a:r>
              <a:rPr lang="et-EE" smtClean="0"/>
              <a:t>kokkuvõte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mtClean="0"/>
              <a:t>RECOVERY uuringus saab nõusoleku mitmel viisil.</a:t>
            </a:r>
          </a:p>
          <a:p>
            <a:pPr lvl="1"/>
            <a:r>
              <a:rPr lang="et-EE" smtClean="0"/>
              <a:t>Patsiendilt endalt (otse või vajadusel tunnistaja abil)</a:t>
            </a:r>
          </a:p>
          <a:p>
            <a:pPr lvl="1"/>
            <a:r>
              <a:rPr lang="et-EE" smtClean="0"/>
              <a:t>Seaduslikult esindajalt, kui patsiendil puudub teovõime</a:t>
            </a:r>
          </a:p>
          <a:p>
            <a:pPr lvl="2"/>
            <a:endParaRPr lang="et-EE" dirty="0"/>
          </a:p>
          <a:p>
            <a:r>
              <a:rPr lang="et-EE" smtClean="0"/>
              <a:t>Kui patsiendi teovõime taastub, tuleb tema poole pöörduda ja küsida tema nõusolekut uuringus osalemise jätkamiseks</a:t>
            </a:r>
          </a:p>
          <a:p>
            <a:pPr lvl="1"/>
            <a:endParaRPr lang="et-EE" dirty="0"/>
          </a:p>
          <a:p>
            <a:r>
              <a:rPr lang="et-EE" smtClean="0"/>
              <a:t>Täname teid abi eest selles RECOVERY olulises aspektis</a:t>
            </a:r>
          </a:p>
        </p:txBody>
      </p:sp>
    </p:spTree>
    <p:extLst>
      <p:ext uri="{BB962C8B-B14F-4D97-AF65-F5344CB8AC3E}">
        <p14:creationId xmlns:p14="http://schemas.microsoft.com/office/powerpoint/2010/main" val="90945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Teadev nõusolek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t-EE" smtClean="0"/>
              <a:t>Kõikidelt patsientidelt on enne uuringuspetsiifilisi protseduure vaja kirjalikku teadvat nõusolekut (st edasilükatud nõusolekut ei ole)</a:t>
            </a:r>
          </a:p>
          <a:p>
            <a:pPr>
              <a:spcBef>
                <a:spcPts val="1200"/>
              </a:spcBef>
            </a:pPr>
            <a:endParaRPr lang="et-EE" dirty="0"/>
          </a:p>
          <a:p>
            <a:pPr>
              <a:spcBef>
                <a:spcPts val="1200"/>
              </a:spcBef>
            </a:pPr>
            <a:r>
              <a:rPr lang="et-EE" smtClean="0"/>
              <a:t>Nõusolekut on kolme tüüpi.</a:t>
            </a:r>
          </a:p>
          <a:p>
            <a:pPr lvl="1">
              <a:spcBef>
                <a:spcPts val="1200"/>
              </a:spcBef>
            </a:pPr>
            <a:r>
              <a:rPr lang="et-EE" smtClean="0"/>
              <a:t>Otse patsiendilt – kui patsient on teovõimeline ja saab vormile ise alla kirjutada</a:t>
            </a:r>
          </a:p>
          <a:p>
            <a:pPr lvl="1">
              <a:spcBef>
                <a:spcPts val="1200"/>
              </a:spcBef>
            </a:pPr>
            <a:r>
              <a:rPr lang="et-EE" smtClean="0"/>
              <a:t>Tunnistajaga – kui patsient on teovõimeline, kuid ei saa vormile alla kirjutada, saab tunnistaja tema nimel allkirjastada</a:t>
            </a:r>
          </a:p>
          <a:p>
            <a:pPr lvl="1">
              <a:spcBef>
                <a:spcPts val="1200"/>
              </a:spcBef>
            </a:pPr>
            <a:r>
              <a:rPr lang="et-EE" smtClean="0"/>
              <a:t>Seaduslik esindaja – kui patsient on teovõimetu, võib nõusoleku saada seaduslikult esindajalt (pange tähele, kui osaleja saab hiljem teovõime tagasi, peab ka tema jätkamiseks andma kirjaliku nõusoleku)</a:t>
            </a:r>
          </a:p>
          <a:p>
            <a:pPr lvl="1">
              <a:spcBef>
                <a:spcPts val="1200"/>
              </a:spcBef>
            </a:pPr>
            <a:endParaRPr lang="et-EE" dirty="0"/>
          </a:p>
          <a:p>
            <a:pPr>
              <a:spcBef>
                <a:spcPts val="1200"/>
              </a:spcBef>
            </a:pPr>
            <a:r>
              <a:rPr lang="et-EE" smtClean="0"/>
              <a:t>Teovõime määramise kriteeriumid tuleb määrata samadel alustel, nagu seda tehakse teie riigis tavapärase arstiabi puhul</a:t>
            </a:r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287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Teadev nõusolek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39" y="1490662"/>
            <a:ext cx="6323517" cy="5010721"/>
          </a:xfrm>
        </p:spPr>
        <p:txBody>
          <a:bodyPr>
            <a:normAutofit/>
          </a:bodyPr>
          <a:lstStyle/>
          <a:p>
            <a:r>
              <a:rPr lang="et-EE" sz="2400" dirty="0"/>
              <a:t>Patsiendile (või seaduslikule esindajale) tuleb anda osaleja teabeleht ning tal peab laskma seda lugeda ja küsimusi esitada</a:t>
            </a:r>
          </a:p>
          <a:p>
            <a:endParaRPr lang="et-EE" sz="2400" dirty="0"/>
          </a:p>
          <a:p>
            <a:r>
              <a:rPr lang="et-EE" sz="2400" dirty="0"/>
              <a:t>Kui ta eelistab vormi lugemise asemel uuringut isiklikult arutada, võib seda teha (kuid vormi kõikide punktide käsitlemiseks võib vaja minna pikemat arutelu)</a:t>
            </a:r>
          </a:p>
          <a:p>
            <a:endParaRPr lang="et-EE" sz="2400" dirty="0"/>
          </a:p>
          <a:p>
            <a:pPr marL="0" indent="0">
              <a:buNone/>
            </a:pPr>
            <a:endParaRPr lang="et-EE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3188C-20C2-E181-1986-17F58DF3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396" y="982683"/>
            <a:ext cx="3427268" cy="5875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631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Teadev nõusolek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4"/>
            <a:ext cx="11177899" cy="5070615"/>
          </a:xfrm>
        </p:spPr>
        <p:txBody>
          <a:bodyPr>
            <a:normAutofit fontScale="85000" lnSpcReduction="20000"/>
          </a:bodyPr>
          <a:lstStyle/>
          <a:p>
            <a:r>
              <a:rPr lang="et-EE" b="1" dirty="0"/>
              <a:t>Põhipunktid, mida arutelus käsitleda.</a:t>
            </a:r>
          </a:p>
          <a:p>
            <a:pPr lvl="1">
              <a:spcBef>
                <a:spcPts val="1200"/>
              </a:spcBef>
            </a:pPr>
            <a:r>
              <a:rPr lang="et-EE" smtClean="0"/>
              <a:t>Veenduge, et patsiendil oleks olnud aega küsimusi esitada.</a:t>
            </a:r>
          </a:p>
          <a:p>
            <a:pPr lvl="1">
              <a:spcBef>
                <a:spcPts val="1200"/>
              </a:spcBef>
            </a:pPr>
            <a:r>
              <a:rPr lang="et-EE" smtClean="0"/>
              <a:t>Osalemine on </a:t>
            </a:r>
            <a:r>
              <a:rPr lang="et-EE" u="sng" dirty="0"/>
              <a:t>vabatahtlik</a:t>
            </a:r>
            <a:r>
              <a:rPr lang="et-EE" smtClean="0"/>
              <a:t>, kui ta ei liitu, saab ta ikkagi parimat võimalikku ravi.</a:t>
            </a:r>
          </a:p>
          <a:p>
            <a:pPr lvl="1">
              <a:spcBef>
                <a:spcPts val="1200"/>
              </a:spcBef>
            </a:pPr>
            <a:r>
              <a:rPr lang="et-EE" smtClean="0"/>
              <a:t>Kui ta liitub, võib ta igal ajal meelt muuta ja nõusoleku tagasi võtta.</a:t>
            </a:r>
          </a:p>
          <a:p>
            <a:pPr lvl="1">
              <a:spcBef>
                <a:spcPts val="1200"/>
              </a:spcBef>
            </a:pPr>
            <a:r>
              <a:rPr lang="et-EE" smtClean="0"/>
              <a:t>Kõikidel ravimitel võivad olla kõrvaltoimed patsiente neid jälgitakse nende suhtes.</a:t>
            </a:r>
          </a:p>
          <a:p>
            <a:pPr lvl="1">
              <a:spcBef>
                <a:spcPts val="1200"/>
              </a:spcBef>
            </a:pPr>
            <a:r>
              <a:rPr lang="et-EE" smtClean="0"/>
              <a:t>Osa nende andmetest jagatakse uuringumeeskonnaga väljaspool haiglat (ja võimalik, et ka ametnikega, kes kontrollivad, kas uuring on korralikult läbi viidud)</a:t>
            </a:r>
          </a:p>
          <a:p>
            <a:pPr lvl="1">
              <a:spcBef>
                <a:spcPts val="1200"/>
              </a:spcBef>
            </a:pPr>
            <a:r>
              <a:rPr lang="et-EE" smtClean="0"/>
              <a:t>Need andmed seotakse patsientidega ainult koodi abil, mitte millegi tuvastatava kaudu, ja igaüks, kes neid näeb, peab kinni pidama konfidentsiaalsusreeglitest. </a:t>
            </a:r>
          </a:p>
          <a:p>
            <a:pPr lvl="1">
              <a:spcBef>
                <a:spcPts val="1200"/>
              </a:spcBef>
            </a:pPr>
            <a:r>
              <a:rPr lang="et-EE" smtClean="0"/>
              <a:t>Uuringumeeskond kogub patsientide kohta andmeid haigla haiguslugudest 6 kuu jooksul ja võib nendega või nende sugulastega ühendust võtta (seda pole vaja mainida, kui teate, et teie uuringukeskuse kohalikest andmetest piisab järelkontrollivormi täitmiseks ilma patsiendiga ühendust võtmata). </a:t>
            </a:r>
          </a:p>
          <a:p>
            <a:pPr lvl="1">
              <a:spcBef>
                <a:spcPts val="1200"/>
              </a:spcBef>
            </a:pPr>
            <a:r>
              <a:rPr lang="et-EE" smtClean="0"/>
              <a:t>Andmeid hoitakse turvaliselt ja neid säilitatakse vähemalt 25 aastat. Deidentifitseeritud andmeid võidakse jagada teadlastega, kes uurivad kopsupõletikku või muid nakkushaigusi.</a:t>
            </a:r>
          </a:p>
          <a:p>
            <a:r>
              <a:rPr lang="et-EE" smtClean="0"/>
              <a:t>Need on loetletud nõusolekuvormil endal, seega kasutage seda juhisena.</a:t>
            </a:r>
          </a:p>
          <a:p>
            <a:pPr lvl="1"/>
            <a:endParaRPr lang="et-EE" dirty="0"/>
          </a:p>
          <a:p>
            <a:pPr lvl="1"/>
            <a:endParaRPr lang="et-EE" dirty="0"/>
          </a:p>
          <a:p>
            <a:pPr lvl="1"/>
            <a:endParaRPr lang="et-EE" dirty="0"/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140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Teadev nõusolek: </a:t>
            </a:r>
            <a:r>
              <a:t/>
            </a:r>
            <a:br/>
            <a:r>
              <a:rPr lang="et-EE" smtClean="0"/>
              <a:t>teiste keelte kõnelejad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20" y="1440888"/>
            <a:ext cx="11291559" cy="4580078"/>
          </a:xfrm>
        </p:spPr>
        <p:txBody>
          <a:bodyPr/>
          <a:lstStyle/>
          <a:p>
            <a:endParaRPr lang="et-EE" dirty="0"/>
          </a:p>
          <a:p>
            <a:r>
              <a:rPr lang="et-EE" smtClean="0"/>
              <a:t>Kui nõusoleku andja ei räägi sama keelt, peaks protsessi toetama erapooletu tõlk (st mitte uurimisrühma liige), lubatud on tõlketeenus telefoni teel</a:t>
            </a:r>
          </a:p>
          <a:p>
            <a:endParaRPr lang="et-EE" dirty="0"/>
          </a:p>
          <a:p>
            <a:r>
              <a:rPr lang="et-EE" smtClean="0"/>
              <a:t>Dokumenteerige märkustes, kuidas sellistes olukordades nõusolek saadi</a:t>
            </a:r>
          </a:p>
        </p:txBody>
      </p:sp>
    </p:spTree>
    <p:extLst>
      <p:ext uri="{BB962C8B-B14F-4D97-AF65-F5344CB8AC3E}">
        <p14:creationId xmlns:p14="http://schemas.microsoft.com/office/powerpoint/2010/main" val="187969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A60941-F036-D9EF-2170-142609A1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942" y="1385721"/>
            <a:ext cx="3057167" cy="5128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Teadev nõusolek: </a:t>
            </a:r>
            <a:r>
              <a:t/>
            </a:r>
            <a:br/>
            <a:r>
              <a:rPr lang="et-EE" smtClean="0"/>
              <a:t>otse patsiendilt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93" y="1434787"/>
            <a:ext cx="5599929" cy="5030021"/>
          </a:xfrm>
        </p:spPr>
        <p:txBody>
          <a:bodyPr>
            <a:normAutofit fontScale="92500" lnSpcReduction="20000"/>
          </a:bodyPr>
          <a:lstStyle/>
          <a:p>
            <a:r>
              <a:rPr lang="et-EE" smtClean="0"/>
              <a:t>Kui patsient on teovõimeline ja saab allkirja anda, peab ta kirjutama vormile oma nime, allkirja ja kuupäeva</a:t>
            </a:r>
          </a:p>
          <a:p>
            <a:endParaRPr lang="et-EE" dirty="0"/>
          </a:p>
          <a:p>
            <a:r>
              <a:rPr lang="et-EE" smtClean="0"/>
              <a:t>Nõusoleku saanud isik peab seejärel tegema sama ja märkima nõusolekuvormile muud andmed (uuringu number määratakse randomiseerimisel)</a:t>
            </a:r>
          </a:p>
          <a:p>
            <a:endParaRPr lang="et-EE" dirty="0"/>
          </a:p>
          <a:p>
            <a:r>
              <a:rPr lang="et-EE" smtClean="0"/>
              <a:t>Allkirjastatud originaalid:</a:t>
            </a:r>
          </a:p>
          <a:p>
            <a:pPr lvl="1"/>
            <a:r>
              <a:rPr lang="et-EE" smtClean="0"/>
              <a:t>1 osalejale (originaal)</a:t>
            </a:r>
          </a:p>
          <a:p>
            <a:pPr lvl="1"/>
            <a:r>
              <a:rPr lang="et-EE" smtClean="0"/>
              <a:t>1 uuringukeskuse toimiku jaoks (originaal)</a:t>
            </a:r>
          </a:p>
          <a:p>
            <a:pPr lvl="1"/>
            <a:r>
              <a:rPr lang="et-EE" i="1" dirty="0"/>
              <a:t>1 haigusloo jaoks (vajadusel)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16CC0F-C171-514A-340F-526C68AFA548}"/>
              </a:ext>
            </a:extLst>
          </p:cNvPr>
          <p:cNvSpPr/>
          <p:nvPr/>
        </p:nvSpPr>
        <p:spPr>
          <a:xfrm>
            <a:off x="5672001" y="4947369"/>
            <a:ext cx="3057329" cy="108045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2E3B5D-805D-7089-C4D9-94837B422172}"/>
              </a:ext>
            </a:extLst>
          </p:cNvPr>
          <p:cNvSpPr/>
          <p:nvPr/>
        </p:nvSpPr>
        <p:spPr>
          <a:xfrm>
            <a:off x="5672001" y="3870252"/>
            <a:ext cx="3057327" cy="9826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BFE699-2295-08A6-E72F-E0C72502586F}"/>
              </a:ext>
            </a:extLst>
          </p:cNvPr>
          <p:cNvSpPr txBox="1"/>
          <p:nvPr/>
        </p:nvSpPr>
        <p:spPr>
          <a:xfrm>
            <a:off x="9712482" y="5619159"/>
            <a:ext cx="204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1600" b="1" dirty="0">
                <a:solidFill>
                  <a:srgbClr val="0070C0"/>
                </a:solidFill>
              </a:rPr>
              <a:t>Täidab isik, </a:t>
            </a:r>
          </a:p>
          <a:p>
            <a:pPr algn="ctr"/>
            <a:r>
              <a:rPr lang="et-EE" sz="1600" b="1" dirty="0">
                <a:solidFill>
                  <a:srgbClr val="0070C0"/>
                </a:solidFill>
              </a:rPr>
              <a:t>kes nõusoleku VASTU VÕTAB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D15D48-31B2-45EC-AE56-E9479C7A412E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872948" y="5357193"/>
            <a:ext cx="839534" cy="55435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EA30D33-A05C-AFCF-CBE2-8C933FB7B87F}"/>
              </a:ext>
            </a:extLst>
          </p:cNvPr>
          <p:cNvSpPr txBox="1"/>
          <p:nvPr/>
        </p:nvSpPr>
        <p:spPr>
          <a:xfrm>
            <a:off x="9601200" y="3333538"/>
            <a:ext cx="215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600" b="1" dirty="0">
                <a:solidFill>
                  <a:srgbClr val="00B050"/>
                </a:solidFill>
              </a:rPr>
              <a:t>Täidab isik, </a:t>
            </a:r>
          </a:p>
          <a:p>
            <a:pPr algn="ctr"/>
            <a:r>
              <a:rPr lang="et-EE" sz="1600" b="1" dirty="0">
                <a:solidFill>
                  <a:srgbClr val="00B050"/>
                </a:solidFill>
              </a:rPr>
              <a:t>kes nõusoleku ANNAB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9C5AD5-7C2D-EA7C-BA38-AE81989B754A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8872948" y="3625926"/>
            <a:ext cx="728252" cy="65123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0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4BF4D9-C731-8AF8-8EA7-0852639AC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945" y="1697620"/>
            <a:ext cx="2949227" cy="4979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Teadev nõusolek: </a:t>
            </a:r>
            <a:r>
              <a:t/>
            </a:r>
            <a:br/>
            <a:r>
              <a:rPr lang="et-EE" smtClean="0"/>
              <a:t>tunnistajaga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96" y="1517082"/>
            <a:ext cx="5805272" cy="5340918"/>
          </a:xfrm>
        </p:spPr>
        <p:txBody>
          <a:bodyPr>
            <a:normAutofit fontScale="92500" lnSpcReduction="20000"/>
          </a:bodyPr>
          <a:lstStyle/>
          <a:p>
            <a:r>
              <a:rPr lang="et-EE" smtClean="0"/>
              <a:t>Kui patsiendil on nõusoleku andmiseks teovõime, kuid ta ei ole füüsiliselt võimeline alla kirjutama, peab ankeedi täitma erapooletu tunnistaja (st mitte uurimisrühma liige)</a:t>
            </a:r>
            <a:endParaRPr lang="et-E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t-EE" dirty="0"/>
          </a:p>
          <a:p>
            <a:r>
              <a:rPr lang="et-EE" smtClean="0"/>
              <a:t>Nõusoleku saanud isik peab seejärel tegema sama ja märkima nõusolekuvormile muud andmed (uuringu number määratakse randomiseerimisel)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smtClean="0"/>
              <a:t>Allkirjastatud originaalid:</a:t>
            </a:r>
          </a:p>
          <a:p>
            <a:pPr lvl="1"/>
            <a:r>
              <a:rPr lang="et-EE" smtClean="0"/>
              <a:t>1 osalejale (originaal)</a:t>
            </a:r>
          </a:p>
          <a:p>
            <a:pPr lvl="1"/>
            <a:r>
              <a:rPr lang="et-EE" smtClean="0"/>
              <a:t>1 uuringukeskuse toimiku jaoks (originaal)</a:t>
            </a:r>
          </a:p>
          <a:p>
            <a:pPr lvl="1"/>
            <a:r>
              <a:rPr lang="et-EE" i="1" dirty="0"/>
              <a:t>1 haigusloo jaoks (vajadusel)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8602EE-57E6-DFC7-4895-F1038CF89930}"/>
              </a:ext>
            </a:extLst>
          </p:cNvPr>
          <p:cNvSpPr/>
          <p:nvPr/>
        </p:nvSpPr>
        <p:spPr>
          <a:xfrm>
            <a:off x="6390809" y="3346967"/>
            <a:ext cx="2949227" cy="4536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BE246-7A97-DA1E-5FF5-B26C32C7B802}"/>
              </a:ext>
            </a:extLst>
          </p:cNvPr>
          <p:cNvSpPr/>
          <p:nvPr/>
        </p:nvSpPr>
        <p:spPr>
          <a:xfrm>
            <a:off x="6390809" y="2839179"/>
            <a:ext cx="2949227" cy="4536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3804CA-3D4B-2D88-0415-8F103A455284}"/>
              </a:ext>
            </a:extLst>
          </p:cNvPr>
          <p:cNvSpPr txBox="1"/>
          <p:nvPr/>
        </p:nvSpPr>
        <p:spPr>
          <a:xfrm>
            <a:off x="9685267" y="3886845"/>
            <a:ext cx="204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1600" b="1" dirty="0">
                <a:solidFill>
                  <a:srgbClr val="0070C0"/>
                </a:solidFill>
              </a:rPr>
              <a:t>Täidab isik, </a:t>
            </a:r>
          </a:p>
          <a:p>
            <a:pPr algn="ctr"/>
            <a:r>
              <a:rPr lang="et-EE" sz="1600" b="1" dirty="0">
                <a:solidFill>
                  <a:srgbClr val="0070C0"/>
                </a:solidFill>
              </a:rPr>
              <a:t>kes nõusoleku VASTU VÕTAB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1E0F99-DFBB-535D-EB25-DA289BD992C2}"/>
              </a:ext>
            </a:extLst>
          </p:cNvPr>
          <p:cNvCxnSpPr>
            <a:cxnSpLocks/>
          </p:cNvCxnSpPr>
          <p:nvPr/>
        </p:nvCxnSpPr>
        <p:spPr>
          <a:xfrm flipH="1" flipV="1">
            <a:off x="9410186" y="3543301"/>
            <a:ext cx="389740" cy="34354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D29E8D-DED9-D7F6-1086-E79F96BFFAD6}"/>
              </a:ext>
            </a:extLst>
          </p:cNvPr>
          <p:cNvSpPr txBox="1"/>
          <p:nvPr/>
        </p:nvSpPr>
        <p:spPr>
          <a:xfrm>
            <a:off x="9799926" y="2414252"/>
            <a:ext cx="215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600" b="1" dirty="0">
                <a:solidFill>
                  <a:srgbClr val="00B050"/>
                </a:solidFill>
              </a:rPr>
              <a:t>Täidab isik, </a:t>
            </a:r>
          </a:p>
          <a:p>
            <a:pPr algn="ctr"/>
            <a:r>
              <a:rPr lang="et-EE" sz="1600" b="1" dirty="0">
                <a:solidFill>
                  <a:srgbClr val="00B050"/>
                </a:solidFill>
              </a:rPr>
              <a:t>kes on nõusoleku TUNNISTAJAKS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A56D65-42EC-B19E-3D1B-470F10F143BF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9410186" y="2706640"/>
            <a:ext cx="389740" cy="3612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66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5E6B3-B4A9-D6B2-32E6-1F58C883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Teadev nõusolek: </a:t>
            </a:r>
            <a:r>
              <a:t/>
            </a:r>
            <a:br/>
            <a:r>
              <a:rPr lang="et-EE" smtClean="0"/>
              <a:t>seaduslik esindaja (1/3)</a:t>
            </a:r>
            <a:endParaRPr lang="et-E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F25665-D244-93F4-7B86-B87E984CB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600" dirty="0"/>
              <a:t>Lubatud seaduslik esindaja määratakse kindlaks siseriiklike seadustega</a:t>
            </a:r>
            <a:r>
              <a:t/>
            </a:r>
            <a:br/>
            <a:r>
              <a:rPr lang="et-EE" sz="2600" dirty="0"/>
              <a:t>(vt selgituseks ka ELi uuringuplaani lisa punkti 3.3)</a:t>
            </a:r>
            <a:r>
              <a:t/>
            </a:r>
            <a:br/>
            <a:endParaRPr lang="et-EE" sz="2600" dirty="0"/>
          </a:p>
          <a:p>
            <a:r>
              <a:rPr lang="et-EE" sz="2600" i="1" dirty="0"/>
              <a:t>Eestis võib seaduslikuks esindajaks olla lähisugulane, vanem, laps, pereliige või kohtu poolt ametlikult määratud eestkostja. Kliinik, isegi kui ta on uuringust sõltumatu, ei saa tegutseda Eestis seadusliku esindajana. </a:t>
            </a:r>
          </a:p>
        </p:txBody>
      </p:sp>
    </p:spTree>
    <p:extLst>
      <p:ext uri="{BB962C8B-B14F-4D97-AF65-F5344CB8AC3E}">
        <p14:creationId xmlns:p14="http://schemas.microsoft.com/office/powerpoint/2010/main" val="27995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20EF11-17EA-B539-FC29-3455D1D10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676" y="1470439"/>
            <a:ext cx="3005289" cy="4759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Teadev nõusolek: </a:t>
            </a:r>
            <a:r>
              <a:t/>
            </a:r>
            <a:br/>
            <a:r>
              <a:rPr lang="et-EE" smtClean="0"/>
              <a:t>seaduslik esindaja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1" y="1596885"/>
            <a:ext cx="6430624" cy="5128954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Kui patsiendil puudub teovõime praeguse haiguse või olemasoleva puude tõttu, tuleb saada nõusolek seaduslikult esindajalt, kes allkirjastab nõusolekuvormi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 smtClean="0"/>
              <a:t>Nõusoleku saanud isik peab seejärel tegema sama ja märkima nõusolekuvormile muud andmed (uuringu number määratakse </a:t>
            </a:r>
            <a:r>
              <a:rPr lang="et-EE" dirty="0" err="1" smtClean="0"/>
              <a:t>randomiseerimisel</a:t>
            </a:r>
            <a:r>
              <a:rPr lang="et-EE" dirty="0" smtClean="0"/>
              <a:t>)</a:t>
            </a:r>
          </a:p>
          <a:p>
            <a:endParaRPr lang="et-EE" dirty="0"/>
          </a:p>
          <a:p>
            <a:r>
              <a:rPr lang="et-EE" dirty="0" smtClean="0"/>
              <a:t>Allkirjastatud originaalid:</a:t>
            </a:r>
          </a:p>
          <a:p>
            <a:pPr lvl="1"/>
            <a:r>
              <a:rPr lang="et-EE" dirty="0" smtClean="0"/>
              <a:t>1 osalejale (originaal)</a:t>
            </a:r>
          </a:p>
          <a:p>
            <a:pPr lvl="1"/>
            <a:r>
              <a:rPr lang="et-EE" dirty="0" smtClean="0"/>
              <a:t>1 uuringukeskuse toimiku jaoks (originaal)</a:t>
            </a:r>
          </a:p>
          <a:p>
            <a:pPr lvl="1"/>
            <a:r>
              <a:rPr lang="et-EE" i="1" dirty="0"/>
              <a:t>1 haigusloo jaoks (vajadusel)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FEBE59-E758-296D-76B5-EDA29EE47923}"/>
              </a:ext>
            </a:extLst>
          </p:cNvPr>
          <p:cNvSpPr/>
          <p:nvPr/>
        </p:nvSpPr>
        <p:spPr>
          <a:xfrm>
            <a:off x="6544362" y="4305502"/>
            <a:ext cx="2742681" cy="9556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818B4B-DD23-C15B-3A8E-65030C0A7E5C}"/>
              </a:ext>
            </a:extLst>
          </p:cNvPr>
          <p:cNvSpPr txBox="1"/>
          <p:nvPr/>
        </p:nvSpPr>
        <p:spPr>
          <a:xfrm>
            <a:off x="3991868" y="4654526"/>
            <a:ext cx="2309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600" b="1" dirty="0">
                <a:solidFill>
                  <a:srgbClr val="00B050"/>
                </a:solidFill>
              </a:rPr>
              <a:t>Täidab seaduslik </a:t>
            </a:r>
          </a:p>
          <a:p>
            <a:pPr algn="ctr"/>
            <a:r>
              <a:rPr lang="et-EE" sz="1600" b="1" dirty="0">
                <a:solidFill>
                  <a:srgbClr val="00B050"/>
                </a:solidFill>
              </a:rPr>
              <a:t>esindaja, </a:t>
            </a:r>
          </a:p>
          <a:p>
            <a:pPr algn="ctr"/>
            <a:r>
              <a:rPr lang="et-EE" sz="1600" b="1" dirty="0">
                <a:solidFill>
                  <a:srgbClr val="00B050"/>
                </a:solidFill>
              </a:rPr>
              <a:t>kes nõusoleku ANNAB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93D959-D22E-D934-E704-A49C5F8C64AF}"/>
              </a:ext>
            </a:extLst>
          </p:cNvPr>
          <p:cNvCxnSpPr>
            <a:cxnSpLocks/>
          </p:cNvCxnSpPr>
          <p:nvPr/>
        </p:nvCxnSpPr>
        <p:spPr>
          <a:xfrm flipV="1">
            <a:off x="5898007" y="4654526"/>
            <a:ext cx="578099" cy="36540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61F9787-D0C0-7C4F-3028-03E97770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835" y="1741025"/>
            <a:ext cx="2861388" cy="4880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DD362D-8091-585C-41D4-8BD1F08AF803}"/>
              </a:ext>
            </a:extLst>
          </p:cNvPr>
          <p:cNvSpPr/>
          <p:nvPr/>
        </p:nvSpPr>
        <p:spPr>
          <a:xfrm>
            <a:off x="9405616" y="1974272"/>
            <a:ext cx="2606198" cy="139238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AD87E-5563-969F-9BE2-B285F35050E4}"/>
              </a:ext>
            </a:extLst>
          </p:cNvPr>
          <p:cNvSpPr txBox="1"/>
          <p:nvPr/>
        </p:nvSpPr>
        <p:spPr>
          <a:xfrm>
            <a:off x="9737375" y="4001632"/>
            <a:ext cx="204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1600" b="1" dirty="0">
                <a:solidFill>
                  <a:srgbClr val="0070C0"/>
                </a:solidFill>
              </a:rPr>
              <a:t>Täidab isik, </a:t>
            </a:r>
          </a:p>
          <a:p>
            <a:pPr algn="ctr"/>
            <a:r>
              <a:rPr lang="et-EE" sz="1600" b="1" dirty="0">
                <a:solidFill>
                  <a:srgbClr val="0070C0"/>
                </a:solidFill>
              </a:rPr>
              <a:t>kes nõusoleku VASTU VÕTAB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8FBC65-E480-073D-6BCD-43344C51F157}"/>
              </a:ext>
            </a:extLst>
          </p:cNvPr>
          <p:cNvCxnSpPr>
            <a:cxnSpLocks/>
          </p:cNvCxnSpPr>
          <p:nvPr/>
        </p:nvCxnSpPr>
        <p:spPr>
          <a:xfrm flipV="1">
            <a:off x="10719323" y="3403365"/>
            <a:ext cx="0" cy="52881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097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da8b95e3-0832-4b78-8e75-9ac16af634b6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22DBBD-6587-44A2-8EEF-7B46A5144475}"/>
</file>

<file path=customXml/itemProps2.xml><?xml version="1.0" encoding="utf-8"?>
<ds:datastoreItem xmlns:ds="http://schemas.openxmlformats.org/officeDocument/2006/customXml" ds:itemID="{DFC3250E-2A59-44D4-A86D-54A5003BDD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73CB86-826F-48E6-A581-25384C11217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</TotalTime>
  <Words>1056</Words>
  <Application>Microsoft Office PowerPoint</Application>
  <PresentationFormat>Widescreen</PresentationFormat>
  <Paragraphs>112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 RECOVERY uuring</vt:lpstr>
      <vt:lpstr>Teadev nõusolek</vt:lpstr>
      <vt:lpstr>Teadev nõusolek</vt:lpstr>
      <vt:lpstr>Teadev nõusolek</vt:lpstr>
      <vt:lpstr>Teadev nõusolek:  teiste keelte kõnelejad</vt:lpstr>
      <vt:lpstr>Teadev nõusolek:  otse patsiendilt</vt:lpstr>
      <vt:lpstr>Teadev nõusolek:  tunnistajaga</vt:lpstr>
      <vt:lpstr>Teadev nõusolek:  seaduslik esindaja (1/3)</vt:lpstr>
      <vt:lpstr>Teadev nõusolek:  seaduslik esindaja (2/3)</vt:lpstr>
      <vt:lpstr>Teadev nõusolek: seaduslik esindaja (3/3)</vt:lpstr>
      <vt:lpstr>Nõusoleku muutmine (sh tagasivõtmine)</vt:lpstr>
      <vt:lpstr>Teadev nõusolek: kokkuvõte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134</cp:revision>
  <cp:lastPrinted>2020-03-18T19:42:16Z</cp:lastPrinted>
  <dcterms:created xsi:type="dcterms:W3CDTF">2020-03-14T13:47:38Z</dcterms:created>
  <dcterms:modified xsi:type="dcterms:W3CDTF">2025-01-15T10:34:24Z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