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52" r:id="rId5"/>
    <p:sldId id="372" r:id="rId6"/>
    <p:sldId id="370" r:id="rId7"/>
    <p:sldId id="368" r:id="rId8"/>
    <p:sldId id="369" r:id="rId9"/>
    <p:sldId id="362" r:id="rId10"/>
    <p:sldId id="357" r:id="rId11"/>
    <p:sldId id="363" r:id="rId12"/>
    <p:sldId id="358" r:id="rId13"/>
    <p:sldId id="359" r:id="rId14"/>
    <p:sldId id="360" r:id="rId15"/>
    <p:sldId id="364" r:id="rId16"/>
    <p:sldId id="365" r:id="rId17"/>
    <p:sldId id="366" r:id="rId18"/>
    <p:sldId id="374" r:id="rId19"/>
    <p:sldId id="373" r:id="rId20"/>
    <p:sldId id="331" r:id="rId21"/>
  </p:sldIdLst>
  <p:sldSz cx="12192000" cy="6858000"/>
  <p:notesSz cx="6881813" cy="966152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es Gillesen" initials="AG" lastIdx="1" clrIdx="0">
    <p:extLst>
      <p:ext uri="{19B8F6BF-5375-455C-9EA6-DF929625EA0E}">
        <p15:presenceInfo xmlns:p15="http://schemas.microsoft.com/office/powerpoint/2012/main" userId="Annelies Gill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32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30/12/2024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30/12/2024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30/12/2024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30/12/2024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30/12/2024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30/12/2024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30/12/2024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8"/>
          <a:stretch/>
        </p:blipFill>
        <p:spPr>
          <a:xfrm>
            <a:off x="8610600" y="301160"/>
            <a:ext cx="2880360" cy="6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904189/" TargetMode="External"/><Relationship Id="rId2" Type="http://schemas.openxmlformats.org/officeDocument/2006/relationships/hyperlink" Target="https://www.ncbi.nlm.nih.gov/pmc/articles/PMC6637757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90947"/>
            <a:ext cx="9144000" cy="1008743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rgbClr val="9E3159"/>
                </a:solidFill>
                <a:latin typeface="+mn-lt"/>
              </a:rPr>
              <a:t>RECOVERY uuring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4580"/>
            <a:ext cx="9144000" cy="1655762"/>
          </a:xfrm>
        </p:spPr>
        <p:txBody>
          <a:bodyPr>
            <a:normAutofit/>
          </a:bodyPr>
          <a:lstStyle/>
          <a:p>
            <a:r>
              <a:rPr lang="et-EE" sz="3200" b="1" dirty="0"/>
              <a:t>ELi gripiravi koolitus</a:t>
            </a:r>
          </a:p>
          <a:p>
            <a:endParaRPr lang="et-EE" sz="2800" b="1" dirty="0"/>
          </a:p>
          <a:p>
            <a:r>
              <a:rPr lang="et-EE" sz="2000" b="1" dirty="0">
                <a:solidFill>
                  <a:schemeClr val="bg1">
                    <a:lumMod val="50000"/>
                  </a:schemeClr>
                </a:solidFill>
              </a:rPr>
              <a:t>V1.0 2024-01-24</a:t>
            </a:r>
          </a:p>
          <a:p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298502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31" y="1596885"/>
            <a:ext cx="7357060" cy="2546851"/>
          </a:xfrm>
        </p:spPr>
        <p:txBody>
          <a:bodyPr>
            <a:noAutofit/>
          </a:bodyPr>
          <a:lstStyle/>
          <a:p>
            <a:r>
              <a:rPr lang="et-EE" sz="2400" dirty="0"/>
              <a:t>Patsiendid, kes on hiljuti võtnud või kavatsevad praeguse infektsiooni raviks kasutada NAI-d (oseltamiviir või zanamiviir), ei ole uuringusse kaasamiseks sobivad</a:t>
            </a:r>
          </a:p>
          <a:p>
            <a:pPr marL="0" indent="0">
              <a:buNone/>
            </a:pPr>
            <a:endParaRPr lang="et-EE" sz="2400" dirty="0"/>
          </a:p>
          <a:p>
            <a:r>
              <a:rPr lang="et-EE" sz="2400" dirty="0"/>
              <a:t>Patsiendid, keda ravitakse bakteriaalse kaasinfektsiooni tõttu, sobivad uuringusse kaasamiseks, kui kliiniline meeskond arvab, et gripp võib olla kopsuhaiguse üks põhjuseid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1" y="1990425"/>
            <a:ext cx="3396567" cy="19761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3731" y="4869289"/>
            <a:ext cx="11423741" cy="16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400" dirty="0"/>
              <a:t>Uuringusse kaasamiseks sobivad rasedad ja imetavad naised (vt protseduuri uuringuplaani lisast 4)</a:t>
            </a:r>
          </a:p>
          <a:p>
            <a:r>
              <a:rPr lang="et-EE" sz="2400" dirty="0" smtClean="0"/>
              <a:t>Võib </a:t>
            </a:r>
            <a:r>
              <a:rPr lang="et-EE" sz="2400" dirty="0"/>
              <a:t>kasutada maksa- ja neerupuudulikkusega patsientidel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et-EE" sz="3200" dirty="0"/>
              <a:t>Oseltamiviir (Tamiflu)</a:t>
            </a:r>
            <a:r>
              <a:t/>
            </a:r>
            <a:br/>
            <a:r>
              <a:rPr lang="et-EE" sz="3200" dirty="0"/>
              <a:t>Sobivus</a:t>
            </a:r>
          </a:p>
        </p:txBody>
      </p:sp>
    </p:spTree>
    <p:extLst>
      <p:ext uri="{BB962C8B-B14F-4D97-AF65-F5344CB8AC3E}">
        <p14:creationId xmlns:p14="http://schemas.microsoft.com/office/powerpoint/2010/main" val="157420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et-EE" sz="3200" dirty="0"/>
              <a:t>Oseltamiviir (Tamiflu)</a:t>
            </a:r>
            <a:r>
              <a:t/>
            </a:r>
            <a:br/>
            <a:r>
              <a:rPr lang="et-EE" sz="3200" dirty="0"/>
              <a:t>Annustamine ja kõrvaltoimed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26" y="1450823"/>
            <a:ext cx="9410906" cy="4580078"/>
          </a:xfrm>
        </p:spPr>
        <p:txBody>
          <a:bodyPr>
            <a:noAutofit/>
          </a:bodyPr>
          <a:lstStyle/>
          <a:p>
            <a:r>
              <a:rPr lang="et-EE" sz="2400" dirty="0"/>
              <a:t>Ainult suukaudne või nasogastraalne (ilma intravenoosse manustamiseta)</a:t>
            </a:r>
          </a:p>
          <a:p>
            <a:endParaRPr lang="et-EE" sz="800" dirty="0"/>
          </a:p>
          <a:p>
            <a:r>
              <a:rPr lang="et-EE" sz="2400" dirty="0"/>
              <a:t>Ravi 5 ööpäeva (10 ööpäeva immuunpuudulikkuse korral), mis lõpetatakse haiglast väljakirjutamise korral kodus</a:t>
            </a:r>
          </a:p>
          <a:p>
            <a:endParaRPr lang="et-EE" sz="800" b="1" i="1" dirty="0"/>
          </a:p>
          <a:p>
            <a:r>
              <a:rPr lang="et-EE" sz="2400" dirty="0"/>
              <a:t>Annus: normaalse neerufunktsiooniga </a:t>
            </a:r>
            <a:r>
              <a:rPr lang="et-EE" sz="2400" b="1" dirty="0"/>
              <a:t>75 mg kaks korda ööpäevas</a:t>
            </a:r>
          </a:p>
          <a:p>
            <a:pPr lvl="1"/>
            <a:r>
              <a:rPr lang="et-EE" sz="2000" dirty="0"/>
              <a:t>75 mg üks kord ööpäevas, kui eGFR 10–29 ml/min</a:t>
            </a:r>
          </a:p>
          <a:p>
            <a:pPr lvl="1"/>
            <a:r>
              <a:rPr lang="et-EE" sz="2000" dirty="0"/>
              <a:t>75 mg ühekordse annusena, kui eGFR &lt; 10 ml/min (või dialüüsi/hemofiltratsiooni korral)</a:t>
            </a:r>
          </a:p>
          <a:p>
            <a:pPr lvl="1"/>
            <a:r>
              <a:rPr lang="et-EE" sz="2000" dirty="0"/>
              <a:t>Kohandamine on vajalik, kui kehakaal on &lt; 40 kg (vt uuringuplaani)</a:t>
            </a:r>
          </a:p>
          <a:p>
            <a:pPr lvl="1"/>
            <a:r>
              <a:rPr lang="et-EE" sz="2000" dirty="0"/>
              <a:t>Arvestage, et annuse kohandamine neeruhaiguse korral erineb RECOVERY uuringus ravimi omaduste kokkuvõttes esitatust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69" y="1764678"/>
            <a:ext cx="3396567" cy="19761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6327" y="5268096"/>
            <a:ext cx="11745673" cy="179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sz="2400" dirty="0"/>
          </a:p>
          <a:p>
            <a:r>
              <a:rPr lang="et-EE" sz="2400" dirty="0"/>
              <a:t>Olulisi ravimite koostoimeid ei ole teada</a:t>
            </a:r>
          </a:p>
          <a:p>
            <a:r>
              <a:rPr lang="et-EE" sz="2400" dirty="0"/>
              <a:t>Sagedasemad kõrvaltoimed on peavalu, iiveldus ja oksendamine (&lt; 10%), harva on teatatud tõsistest ülitundlikkusreaktsioonidest</a:t>
            </a:r>
          </a:p>
          <a:p>
            <a:endParaRPr lang="et-EE" sz="2400" i="1" dirty="0"/>
          </a:p>
        </p:txBody>
      </p:sp>
    </p:spTree>
    <p:extLst>
      <p:ext uri="{BB962C8B-B14F-4D97-AF65-F5344CB8AC3E}">
        <p14:creationId xmlns:p14="http://schemas.microsoft.com/office/powerpoint/2010/main" val="193409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mtClean="0"/>
              <a:t>KORTIKOSTOROIDID GRIPI KORRAL</a:t>
            </a:r>
          </a:p>
        </p:txBody>
      </p:sp>
    </p:spTree>
    <p:extLst>
      <p:ext uri="{BB962C8B-B14F-4D97-AF65-F5344CB8AC3E}">
        <p14:creationId xmlns:p14="http://schemas.microsoft.com/office/powerpoint/2010/main" val="204441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43" y="0"/>
            <a:ext cx="7565967" cy="1325563"/>
          </a:xfrm>
        </p:spPr>
        <p:txBody>
          <a:bodyPr>
            <a:normAutofit/>
          </a:bodyPr>
          <a:lstStyle/>
          <a:p>
            <a:r>
              <a:rPr lang="et-EE" sz="3200" dirty="0"/>
              <a:t>Kortikosteroidid gripi korral</a:t>
            </a:r>
            <a:r>
              <a:t/>
            </a:r>
            <a:br/>
            <a:r>
              <a:rPr lang="et-EE" sz="3200" dirty="0"/>
              <a:t>Taust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2" y="1596885"/>
            <a:ext cx="7702250" cy="4580078"/>
          </a:xfrm>
        </p:spPr>
        <p:txBody>
          <a:bodyPr>
            <a:normAutofit/>
          </a:bodyPr>
          <a:lstStyle/>
          <a:p>
            <a:r>
              <a:rPr lang="et-EE" sz="2400" dirty="0"/>
              <a:t>Kortikosteroidid on COVID-19 kopsupõletikku põdevate patsientide standardraviks, vähendades hapnikku saavatel patsientidel surma riski ~1/5 võrra</a:t>
            </a:r>
          </a:p>
          <a:p>
            <a:endParaRPr lang="et-EE" sz="2400" dirty="0"/>
          </a:p>
          <a:p>
            <a:r>
              <a:rPr lang="et-EE" sz="2400" dirty="0"/>
              <a:t>Varem pakuti seda gripi kopsupõletiku raviks, kuid seda polehospitaliseeritud patsientidel kunagi korralikult uuritud</a:t>
            </a:r>
          </a:p>
          <a:p>
            <a:endParaRPr lang="et-EE" sz="2400" dirty="0"/>
          </a:p>
          <a:p>
            <a:r>
              <a:rPr lang="et-EE" sz="2400" dirty="0"/>
              <a:t>Immuunvahendatud kopsukahjustuste vähendamine võib parandada elulemust raske gripi, nagu ka COVID-19 korral</a:t>
            </a:r>
          </a:p>
          <a:p>
            <a:endParaRPr lang="et-EE" sz="2400" dirty="0"/>
          </a:p>
        </p:txBody>
      </p:sp>
      <p:pic>
        <p:nvPicPr>
          <p:cNvPr id="2050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07" y="1596885"/>
            <a:ext cx="7551778" cy="4580078"/>
          </a:xfrm>
        </p:spPr>
        <p:txBody>
          <a:bodyPr>
            <a:normAutofit/>
          </a:bodyPr>
          <a:lstStyle/>
          <a:p>
            <a:r>
              <a:rPr lang="et-EE" dirty="0" smtClean="0"/>
              <a:t>Uuring on avatud gripist tingitud kopsupõletiku </a:t>
            </a:r>
            <a:r>
              <a:rPr lang="et-EE" sz="2400" b="1" i="1" dirty="0"/>
              <a:t>ja hüpoksiaga</a:t>
            </a:r>
            <a:r>
              <a:rPr lang="et-EE" dirty="0" smtClean="0"/>
              <a:t> patsientidele (lisahapnik või SpO2 &lt; 92% õhus)</a:t>
            </a:r>
          </a:p>
          <a:p>
            <a:r>
              <a:rPr lang="et-EE" sz="2400" dirty="0"/>
              <a:t>Vastunäidustatud, kui kasutatakse süsteemseid kortikosteroide või kavandatakse nende kasutamist või kui samaaegselt nakatunud SARS-CoV-2-ga</a:t>
            </a:r>
          </a:p>
          <a:p>
            <a:r>
              <a:rPr lang="et-EE" sz="2400" dirty="0" smtClean="0"/>
              <a:t>Uuringusse </a:t>
            </a:r>
            <a:r>
              <a:rPr lang="et-EE" sz="2400" dirty="0"/>
              <a:t>kaasamiseks sobivad rasedad ja rinnaga toitvad naised (kuid kasutage deksametasooni asemel prednisolooni/hüdrokortisooni – vt uuringuplaani) </a:t>
            </a:r>
          </a:p>
          <a:p>
            <a:r>
              <a:rPr lang="et-EE" sz="2400" dirty="0"/>
              <a:t>Sobivad maksa- või neerupuudulikkusega patsiendid</a:t>
            </a:r>
          </a:p>
          <a:p>
            <a:endParaRPr lang="et-EE" sz="24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9007" y="5094668"/>
            <a:ext cx="11604769" cy="137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sz="2400" dirty="0"/>
          </a:p>
          <a:p>
            <a:r>
              <a:rPr lang="et-EE" sz="2400" dirty="0"/>
              <a:t>Kui pärast randomiseerimist muutub näidustatuks kortikosteroidide kasutamine patsiendil, kellele on määratud tavaline ravi, tuleb neid talle anda (see peab juhtuma ainult kliinilise seisundi muutumise tõttu)</a:t>
            </a:r>
          </a:p>
          <a:p>
            <a:endParaRPr lang="et-EE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2343" y="0"/>
            <a:ext cx="75659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t-EE" sz="3200" dirty="0"/>
              <a:t>Kortikosteroidid gripi korral</a:t>
            </a:r>
          </a:p>
          <a:p>
            <a:r>
              <a:rPr lang="et-EE" sz="3200" dirty="0"/>
              <a:t>Sobivus</a:t>
            </a:r>
          </a:p>
        </p:txBody>
      </p:sp>
    </p:spTree>
    <p:extLst>
      <p:ext uri="{BB962C8B-B14F-4D97-AF65-F5344CB8AC3E}">
        <p14:creationId xmlns:p14="http://schemas.microsoft.com/office/powerpoint/2010/main" val="2966428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76" y="1482585"/>
            <a:ext cx="10167292" cy="4580078"/>
          </a:xfrm>
        </p:spPr>
        <p:txBody>
          <a:bodyPr>
            <a:noAutofit/>
          </a:bodyPr>
          <a:lstStyle/>
          <a:p>
            <a:r>
              <a:rPr lang="et-EE" sz="2200" dirty="0"/>
              <a:t>Deksametasoon 6 mg üks kord ööpäevas, suukaudne/nasogastraalne või intravenoosne </a:t>
            </a:r>
          </a:p>
          <a:p>
            <a:r>
              <a:rPr lang="et-EE" sz="2200" dirty="0"/>
              <a:t>Ravida 10 päeva või kuni väljakirjutamiseni, olenevalt sellest, kumb juhtub varem</a:t>
            </a:r>
          </a:p>
          <a:p>
            <a:r>
              <a:rPr lang="et-EE" sz="2200" dirty="0"/>
              <a:t>Algseisundi ega järelkontrolli proove pole</a:t>
            </a:r>
          </a:p>
          <a:p>
            <a:pPr marL="0" indent="0">
              <a:buNone/>
            </a:pPr>
            <a:endParaRPr lang="et-EE" sz="1000" dirty="0"/>
          </a:p>
          <a:p>
            <a:r>
              <a:rPr lang="et-EE" sz="2200" dirty="0"/>
              <a:t>Kortikosteroidide olulisi kõrvaltoimeid tuleb arvestada ja ette näha nagu tavapraktikas, nt</a:t>
            </a:r>
          </a:p>
          <a:p>
            <a:pPr lvl="1"/>
            <a:r>
              <a:rPr lang="et-EE" sz="2200" dirty="0"/>
              <a:t>hüperglükeemia oht (arvestage vajadust pingsama jälgimise järele)</a:t>
            </a:r>
          </a:p>
          <a:p>
            <a:pPr lvl="1"/>
            <a:r>
              <a:rPr lang="et-EE" sz="2200" dirty="0"/>
              <a:t>peptiline haavand (suure riski korral kaaluge vajadust seedetrakti kaitse järele)</a:t>
            </a:r>
          </a:p>
          <a:p>
            <a:pPr lvl="1"/>
            <a:r>
              <a:rPr lang="et-EE" sz="2200" dirty="0"/>
              <a:t>infektsioon (eriti kui on muid immuunsupressiooni põhjuseid)</a:t>
            </a:r>
          </a:p>
          <a:p>
            <a:pPr lvl="1"/>
            <a:r>
              <a:rPr lang="et-EE" sz="2200" dirty="0"/>
              <a:t>psühhiaatrilised reaktsioonid</a:t>
            </a:r>
          </a:p>
          <a:p>
            <a:pPr lvl="1"/>
            <a:r>
              <a:rPr lang="et-EE" sz="2200" dirty="0"/>
              <a:t>vedelikupeetus</a:t>
            </a:r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73" y="1968107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3224" y="4797124"/>
            <a:ext cx="11898775" cy="15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000" dirty="0"/>
          </a:p>
          <a:p>
            <a:endParaRPr lang="en-GB" sz="24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00" y="5817503"/>
            <a:ext cx="11760200" cy="1289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t-EE" sz="2200" dirty="0"/>
              <a:t>mõnel patsiendil esineb seoses äkilise ärajätmisega neerupealiste puudulikkuse risk, nt varasemal märkimisväärsel kortikosteroidide kasutamisel, või muud neerupealiste puudulikkuse põhjused (kaaluge järkjärgulist ärajätmist tavapärast praktikat järgides)</a:t>
            </a:r>
          </a:p>
          <a:p>
            <a:pPr lvl="1"/>
            <a:endParaRPr lang="et-EE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2343" y="0"/>
            <a:ext cx="75659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t-EE" sz="3200" dirty="0"/>
              <a:t>Kortikosteroidid gripi korral</a:t>
            </a:r>
          </a:p>
          <a:p>
            <a:r>
              <a:rPr lang="et-EE" sz="3200" dirty="0"/>
              <a:t>Annustamine ja kõrvaltoimed</a:t>
            </a:r>
          </a:p>
        </p:txBody>
      </p:sp>
    </p:spTree>
    <p:extLst>
      <p:ext uri="{BB962C8B-B14F-4D97-AF65-F5344CB8AC3E}">
        <p14:creationId xmlns:p14="http://schemas.microsoft.com/office/powerpoint/2010/main" val="17033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20" y="1755523"/>
            <a:ext cx="7505480" cy="4580078"/>
          </a:xfrm>
        </p:spPr>
        <p:txBody>
          <a:bodyPr>
            <a:noAutofit/>
          </a:bodyPr>
          <a:lstStyle/>
          <a:p>
            <a:r>
              <a:rPr lang="et-EE" sz="2200" dirty="0"/>
              <a:t>Deksametasoon on CYP3A4 substraat, seega esineb suurenenud ekspositsiooni ja kõrvaltoimete risk, kui seda manustatakse koos tugevate CYP3A4 inhibiitoritega, nagu </a:t>
            </a:r>
          </a:p>
          <a:p>
            <a:pPr lvl="1"/>
            <a:r>
              <a:rPr lang="et-EE" sz="2200" dirty="0"/>
              <a:t>klaritromütsiin/erütromütsiin (</a:t>
            </a:r>
            <a:r>
              <a:rPr lang="et-EE" sz="2200" u="sng" dirty="0"/>
              <a:t>kuid mitte asitromütsiin</a:t>
            </a:r>
            <a:r>
              <a:rPr lang="et-EE" sz="2200" dirty="0"/>
              <a:t>)</a:t>
            </a:r>
          </a:p>
          <a:p>
            <a:pPr lvl="1"/>
            <a:r>
              <a:rPr lang="et-EE" sz="2200" dirty="0"/>
              <a:t>ritonaviir/kobitsistaat</a:t>
            </a:r>
          </a:p>
          <a:p>
            <a:pPr lvl="1"/>
            <a:r>
              <a:rPr lang="et-EE" sz="2200" dirty="0"/>
              <a:t>asooliga seenevastased ravimid </a:t>
            </a:r>
          </a:p>
          <a:p>
            <a:endParaRPr lang="et-EE" sz="24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93225" y="3747224"/>
            <a:ext cx="10730375" cy="1857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sz="2400" dirty="0"/>
          </a:p>
          <a:p>
            <a:r>
              <a:rPr lang="et-EE" sz="2200" dirty="0"/>
              <a:t>Kaaluge, kas tugeva CYP3A4 inhibiitori võib ohutult peatada/asendada või on vaja steroidide kõrvaltoimete pingsamat jälgimist</a:t>
            </a:r>
          </a:p>
          <a:p>
            <a:endParaRPr lang="et-EE" sz="2200" dirty="0"/>
          </a:p>
          <a:p>
            <a:r>
              <a:rPr lang="et-EE" sz="2200" dirty="0"/>
              <a:t>Kui tugevat CYP3A4 inhibiitorit ei saa vältida, ei pruugi patsiendi kaasamine kortikosteroidide võrdlusesse olla asjakohane, kuid see ei ole uuringuplaanis keelatud, kuna ravi peaks põhinema individuaalsete riskide/kasu hindamisel</a:t>
            </a:r>
          </a:p>
          <a:p>
            <a:endParaRPr lang="et-EE" sz="2400" dirty="0"/>
          </a:p>
          <a:p>
            <a:endParaRPr lang="et-EE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343" y="0"/>
            <a:ext cx="7565967" cy="1325563"/>
          </a:xfrm>
        </p:spPr>
        <p:txBody>
          <a:bodyPr>
            <a:normAutofit/>
          </a:bodyPr>
          <a:lstStyle/>
          <a:p>
            <a:r>
              <a:rPr lang="et-EE" sz="3200" dirty="0"/>
              <a:t>Kortikosteroidid gripi korral</a:t>
            </a:r>
            <a:r>
              <a:t/>
            </a:r>
            <a:br/>
            <a:r>
              <a:rPr lang="et-EE" sz="3200" dirty="0"/>
              <a:t>Võimalikud koostoimed</a:t>
            </a:r>
          </a:p>
        </p:txBody>
      </p:sp>
    </p:spTree>
    <p:extLst>
      <p:ext uri="{BB962C8B-B14F-4D97-AF65-F5344CB8AC3E}">
        <p14:creationId xmlns:p14="http://schemas.microsoft.com/office/powerpoint/2010/main" val="16394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5B38-4503-6E45-9E3F-977751B9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02" y="56169"/>
            <a:ext cx="10515600" cy="1325563"/>
          </a:xfrm>
        </p:spPr>
        <p:txBody>
          <a:bodyPr>
            <a:normAutofit/>
          </a:bodyPr>
          <a:lstStyle/>
          <a:p>
            <a:r>
              <a:rPr lang="et-EE" sz="3200" dirty="0"/>
              <a:t>Kokkuvõte – gripiravimid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C997-BAB2-E147-9D89-FE208291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2" y="1596885"/>
            <a:ext cx="10375833" cy="4580078"/>
          </a:xfrm>
        </p:spPr>
        <p:txBody>
          <a:bodyPr>
            <a:normAutofit/>
          </a:bodyPr>
          <a:lstStyle/>
          <a:p>
            <a:r>
              <a:rPr lang="et-EE" sz="2400" dirty="0"/>
              <a:t>Gripp tapab aastas sadu tuhandeid inimesi ja gripipandeemia võib olla sada korda hullem</a:t>
            </a:r>
          </a:p>
          <a:p>
            <a:pPr marL="0" indent="0">
              <a:buNone/>
            </a:pPr>
            <a:endParaRPr lang="et-EE" sz="2400" dirty="0"/>
          </a:p>
          <a:p>
            <a:r>
              <a:rPr lang="et-EE" sz="2400" dirty="0"/>
              <a:t>Erinevalt COVID-19-st ei ole ühtegi paljutõotavat gripiravimit hospitaliseeritud patsientidega läbi viidud randomiseeritud uuringutes korralikult hinnatud</a:t>
            </a:r>
          </a:p>
          <a:p>
            <a:endParaRPr lang="et-EE" sz="2400" dirty="0"/>
          </a:p>
          <a:p>
            <a:r>
              <a:rPr lang="et-EE" sz="2400" dirty="0"/>
              <a:t>Täname, et aitate meil täiustada gripiravi!</a:t>
            </a:r>
          </a:p>
        </p:txBody>
      </p:sp>
    </p:spTree>
    <p:extLst>
      <p:ext uri="{BB962C8B-B14F-4D97-AF65-F5344CB8AC3E}">
        <p14:creationId xmlns:p14="http://schemas.microsoft.com/office/powerpoint/2010/main" val="160573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682" y="0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dirty="0"/>
              <a:t>Gripi taust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896" y="1473319"/>
            <a:ext cx="8257411" cy="4753862"/>
          </a:xfrm>
        </p:spPr>
        <p:txBody>
          <a:bodyPr>
            <a:normAutofit fontScale="92500"/>
          </a:bodyPr>
          <a:lstStyle/>
          <a:p>
            <a:r>
              <a:rPr lang="et-EE" sz="2400" dirty="0"/>
              <a:t>Hooajaline gripp tapab maailmas ~400 000 inimest aastas (neist kolmandik on alla 65-aastased)</a:t>
            </a:r>
          </a:p>
          <a:p>
            <a:endParaRPr lang="et-EE" sz="2400" dirty="0"/>
          </a:p>
          <a:p>
            <a:r>
              <a:rPr lang="et-EE" sz="2400" dirty="0"/>
              <a:t>Gripipandeemia võib tappa kümneid miljoneid inimesi</a:t>
            </a:r>
          </a:p>
          <a:p>
            <a:endParaRPr lang="et-EE" sz="2400" dirty="0"/>
          </a:p>
          <a:p>
            <a:r>
              <a:rPr lang="et-EE" sz="2400" dirty="0"/>
              <a:t>RECOVERY ja muud uuringud leidsid COVID-19 puhul kiiresti elupäästvad ravimeetodid, randomiseerides tuhandeid patsiente</a:t>
            </a:r>
          </a:p>
          <a:p>
            <a:endParaRPr lang="et-EE" sz="2400" dirty="0"/>
          </a:p>
          <a:p>
            <a:r>
              <a:rPr lang="et-EE" sz="2400" dirty="0"/>
              <a:t>Paljud teised paljutõotavad ravimeetodid leiti olevat ebatõhusad</a:t>
            </a:r>
          </a:p>
          <a:p>
            <a:pPr marL="0" indent="0">
              <a:buNone/>
            </a:pPr>
            <a:endParaRPr lang="et-EE" sz="2400" dirty="0"/>
          </a:p>
          <a:p>
            <a:r>
              <a:rPr lang="et-EE" sz="2400" dirty="0"/>
              <a:t>Erinevalt COVID-19-st ei ole meil gripiravi suunamiseks häid (st randomiseeritud) tõendeid</a:t>
            </a:r>
          </a:p>
          <a:p>
            <a:endParaRPr lang="et-EE" sz="2400" dirty="0"/>
          </a:p>
          <a:p>
            <a:endParaRPr lang="et-EE" sz="2400" dirty="0"/>
          </a:p>
        </p:txBody>
      </p:sp>
      <p:pic>
        <p:nvPicPr>
          <p:cNvPr id="4" name="Picture 3" descr="A picture containing cake, decorated, colorful, several&#10;&#10;Description automatically generated">
            <a:extLst>
              <a:ext uri="{FF2B5EF4-FFF2-40B4-BE49-F238E27FC236}">
                <a16:creationId xmlns:a16="http://schemas.microsoft.com/office/drawing/2014/main" id="{D8E2B7A5-8C49-E44E-9A1F-DFF167467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22" y="1939785"/>
            <a:ext cx="3898870" cy="38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et-EE" sz="3600" dirty="0"/>
              <a:t>Sobivus RECOVERY jaoks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4786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t-EE" sz="2400" dirty="0"/>
              <a:t>Hospitaliseeritud patsiendid vanuses ≥ 18</a:t>
            </a:r>
            <a:endParaRPr lang="et-EE" sz="8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t-EE" sz="2400" dirty="0"/>
              <a:t>Pneumoonia sündroom, 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t-EE" sz="2000" dirty="0"/>
              <a:t>uue hingamisteede infektsiooni tüüpilised sümptomid (köha, õhupuudus, palavik jne) ja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t-EE" sz="2000" dirty="0"/>
              <a:t>objektiivsed tõendid akuutse kopsuhaiguse kohta (nt röntgeni/kompuutertomograafia/ultraheliga nähtavad muutused, hüpoksia või kliiniline läbivaatus) ja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t-EE" sz="2000" dirty="0"/>
              <a:t>alternatiivsed põhjused on ebatõenäolised või välistatud (nt südamepuudulikkus)</a:t>
            </a:r>
          </a:p>
          <a:p>
            <a:pPr marL="457200" lvl="1" indent="0">
              <a:buNone/>
            </a:pPr>
            <a:r>
              <a:rPr lang="et-EE" sz="2000" i="1" dirty="0"/>
              <a:t>Siiski on diagnoos kliiniline ja põhineb juhtiva arsti hinnangul (need kriteeriumid on juhised)</a:t>
            </a:r>
            <a:endParaRPr lang="et-EE" sz="800" i="1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t-EE" sz="2400" dirty="0"/>
              <a:t>Üks järgmistest diagnoosidest.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t-EE" sz="2000" dirty="0">
                <a:solidFill>
                  <a:schemeClr val="bg1">
                    <a:lumMod val="75000"/>
                  </a:schemeClr>
                </a:solidFill>
              </a:rPr>
              <a:t>Kinnitatud SARS-CoV-2 infektsioon (COVID-19 võrdlused pole ELis avatud)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t-EE" sz="2000" b="1" dirty="0"/>
              <a:t>Kinnitatud A- või B-gripi infektsioon 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t-EE" sz="2000" dirty="0">
                <a:solidFill>
                  <a:schemeClr val="bg1">
                    <a:lumMod val="75000"/>
                  </a:schemeClr>
                </a:solidFill>
              </a:rPr>
              <a:t>Keskkonnatekkene kopsupõletik plaanitud antibiootikumidega (ilma COVID-19/gripi/pneumotsüsti-pneumoonia/tuberkuloosi kahtluseta)</a:t>
            </a:r>
            <a:endParaRPr lang="et-EE" sz="8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t-EE" sz="2400" dirty="0"/>
              <a:t>Haigusloos puuduvad asjaolud, mis võiksid patsiendi osalemise korral ohtu seada</a:t>
            </a:r>
            <a:endParaRPr lang="et-EE" sz="8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t-EE" sz="2400" dirty="0"/>
              <a:t>Raviarst ei arva, et konkreetne uuringuravim on kas näidustatud või vastunäidustatud</a:t>
            </a:r>
          </a:p>
        </p:txBody>
      </p:sp>
    </p:spTree>
    <p:extLst>
      <p:ext uri="{BB962C8B-B14F-4D97-AF65-F5344CB8AC3E}">
        <p14:creationId xmlns:p14="http://schemas.microsoft.com/office/powerpoint/2010/main" val="270203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53" y="15990"/>
            <a:ext cx="8096250" cy="1325563"/>
          </a:xfrm>
        </p:spPr>
        <p:txBody>
          <a:bodyPr>
            <a:normAutofit/>
          </a:bodyPr>
          <a:lstStyle/>
          <a:p>
            <a:r>
              <a:rPr lang="et-EE" sz="3200" dirty="0"/>
              <a:t>RECOVERY ülesehitus: põhiline uuringuplaan V27.0 (sh ELi välised võrdlused)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t-EE" sz="2000" b="1" dirty="0"/>
              <a:t>KOPSUPÕLETIKUGA HAIGLARAVIL PATSIENDID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t-EE" sz="2000" b="1" dirty="0"/>
              <a:t>ANALÜÜS</a:t>
            </a:r>
            <a:endParaRPr lang="et-EE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6600" b="1" dirty="0"/>
              <a:t>R</a:t>
            </a:r>
            <a:endParaRPr lang="et-E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b="1" dirty="0"/>
              <a:t>Patsiendid kinnitatud SARS-CoV-2-ga (EI OLE AVATUD ELis)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374160"/>
            <a:ext cx="3530601" cy="1492139"/>
            <a:chOff x="4441699" y="1502194"/>
            <a:chExt cx="3499966" cy="14856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Deksametasooni suur annus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Tavaline ravi (kortikosteroidide standardannus)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52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b="1" i="1" dirty="0"/>
                <a:t>või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15005" y="1502194"/>
              <a:ext cx="2926660" cy="82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 b="1" dirty="0"/>
                <a:t>COVID-19 suurtes annustes kortikosteroidide võrdlus (mitteinvasiivse või invasiivse mehaanilise hingamisabiga patsiendid)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3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Deksametasoon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Tavaline ravi ilma kortikosteroidideta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b="1" i="1" dirty="0"/>
                <a:t>või</a:t>
              </a:r>
              <a:endParaRPr lang="et-EE" sz="12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b="1" dirty="0"/>
                <a:t>Gripi kortikosteroidide võrdlus (hüpoksiaga patsiendid)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Baloksaviir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Tavaline ravi ilma baloksaviirita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b="1" i="1" dirty="0"/>
                <a:t>või</a:t>
              </a:r>
              <a:endParaRPr lang="et-EE" sz="12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7460" y="1584619"/>
              <a:ext cx="26517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b="1" dirty="0"/>
                <a:t>Baloksaviiri võrdlus</a:t>
              </a:r>
            </a:p>
            <a:p>
              <a:r>
                <a:rPr lang="et-EE" sz="1600" b="1" dirty="0"/>
                <a:t>EI OLE HETKEL ELis AVATUD</a:t>
              </a:r>
              <a:endParaRPr lang="et-EE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Oseltamiviir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Tavaline ravi ilma oseltamiviirita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b="1" i="1" dirty="0"/>
                <a:t>või</a:t>
              </a:r>
              <a:endParaRPr lang="et-EE" sz="12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b="1" dirty="0"/>
                <a:t>Oseltamiviiri võrdlus</a:t>
              </a:r>
              <a:endParaRPr lang="et-EE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/>
              <a:t>Kinnitatud GRIPIGA patsiendid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3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t-EE" sz="1200" b="1" dirty="0">
                    <a:solidFill>
                      <a:schemeClr val="bg1"/>
                    </a:solidFill>
                  </a:rPr>
                  <a:t>Sotrovimab</a:t>
                </a:r>
                <a:endParaRPr lang="et-EE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t-EE" sz="1200" b="1" dirty="0">
                    <a:solidFill>
                      <a:schemeClr val="bg1"/>
                    </a:solidFill>
                  </a:rPr>
                  <a:t>Tavaline ravi ilma sotrovimabita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t-EE" b="1" dirty="0"/>
                  <a:t>J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400" b="1" i="1" dirty="0"/>
                  <a:t>või</a:t>
                </a:r>
                <a:endParaRPr lang="et-EE" sz="12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600" b="1" dirty="0"/>
                  <a:t>Sotrovimabi võrdlus</a:t>
                </a:r>
                <a:endParaRPr lang="et-EE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200" b="1" dirty="0"/>
              <a:t>Keskkonnatekkese kopsupõletikuga patsiendid (ilma SARS-CoV-2/gripi/pneumotsüsti-pneumoonia/tuberkuloosi kahtluseta)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t-EE" sz="1200" b="1" dirty="0">
                    <a:solidFill>
                      <a:schemeClr val="bg1"/>
                    </a:solidFill>
                  </a:rPr>
                  <a:t>Deksametasoon</a:t>
                </a:r>
                <a:endParaRPr lang="et-EE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t-EE" sz="1100" b="1" dirty="0">
                    <a:solidFill>
                      <a:schemeClr val="bg1"/>
                    </a:solidFill>
                  </a:rPr>
                  <a:t>Tavaline ravi ilma kortikosteroidideta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t-EE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400" b="1" i="1" dirty="0"/>
                  <a:t>või</a:t>
                </a:r>
                <a:endParaRPr lang="et-EE" sz="12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400" b="1" dirty="0"/>
                  <a:t>Keskkonnatekkese kopsupõletiku (CAP) kortikosteroidide võrdlus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3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12416" y="3722810"/>
            <a:ext cx="3467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/>
              <a:t>Lähteandmed kogutud, sobivus kindlaks määratud</a:t>
            </a:r>
          </a:p>
          <a:p>
            <a:r>
              <a:rPr lang="et-EE" sz="1400" b="1" dirty="0"/>
              <a:t>1:1 randomiseerimine igas sobivas võrdluses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759528" y="3611411"/>
            <a:ext cx="3727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b="1" dirty="0"/>
              <a:t>Tulemused 28 päeva ja 6 kuu pärast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200" b="1" dirty="0"/>
              <a:t>Suremus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200" b="1" dirty="0"/>
              <a:t>Elusalt haiglast väljakirjutamise aeg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200" b="1" dirty="0"/>
              <a:t>Progresseerumine hingamisabi nõudvasse olukorda või surm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1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t-EE" sz="2000" b="1" dirty="0"/>
              <a:t>KOPSUPÕLETIKUGA HAIGLARAVIL PATSIENDID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11239" y="144782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t-EE" sz="2000" b="1" dirty="0"/>
              <a:t>ANALÜÜS</a:t>
            </a:r>
            <a:endParaRPr lang="et-EE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6600" b="1" dirty="0"/>
              <a:t>R</a:t>
            </a:r>
            <a:endParaRPr lang="et-E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b="1" dirty="0"/>
              <a:t>Patsiendid kinnitatud SARS-CoV-2-ga (EI OLE AVATUD ELis)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Deksametasooni suur annus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Tavaline ravi (kortikosteroidide standardannus)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b="1" i="1" dirty="0"/>
                <a:t>või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52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b="1" dirty="0"/>
                <a:t>COVID-19 suurtes annustes kortikosteroidide võrdlus (mitteinvasiivse või invasiivse mehaanilise hingamisabiga patsiendid)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3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Deksametasoon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Tavaline ravi ilma kortikosteroidideta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b="1" i="1" dirty="0"/>
                <a:t>või</a:t>
              </a:r>
              <a:endParaRPr lang="et-EE" sz="12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b="1" dirty="0"/>
                <a:t>Gripi kortikosteroidide võrdlus (hüpoksiaga patsiendid)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Baloksaviir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Tavaline ravi ilma baloksaviirita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b="1" i="1" dirty="0"/>
                <a:t>või</a:t>
              </a:r>
              <a:endParaRPr lang="et-EE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7460" y="1584619"/>
              <a:ext cx="26517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b="1" dirty="0"/>
                <a:t>Baloksaviiri võrdlus</a:t>
              </a:r>
            </a:p>
            <a:p>
              <a:r>
                <a:rPr lang="et-EE" sz="1600" b="1" dirty="0"/>
                <a:t>EI OLE HETKEL ELis AVATUD</a:t>
              </a:r>
              <a:endParaRPr lang="et-EE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Oseltamiviir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t-EE" sz="1200" b="1" dirty="0">
                  <a:solidFill>
                    <a:schemeClr val="bg1"/>
                  </a:solidFill>
                </a:rPr>
                <a:t>Tavaline ravi ilma oseltamiviirita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b="1" i="1" dirty="0"/>
                <a:t>või</a:t>
              </a:r>
              <a:endParaRPr lang="et-EE" sz="12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b="1" dirty="0"/>
                <a:t>Oseltamiviiri võrdlus</a:t>
              </a:r>
              <a:endParaRPr lang="et-EE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/>
              <a:t>Kinnitatud GRIPIGA patsiendid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3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t-EE" sz="1200" b="1" dirty="0">
                    <a:solidFill>
                      <a:schemeClr val="bg1"/>
                    </a:solidFill>
                  </a:rPr>
                  <a:t>Sotrovimab</a:t>
                </a:r>
                <a:endParaRPr lang="et-EE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t-EE" sz="1200" b="1" dirty="0">
                    <a:solidFill>
                      <a:schemeClr val="bg1"/>
                    </a:solidFill>
                  </a:rPr>
                  <a:t>Tavaline ravi ilma sotrovimabita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t-EE" b="1" dirty="0"/>
                  <a:t>J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600" b="1" i="1" dirty="0"/>
                  <a:t>või</a:t>
                </a:r>
                <a:endParaRPr lang="et-EE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600" b="1" dirty="0"/>
                  <a:t>Sotrovimabi võrdlus</a:t>
                </a:r>
                <a:endParaRPr lang="et-EE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200" b="1" dirty="0"/>
              <a:t>Keskkonnatekkese kopsupõletikuga patsiendid (ilma SARS-CoV-2/gripi/pneumotsüsti-pneumoonia/tuberkuloosi kahtluseta)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t-EE" sz="1200" b="1" dirty="0">
                    <a:solidFill>
                      <a:schemeClr val="bg1"/>
                    </a:solidFill>
                  </a:rPr>
                  <a:t>Deksametasoon</a:t>
                </a:r>
                <a:endParaRPr lang="et-EE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t-EE" sz="1200" b="1" dirty="0">
                    <a:solidFill>
                      <a:schemeClr val="bg1"/>
                    </a:solidFill>
                  </a:rPr>
                  <a:t>Tavaline ravi ilma kortikosteroidideta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t-EE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600" b="1" i="1" dirty="0"/>
                  <a:t>või</a:t>
                </a:r>
                <a:endParaRPr lang="et-EE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t-EE" sz="1400" b="1" dirty="0"/>
                  <a:t>Keskkonnatekkese kopsupõletiku (CAP) kortikosteroidide võrdlus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3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656" y="3742951"/>
            <a:ext cx="356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/>
              <a:t>Lähteandmed kogutud, sobivus kindlaks määratud</a:t>
            </a:r>
          </a:p>
          <a:p>
            <a:r>
              <a:rPr lang="et-EE" sz="1400" b="1" dirty="0"/>
              <a:t>1:1 randomiseerimine igas sobivas võrdluses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6" y="3630854"/>
            <a:ext cx="33284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b="1" dirty="0"/>
              <a:t>Tulemused 28 päeva ja 6 kuu pärast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100" b="1" dirty="0"/>
              <a:t>Suremus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100" b="1" dirty="0"/>
              <a:t>Elusalt haiglast väljakirjutamise aeg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100" b="1" dirty="0"/>
              <a:t>Progresseerumine hingamisabi nõudvasse olukorda või surm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812541" y="5071696"/>
            <a:ext cx="3532204" cy="157472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611391" y="59174"/>
            <a:ext cx="8096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t-EE" sz="3200" dirty="0"/>
              <a:t>RECOVERY ülesehitus: </a:t>
            </a:r>
          </a:p>
          <a:p>
            <a:r>
              <a:rPr lang="et-EE" sz="3200" dirty="0"/>
              <a:t>ELi gripi võrdlused</a:t>
            </a:r>
          </a:p>
        </p:txBody>
      </p:sp>
    </p:spTree>
    <p:extLst>
      <p:ext uri="{BB962C8B-B14F-4D97-AF65-F5344CB8AC3E}">
        <p14:creationId xmlns:p14="http://schemas.microsoft.com/office/powerpoint/2010/main" val="308160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mtClean="0"/>
              <a:t>Oseltamiviir (TAMIFLU)</a:t>
            </a:r>
          </a:p>
        </p:txBody>
      </p:sp>
    </p:spTree>
    <p:extLst>
      <p:ext uri="{BB962C8B-B14F-4D97-AF65-F5344CB8AC3E}">
        <p14:creationId xmlns:p14="http://schemas.microsoft.com/office/powerpoint/2010/main" val="208162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F83042A-DC61-C148-8A7C-6FFD2501A342}"/>
              </a:ext>
            </a:extLst>
          </p:cNvPr>
          <p:cNvGrpSpPr>
            <a:grpSpLocks noChangeAspect="1"/>
          </p:cNvGrpSpPr>
          <p:nvPr/>
        </p:nvGrpSpPr>
        <p:grpSpPr>
          <a:xfrm>
            <a:off x="680860" y="3428592"/>
            <a:ext cx="8724397" cy="3429408"/>
            <a:chOff x="914400" y="2310504"/>
            <a:chExt cx="8735786" cy="34338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984A543-4860-364F-96C2-3052EC5CED3E}"/>
                </a:ext>
              </a:extLst>
            </p:cNvPr>
            <p:cNvGrpSpPr/>
            <p:nvPr/>
          </p:nvGrpSpPr>
          <p:grpSpPr>
            <a:xfrm>
              <a:off x="914400" y="2317012"/>
              <a:ext cx="8735786" cy="3427377"/>
              <a:chOff x="914400" y="3525339"/>
              <a:chExt cx="8404167" cy="3186786"/>
            </a:xfrm>
          </p:grpSpPr>
          <p:pic>
            <p:nvPicPr>
              <p:cNvPr id="21" name="Picture 20" descr="Chart, line chart&#10;&#10;Description automatically generated">
                <a:extLst>
                  <a:ext uri="{FF2B5EF4-FFF2-40B4-BE49-F238E27FC236}">
                    <a16:creationId xmlns:a16="http://schemas.microsoft.com/office/drawing/2014/main" id="{BB34C04F-2DDD-F34F-9058-C18F25EEFF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46"/>
              <a:stretch/>
            </p:blipFill>
            <p:spPr>
              <a:xfrm>
                <a:off x="914400" y="3525339"/>
                <a:ext cx="8404167" cy="2908205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1DF930-EB2B-F24E-821B-DF721B6E2D4B}"/>
                  </a:ext>
                </a:extLst>
              </p:cNvPr>
              <p:cNvSpPr txBox="1"/>
              <p:nvPr/>
            </p:nvSpPr>
            <p:spPr>
              <a:xfrm>
                <a:off x="4364068" y="6425953"/>
                <a:ext cx="2455167" cy="28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t-EE" sz="1400" dirty="0"/>
                  <a:t>Aeg ravi algusest (h)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EB48F0-9A7C-A349-999C-615625AB5A53}"/>
                </a:ext>
              </a:extLst>
            </p:cNvPr>
            <p:cNvCxnSpPr>
              <a:cxnSpLocks/>
            </p:cNvCxnSpPr>
            <p:nvPr/>
          </p:nvCxnSpPr>
          <p:spPr>
            <a:xfrm>
              <a:off x="2073729" y="3795840"/>
              <a:ext cx="21145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CEDA172-4D06-344A-9222-EB243B8CA2C1}"/>
                </a:ext>
              </a:extLst>
            </p:cNvPr>
            <p:cNvCxnSpPr>
              <a:cxnSpLocks/>
            </p:cNvCxnSpPr>
            <p:nvPr/>
          </p:nvCxnSpPr>
          <p:spPr>
            <a:xfrm>
              <a:off x="4188279" y="3804560"/>
              <a:ext cx="0" cy="13994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02117A-835A-D541-8A9A-C75BB6FFE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3736" y="3804560"/>
              <a:ext cx="1" cy="13994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2A0EBA-F61A-3E44-9F8E-2729C655044D}"/>
                </a:ext>
              </a:extLst>
            </p:cNvPr>
            <p:cNvSpPr txBox="1"/>
            <p:nvPr/>
          </p:nvSpPr>
          <p:spPr>
            <a:xfrm>
              <a:off x="2402351" y="4602113"/>
              <a:ext cx="83070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t-EE" sz="1200" dirty="0"/>
                <a:t>Baloksaviir</a:t>
              </a:r>
            </a:p>
            <a:p>
              <a:r>
                <a:rPr lang="et-EE" sz="1200" dirty="0"/>
                <a:t>Platseebo</a:t>
              </a:r>
            </a:p>
            <a:p>
              <a:r>
                <a:rPr lang="et-EE" sz="1200" dirty="0"/>
                <a:t>Oseltamiviir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99A6F5-6E53-584D-8BA3-82491537BC64}"/>
                </a:ext>
              </a:extLst>
            </p:cNvPr>
            <p:cNvSpPr txBox="1"/>
            <p:nvPr/>
          </p:nvSpPr>
          <p:spPr>
            <a:xfrm rot="16200000">
              <a:off x="282592" y="3573378"/>
              <a:ext cx="274119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t-EE" sz="1400" dirty="0"/>
                <a:t>% ilma sümptomite paranemiseta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31" y="1412393"/>
            <a:ext cx="11767939" cy="4580078"/>
          </a:xfrm>
        </p:spPr>
        <p:txBody>
          <a:bodyPr>
            <a:normAutofit/>
          </a:bodyPr>
          <a:lstStyle/>
          <a:p>
            <a:r>
              <a:rPr lang="et-EE" sz="2400" dirty="0"/>
              <a:t>Oseltamiviir on neuraminidaasi inhibiitor (NAI)</a:t>
            </a:r>
          </a:p>
          <a:p>
            <a:r>
              <a:rPr lang="et-EE" sz="2400" dirty="0"/>
              <a:t>Neuraminidaas võimaldab nakatunud rakkudest viiruse väljumist, seega häirivad NAI-d viiruse replikatsioonitsüklit</a:t>
            </a:r>
          </a:p>
          <a:p>
            <a:r>
              <a:rPr lang="et-EE" sz="2400" dirty="0"/>
              <a:t>Oseltamiviir vähendab gripisümptomite kestust ~16 tunni võrra, kui alustada ravi 48 tunni jooksul alates sümptomite tekkimisest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00181" y="6371458"/>
            <a:ext cx="25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/>
              <a:t>Ison MG et al. Lancet Infect Dis. 2020 Oct;20(10):1204-1214. PMID32526195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et-EE" sz="3200" dirty="0"/>
              <a:t>Oseltamiviir (Tamiflu)</a:t>
            </a:r>
            <a:r>
              <a:t/>
            </a:r>
            <a:br/>
            <a:r>
              <a:rPr lang="et-EE" sz="3200" dirty="0"/>
              <a:t>Taust</a:t>
            </a:r>
          </a:p>
        </p:txBody>
      </p:sp>
    </p:spTree>
    <p:extLst>
      <p:ext uri="{BB962C8B-B14F-4D97-AF65-F5344CB8AC3E}">
        <p14:creationId xmlns:p14="http://schemas.microsoft.com/office/powerpoint/2010/main" val="380186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" y="1516725"/>
            <a:ext cx="11767939" cy="4580078"/>
          </a:xfrm>
        </p:spPr>
        <p:txBody>
          <a:bodyPr>
            <a:normAutofit fontScale="92500" lnSpcReduction="20000"/>
          </a:bodyPr>
          <a:lstStyle/>
          <a:p>
            <a:r>
              <a:rPr lang="et-EE" smtClean="0"/>
              <a:t>Mõned vaatlusuuringud on näidanud oseltamiviiri kasulikkust haiglaravil olevate patsientide puhul, kuid teistes ei ole seda täheldatud ning puuduvad randomiseeritud uuringutest saadud tõendid.</a:t>
            </a:r>
            <a:r>
              <a:rPr lang="et-EE" baseline="30000" dirty="0"/>
              <a:t>1,2</a:t>
            </a:r>
          </a:p>
          <a:p>
            <a:endParaRPr lang="et-EE" baseline="30000" dirty="0"/>
          </a:p>
          <a:p>
            <a:r>
              <a:rPr lang="et-EE" smtClean="0"/>
              <a:t>Sellised vaatlusandmed kipuvad olema kallutatud ja seda ei saa usaldusväärselt vältida</a:t>
            </a:r>
          </a:p>
          <a:p>
            <a:endParaRPr lang="et-EE" baseline="30000" dirty="0"/>
          </a:p>
          <a:p>
            <a:r>
              <a:rPr lang="et-EE" smtClean="0"/>
              <a:t>Pandeemia ajal olid mitme COVID-19 ravi (nt asitromütsiin, läbipõdenute plasma) vaatlusandmed eksitavad ja hilisemad suured randomiseeritud uuringud olid neile vastukäivad</a:t>
            </a:r>
          </a:p>
          <a:p>
            <a:endParaRPr lang="et-EE" dirty="0"/>
          </a:p>
          <a:p>
            <a:r>
              <a:rPr lang="et-EE" smtClean="0"/>
              <a:t>Ilma randomiseeritud tõenditeta on oseltamiviiri tõhusus ja ohutus haiglaravil olevate patsientide puhul ebaselge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1215" y="6273225"/>
            <a:ext cx="7057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/>
              <a:t>1 Muthuri SG, et al. Lancet Respir Med. 2014 May;2(5):395-404. </a:t>
            </a:r>
            <a:r>
              <a:rPr lang="et-EE" sz="1600" u="sng" dirty="0">
                <a:hlinkClick r:id="rId2"/>
              </a:rPr>
              <a:t>PMC6637757</a:t>
            </a:r>
            <a:endParaRPr lang="et-EE" sz="1600" dirty="0"/>
          </a:p>
          <a:p>
            <a:r>
              <a:rPr lang="et-EE" sz="1600" dirty="0"/>
              <a:t>2 Heneghan CJ, et al. Health Technol Assess. 2016 May;20(42):1-242. </a:t>
            </a:r>
            <a:r>
              <a:rPr lang="et-EE" sz="1600" u="sng" dirty="0">
                <a:hlinkClick r:id="rId3"/>
              </a:rPr>
              <a:t>PMC4904189</a:t>
            </a:r>
            <a:endParaRPr lang="et-EE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328" y="297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t-EE" sz="3200" dirty="0"/>
              <a:t>Oseltamiviir (Tamiflu)</a:t>
            </a:r>
            <a:r>
              <a:t/>
            </a:r>
            <a:br/>
            <a:r>
              <a:rPr lang="et-EE" sz="3200" dirty="0"/>
              <a:t>Taust</a:t>
            </a:r>
          </a:p>
        </p:txBody>
      </p:sp>
    </p:spTree>
    <p:extLst>
      <p:ext uri="{BB962C8B-B14F-4D97-AF65-F5344CB8AC3E}">
        <p14:creationId xmlns:p14="http://schemas.microsoft.com/office/powerpoint/2010/main" val="299917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87" y="1459126"/>
            <a:ext cx="6379814" cy="3957558"/>
          </a:xfrm>
        </p:spPr>
        <p:txBody>
          <a:bodyPr>
            <a:normAutofit/>
          </a:bodyPr>
          <a:lstStyle/>
          <a:p>
            <a:r>
              <a:rPr lang="et-EE" sz="2400" dirty="0"/>
              <a:t>Paljudes ravijuhistes soovitatakse gripiga hospitaliseeritud patsientidele NAI-sid</a:t>
            </a:r>
          </a:p>
          <a:p>
            <a:r>
              <a:rPr lang="et-EE" sz="2400" dirty="0"/>
              <a:t>2023. aastal kirjutas Inglismaa peaarst kõigile Ühendkuningriigi haiglatele, et toetada uuringuid, milles üks rühm ei saa viirusevastaseid ravimeid</a:t>
            </a:r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/>
          </a:p>
          <a:p>
            <a:endParaRPr lang="et-EE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162" y="2415209"/>
            <a:ext cx="3222490" cy="4371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15" y="1449635"/>
            <a:ext cx="3118829" cy="4258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48647" y="3604815"/>
            <a:ext cx="66050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b="1" i="1" dirty="0"/>
              <a:t>„[...] just nende haiglate ja arstide puhul, kes viivad läbi riiklikke uuringuid, peame seda olevat täielikult kooskõlas hea kliinilise tavaga ja meie randomiseerimise juhistega.”</a:t>
            </a:r>
          </a:p>
          <a:p>
            <a:endParaRPr lang="et-EE" b="1" i="1" dirty="0"/>
          </a:p>
          <a:p>
            <a:r>
              <a:rPr lang="et-EE" b="1" i="1" dirty="0"/>
              <a:t>„Praegu ei ole ühegi nende viirusevastaste ravimite randomiseeritud kontrollitud uuringutes tõestatud, et need parandavad haiglaravile võetud patsientide kliinilisi tulemusi.“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387" y="5708362"/>
            <a:ext cx="822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/>
              <a:t>Selle konteksti selgitamiseks võib vaja minna kohalikke arutelusid/suhtlust</a:t>
            </a:r>
            <a:endParaRPr lang="et-E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et-EE" sz="3200" dirty="0"/>
              <a:t>Oseltamiviir (Tamiflu)</a:t>
            </a:r>
            <a:r>
              <a:t/>
            </a:r>
            <a:br/>
            <a:r>
              <a:rPr lang="et-EE" sz="3200" dirty="0"/>
              <a:t>Taust</a:t>
            </a:r>
          </a:p>
        </p:txBody>
      </p:sp>
    </p:spTree>
    <p:extLst>
      <p:ext uri="{BB962C8B-B14F-4D97-AF65-F5344CB8AC3E}">
        <p14:creationId xmlns:p14="http://schemas.microsoft.com/office/powerpoint/2010/main" val="18069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6e23f2f-d118-4b80-9c8f-3a17b410c8e7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3020C-8141-42D6-B2A6-0F44950BA89F}"/>
</file>

<file path=customXml/itemProps3.xml><?xml version="1.0" encoding="utf-8"?>
<ds:datastoreItem xmlns:ds="http://schemas.openxmlformats.org/officeDocument/2006/customXml" ds:itemID="{B412AD73-C1FD-49B0-ACF6-15D917CCBFA5}">
  <ds:schemaRefs>
    <ds:schemaRef ds:uri="cf0dfbcc-b360-4cf7-9bf5-370ba522dbe9"/>
    <ds:schemaRef ds:uri="http://purl.org/dc/dcmitype/"/>
    <ds:schemaRef ds:uri="83c9eb58-c16a-4eef-9abf-4aeec758fe0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5715</TotalTime>
  <Words>862</Words>
  <Application>Microsoft Office PowerPoint</Application>
  <PresentationFormat>Widescreen</PresentationFormat>
  <Paragraphs>212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RECOVERY uuring</vt:lpstr>
      <vt:lpstr>Gripi taust </vt:lpstr>
      <vt:lpstr>Sobivus RECOVERY jaoks</vt:lpstr>
      <vt:lpstr>RECOVERY ülesehitus: põhiline uuringuplaan V27.0 (sh ELi välised võrdlused)</vt:lpstr>
      <vt:lpstr>PowerPoint Presentation</vt:lpstr>
      <vt:lpstr>PowerPoint Presentation</vt:lpstr>
      <vt:lpstr>Oseltamiviir (Tamiflu) Taust</vt:lpstr>
      <vt:lpstr>PowerPoint Presentation</vt:lpstr>
      <vt:lpstr>Oseltamiviir (Tamiflu) Taust</vt:lpstr>
      <vt:lpstr>Oseltamiviir (Tamiflu) Sobivus</vt:lpstr>
      <vt:lpstr>Oseltamiviir (Tamiflu) Annustamine ja kõrvaltoimed</vt:lpstr>
      <vt:lpstr>PowerPoint Presentation</vt:lpstr>
      <vt:lpstr>Kortikosteroidid gripi korral Taust</vt:lpstr>
      <vt:lpstr>PowerPoint Presentation</vt:lpstr>
      <vt:lpstr>PowerPoint Presentation</vt:lpstr>
      <vt:lpstr>Kortikosteroidid gripi korral Võimalikud koostoimed</vt:lpstr>
      <vt:lpstr>Kokkuvõte – gripiravimid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Nicolette van Neer</cp:lastModifiedBy>
  <cp:revision>648</cp:revision>
  <cp:lastPrinted>2020-03-18T19:42:16Z</cp:lastPrinted>
  <dcterms:created xsi:type="dcterms:W3CDTF">2020-03-14T13:47:38Z</dcterms:created>
  <dcterms:modified xsi:type="dcterms:W3CDTF">2024-12-30T11:14:55Z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