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5" r:id="rId5"/>
    <p:sldId id="340" r:id="rId6"/>
    <p:sldId id="286" r:id="rId7"/>
    <p:sldId id="288" r:id="rId8"/>
    <p:sldId id="293" r:id="rId9"/>
    <p:sldId id="337" r:id="rId10"/>
    <p:sldId id="319" r:id="rId11"/>
    <p:sldId id="320" r:id="rId12"/>
    <p:sldId id="292" r:id="rId13"/>
    <p:sldId id="299" r:id="rId14"/>
    <p:sldId id="297" r:id="rId15"/>
    <p:sldId id="338" r:id="rId16"/>
    <p:sldId id="336" r:id="rId17"/>
    <p:sldId id="301" r:id="rId18"/>
    <p:sldId id="317" r:id="rId19"/>
    <p:sldId id="321" r:id="rId20"/>
    <p:sldId id="339" r:id="rId21"/>
    <p:sldId id="326" r:id="rId22"/>
    <p:sldId id="325" r:id="rId23"/>
    <p:sldId id="328" r:id="rId24"/>
    <p:sldId id="327" r:id="rId25"/>
    <p:sldId id="329" r:id="rId26"/>
    <p:sldId id="330" r:id="rId27"/>
    <p:sldId id="331" r:id="rId28"/>
    <p:sldId id="341" r:id="rId29"/>
    <p:sldId id="342" r:id="rId30"/>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56523-CE10-4DE2-B503-84F07B07C2C4}" v="35" dt="2024-12-04T12:15:45.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58" d="100"/>
          <a:sy n="58" d="100"/>
        </p:scale>
        <p:origin x="96" y="12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07A89F33-88FA-4C31-8EE9-53BF7CE611CD}" type="datetimeFigureOut">
              <a:rPr lang="en-GB" smtClean="0"/>
              <a:t>30/12/2024</a:t>
            </a:fld>
            <a:endParaRPr lang="et-EE"/>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801E312D-A67A-4254-BAD9-A34E7CF79F62}" type="slidenum">
              <a:rPr lang="en-GB" smtClean="0"/>
              <a:t>‹#›</a:t>
            </a:fld>
            <a:endParaRPr lang="et-EE"/>
          </a:p>
        </p:txBody>
      </p:sp>
    </p:spTree>
    <p:extLst>
      <p:ext uri="{BB962C8B-B14F-4D97-AF65-F5344CB8AC3E}">
        <p14:creationId xmlns:p14="http://schemas.microsoft.com/office/powerpoint/2010/main" val="238906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1150CEC-88BE-4E7C-8A2B-7B45E16C23DF}" type="datetimeFigureOut">
              <a:rPr lang="en-GB" smtClean="0"/>
              <a:t>30/12/2024</a:t>
            </a:fld>
            <a:endParaRPr lang="et-EE"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811C7653-B33C-4F75-9080-43DE5D58E600}" type="slidenum">
              <a:rPr lang="en-GB" smtClean="0"/>
              <a:t>‹#›</a:t>
            </a:fld>
            <a:endParaRPr lang="et-EE" dirty="0"/>
          </a:p>
        </p:txBody>
      </p:sp>
    </p:spTree>
    <p:extLst>
      <p:ext uri="{BB962C8B-B14F-4D97-AF65-F5344CB8AC3E}">
        <p14:creationId xmlns:p14="http://schemas.microsoft.com/office/powerpoint/2010/main" val="33498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30/12/2024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30/12/2024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645"/>
          <a:stretch/>
        </p:blipFill>
        <p:spPr>
          <a:xfrm>
            <a:off x="8581049" y="165100"/>
            <a:ext cx="2880360" cy="686547"/>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covery@ecraid.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ver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peu.openclinica.i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6208"/>
            <a:ext cx="9144000" cy="1102986"/>
          </a:xfrm>
        </p:spPr>
        <p:txBody>
          <a:bodyPr>
            <a:normAutofit fontScale="90000"/>
          </a:bodyPr>
          <a:lstStyle/>
          <a:p>
            <a:r>
              <a:t/>
            </a:r>
            <a:br/>
            <a:r>
              <a:rPr lang="et-EE" b="1" dirty="0">
                <a:solidFill>
                  <a:srgbClr val="9E3159"/>
                </a:solidFill>
                <a:latin typeface="+mn-lt"/>
              </a:rPr>
              <a:t>RECOVERY uuring</a:t>
            </a:r>
          </a:p>
        </p:txBody>
      </p:sp>
      <p:sp>
        <p:nvSpPr>
          <p:cNvPr id="3" name="Subtitle 2"/>
          <p:cNvSpPr>
            <a:spLocks noGrp="1"/>
          </p:cNvSpPr>
          <p:nvPr>
            <p:ph type="subTitle" idx="1"/>
          </p:nvPr>
        </p:nvSpPr>
        <p:spPr>
          <a:xfrm>
            <a:off x="1588008" y="4342194"/>
            <a:ext cx="9144000" cy="1655762"/>
          </a:xfrm>
        </p:spPr>
        <p:txBody>
          <a:bodyPr vert="horz" lIns="91440" tIns="45720" rIns="91440" bIns="45720" rtlCol="0" anchor="t">
            <a:normAutofit/>
          </a:bodyPr>
          <a:lstStyle/>
          <a:p>
            <a:r>
              <a:rPr lang="et-EE" sz="3200" b="1" dirty="0"/>
              <a:t>ELi järelkontrolli koolitus</a:t>
            </a:r>
          </a:p>
          <a:p>
            <a:endParaRPr lang="et-EE" b="1" dirty="0"/>
          </a:p>
          <a:p>
            <a:r>
              <a:rPr lang="et-EE" sz="2000" b="1" dirty="0">
                <a:solidFill>
                  <a:schemeClr val="bg1">
                    <a:lumMod val="50000"/>
                  </a:schemeClr>
                </a:solidFill>
              </a:rPr>
              <a:t>V2.0 2024-12-03</a:t>
            </a:r>
            <a:endParaRPr lang="et-EE" sz="2000" b="1" dirty="0">
              <a:solidFill>
                <a:schemeClr val="bg1">
                  <a:lumMod val="50000"/>
                </a:schemeClr>
              </a:solidFill>
              <a:ea typeface="Calibri"/>
              <a:cs typeface="Calibri"/>
            </a:endParaRPr>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5EA-4FFB-42AD-B9A4-FD8205757EE3}"/>
              </a:ext>
            </a:extLst>
          </p:cNvPr>
          <p:cNvSpPr>
            <a:spLocks noGrp="1"/>
          </p:cNvSpPr>
          <p:nvPr>
            <p:ph type="title"/>
          </p:nvPr>
        </p:nvSpPr>
        <p:spPr/>
        <p:txBody>
          <a:bodyPr/>
          <a:lstStyle/>
          <a:p>
            <a:r>
              <a:rPr lang="et-EE" smtClean="0"/>
              <a:t>Osaleja identifitseerimine</a:t>
            </a:r>
          </a:p>
        </p:txBody>
      </p:sp>
      <p:sp>
        <p:nvSpPr>
          <p:cNvPr id="3" name="Rectangle 2"/>
          <p:cNvSpPr/>
          <p:nvPr/>
        </p:nvSpPr>
        <p:spPr>
          <a:xfrm>
            <a:off x="6536684" y="1701235"/>
            <a:ext cx="5068576" cy="3089244"/>
          </a:xfrm>
          <a:prstGeom prst="rect">
            <a:avLst/>
          </a:prstGeom>
        </p:spPr>
        <p:txBody>
          <a:bodyPr wrap="square">
            <a:spAutoFit/>
          </a:bodyPr>
          <a:lstStyle/>
          <a:p>
            <a:pPr>
              <a:lnSpc>
                <a:spcPct val="107000"/>
              </a:lnSpc>
              <a:spcAft>
                <a:spcPts val="800"/>
              </a:spcAft>
            </a:pPr>
            <a:r>
              <a:rPr lang="et-EE" sz="2600" dirty="0">
                <a:latin typeface="Calibri" panose="020F0502020204030204" pitchFamily="34" charset="0"/>
              </a:rPr>
              <a:t>Vajadusel saate osaleja ID kinnitada randomiseerimisandmete väljatrükkimise teel või logides sisse randomiseerimise veebisaidile ja klõpsates nuppu </a:t>
            </a:r>
            <a:r>
              <a:rPr lang="et-EE" sz="2600" dirty="0" smtClean="0">
                <a:latin typeface="Calibri" panose="020F0502020204030204" pitchFamily="34" charset="0"/>
              </a:rPr>
              <a:t>„</a:t>
            </a:r>
            <a:r>
              <a:rPr lang="sv-SE" sz="2600" dirty="0">
                <a:latin typeface="Calibri" panose="020F0502020204030204" pitchFamily="34" charset="0"/>
              </a:rPr>
              <a:t> </a:t>
            </a:r>
            <a:r>
              <a:rPr lang="sv-SE" sz="2600" dirty="0" err="1">
                <a:latin typeface="Calibri" panose="020F0502020204030204" pitchFamily="34" charset="0"/>
              </a:rPr>
              <a:t>View</a:t>
            </a:r>
            <a:r>
              <a:rPr lang="sv-SE" sz="2600" dirty="0">
                <a:latin typeface="Calibri" panose="020F0502020204030204" pitchFamily="34" charset="0"/>
              </a:rPr>
              <a:t> recent </a:t>
            </a:r>
            <a:r>
              <a:rPr lang="sv-SE" sz="2600" dirty="0" err="1">
                <a:latin typeface="Calibri" panose="020F0502020204030204" pitchFamily="34" charset="0"/>
              </a:rPr>
              <a:t>recruitment</a:t>
            </a:r>
            <a:r>
              <a:rPr lang="sv-SE" sz="2600" dirty="0">
                <a:latin typeface="Calibri" panose="020F0502020204030204" pitchFamily="34" charset="0"/>
              </a:rPr>
              <a:t> list </a:t>
            </a:r>
            <a:r>
              <a:rPr lang="sv-SE" sz="2600" dirty="0" smtClean="0">
                <a:latin typeface="Calibri" panose="020F0502020204030204" pitchFamily="34" charset="0"/>
              </a:rPr>
              <a:t>” (</a:t>
            </a:r>
            <a:r>
              <a:rPr lang="et-EE" sz="2600" dirty="0" smtClean="0">
                <a:latin typeface="Calibri" panose="020F0502020204030204" pitchFamily="34" charset="0"/>
              </a:rPr>
              <a:t>Vaadake </a:t>
            </a:r>
            <a:r>
              <a:rPr lang="et-EE" sz="2600" dirty="0">
                <a:latin typeface="Calibri" panose="020F0502020204030204" pitchFamily="34" charset="0"/>
              </a:rPr>
              <a:t>hiljutist </a:t>
            </a:r>
            <a:r>
              <a:rPr lang="et-EE" sz="2600" dirty="0" smtClean="0">
                <a:latin typeface="Calibri" panose="020F0502020204030204" pitchFamily="34" charset="0"/>
              </a:rPr>
              <a:t>värbamisnimekirja</a:t>
            </a:r>
            <a:r>
              <a:rPr lang="en-US" sz="2600" dirty="0" smtClean="0">
                <a:latin typeface="Calibri" panose="020F0502020204030204" pitchFamily="34" charset="0"/>
              </a:rPr>
              <a:t>)</a:t>
            </a:r>
            <a:endParaRPr lang="et-EE" sz="2600" dirty="0">
              <a:latin typeface="Calibri" panose="020F0502020204030204" pitchFamily="34" charset="0"/>
            </a:endParaRPr>
          </a:p>
        </p:txBody>
      </p:sp>
      <p:sp>
        <p:nvSpPr>
          <p:cNvPr id="11" name="TextBox 10"/>
          <p:cNvSpPr txBox="1"/>
          <p:nvPr/>
        </p:nvSpPr>
        <p:spPr>
          <a:xfrm>
            <a:off x="5350379" y="5216515"/>
            <a:ext cx="2241377" cy="923330"/>
          </a:xfrm>
          <a:prstGeom prst="rect">
            <a:avLst/>
          </a:prstGeom>
          <a:noFill/>
        </p:spPr>
        <p:txBody>
          <a:bodyPr wrap="square" rtlCol="0">
            <a:spAutoFit/>
          </a:bodyPr>
          <a:lstStyle/>
          <a:p>
            <a:r>
              <a:rPr lang="et-EE" smtClean="0"/>
              <a:t>Hiljutiste värbamiste nimekiri randomiseerimise veebisaidil</a:t>
            </a:r>
          </a:p>
        </p:txBody>
      </p:sp>
      <p:pic>
        <p:nvPicPr>
          <p:cNvPr id="4" name="Picture 3"/>
          <p:cNvPicPr>
            <a:picLocks noChangeAspect="1"/>
          </p:cNvPicPr>
          <p:nvPr/>
        </p:nvPicPr>
        <p:blipFill>
          <a:blip r:embed="rId2"/>
          <a:stretch>
            <a:fillRect/>
          </a:stretch>
        </p:blipFill>
        <p:spPr>
          <a:xfrm>
            <a:off x="341033" y="1445386"/>
            <a:ext cx="3640398" cy="3668012"/>
          </a:xfrm>
          <a:prstGeom prst="rect">
            <a:avLst/>
          </a:prstGeom>
          <a:ln>
            <a:solidFill>
              <a:schemeClr val="tx1"/>
            </a:solidFill>
          </a:ln>
        </p:spPr>
      </p:pic>
      <p:pic>
        <p:nvPicPr>
          <p:cNvPr id="6" name="Picture 5"/>
          <p:cNvPicPr>
            <a:picLocks noChangeAspect="1"/>
          </p:cNvPicPr>
          <p:nvPr/>
        </p:nvPicPr>
        <p:blipFill rotWithShape="1">
          <a:blip r:embed="rId3"/>
          <a:srcRect t="2107" b="30477"/>
          <a:stretch/>
        </p:blipFill>
        <p:spPr>
          <a:xfrm>
            <a:off x="156800" y="4583201"/>
            <a:ext cx="5193579" cy="2065020"/>
          </a:xfrm>
          <a:prstGeom prst="rect">
            <a:avLst/>
          </a:prstGeom>
          <a:ln>
            <a:solidFill>
              <a:schemeClr val="tx1"/>
            </a:solidFill>
          </a:ln>
        </p:spPr>
      </p:pic>
      <p:sp>
        <p:nvSpPr>
          <p:cNvPr id="10" name="TextBox 9"/>
          <p:cNvSpPr txBox="1"/>
          <p:nvPr/>
        </p:nvSpPr>
        <p:spPr>
          <a:xfrm>
            <a:off x="4017933" y="2356062"/>
            <a:ext cx="1903090" cy="923330"/>
          </a:xfrm>
          <a:prstGeom prst="rect">
            <a:avLst/>
          </a:prstGeom>
          <a:noFill/>
        </p:spPr>
        <p:txBody>
          <a:bodyPr wrap="square" rtlCol="0">
            <a:spAutoFit/>
          </a:bodyPr>
          <a:lstStyle/>
          <a:p>
            <a:r>
              <a:rPr lang="et-EE" smtClean="0"/>
              <a:t>Printige välja randomiseerimisandmed</a:t>
            </a:r>
          </a:p>
        </p:txBody>
      </p:sp>
    </p:spTree>
    <p:extLst>
      <p:ext uri="{BB962C8B-B14F-4D97-AF65-F5344CB8AC3E}">
        <p14:creationId xmlns:p14="http://schemas.microsoft.com/office/powerpoint/2010/main" val="16323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4036" y="1839723"/>
            <a:ext cx="6753785" cy="4538201"/>
          </a:xfrm>
          <a:prstGeom prst="rect">
            <a:avLst/>
          </a:prstGeom>
        </p:spPr>
      </p:pic>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et-EE" smtClean="0"/>
              <a:t>Osaleja kirje</a:t>
            </a:r>
          </a:p>
        </p:txBody>
      </p:sp>
      <p:sp>
        <p:nvSpPr>
          <p:cNvPr id="4" name="TextBox 3"/>
          <p:cNvSpPr txBox="1"/>
          <p:nvPr/>
        </p:nvSpPr>
        <p:spPr>
          <a:xfrm>
            <a:off x="7208801" y="1694534"/>
            <a:ext cx="4625059" cy="2246769"/>
          </a:xfrm>
          <a:prstGeom prst="rect">
            <a:avLst/>
          </a:prstGeom>
          <a:noFill/>
        </p:spPr>
        <p:txBody>
          <a:bodyPr wrap="square" rtlCol="0">
            <a:spAutoFit/>
          </a:bodyPr>
          <a:lstStyle/>
          <a:p>
            <a:r>
              <a:rPr lang="et-EE" sz="2000" dirty="0"/>
              <a:t>Osaleja kirje all näete loodud juhtumiaruande vormide loendit</a:t>
            </a:r>
          </a:p>
          <a:p>
            <a:endParaRPr lang="et-EE" sz="2000" dirty="0"/>
          </a:p>
          <a:p>
            <a:r>
              <a:rPr lang="et-EE" sz="2000" dirty="0"/>
              <a:t>Tühi järelkontrollivorm luuakse kohe pärast osaleja randomiseerimist, kuid seda ei tohi täita enne 28. päeva</a:t>
            </a:r>
          </a:p>
          <a:p>
            <a:endParaRPr lang="et-EE" sz="2000" dirty="0"/>
          </a:p>
        </p:txBody>
      </p:sp>
      <p:sp>
        <p:nvSpPr>
          <p:cNvPr id="7" name="Oval 6"/>
          <p:cNvSpPr/>
          <p:nvPr/>
        </p:nvSpPr>
        <p:spPr>
          <a:xfrm>
            <a:off x="1198724" y="4343884"/>
            <a:ext cx="889156" cy="47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2087880" y="2857500"/>
            <a:ext cx="5120921" cy="172617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stretch>
            <a:fillRect/>
          </a:stretch>
        </p:blipFill>
        <p:spPr>
          <a:xfrm>
            <a:off x="10854592" y="4415004"/>
            <a:ext cx="979268" cy="1369651"/>
          </a:xfrm>
          <a:prstGeom prst="rect">
            <a:avLst/>
          </a:prstGeom>
          <a:ln>
            <a:solidFill>
              <a:schemeClr val="tx1"/>
            </a:solidFill>
          </a:ln>
        </p:spPr>
      </p:pic>
      <p:sp>
        <p:nvSpPr>
          <p:cNvPr id="13" name="TextBox 12"/>
          <p:cNvSpPr txBox="1"/>
          <p:nvPr/>
        </p:nvSpPr>
        <p:spPr>
          <a:xfrm>
            <a:off x="7208800" y="4346599"/>
            <a:ext cx="3466819" cy="1908215"/>
          </a:xfrm>
          <a:prstGeom prst="rect">
            <a:avLst/>
          </a:prstGeom>
          <a:noFill/>
        </p:spPr>
        <p:txBody>
          <a:bodyPr wrap="square" rtlCol="0">
            <a:spAutoFit/>
          </a:bodyPr>
          <a:lstStyle/>
          <a:p>
            <a:r>
              <a:rPr lang="et-EE" sz="2000" dirty="0"/>
              <a:t>Juhtumiaruande vormi vaatamiseks või muutmiseks klõpsake täppidel ja valige vastav ikoon (kui te ei kavatse vormi muuta, kasutage juhuslike muudatuste vältimiseks käsku View (Vaata))</a:t>
            </a:r>
          </a:p>
          <a:p>
            <a:endParaRPr lang="et-EE" dirty="0"/>
          </a:p>
        </p:txBody>
      </p:sp>
      <p:sp>
        <p:nvSpPr>
          <p:cNvPr id="14" name="Oval 13"/>
          <p:cNvSpPr/>
          <p:nvPr/>
        </p:nvSpPr>
        <p:spPr>
          <a:xfrm>
            <a:off x="3238500" y="4686300"/>
            <a:ext cx="191436" cy="22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14" idx="6"/>
          </p:cNvCxnSpPr>
          <p:nvPr/>
        </p:nvCxnSpPr>
        <p:spPr>
          <a:xfrm flipV="1">
            <a:off x="3429936" y="4527161"/>
            <a:ext cx="3778863" cy="2721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8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557" y="1571225"/>
            <a:ext cx="7039739" cy="4791475"/>
          </a:xfrm>
          <a:prstGeom prst="rect">
            <a:avLst/>
          </a:prstGeom>
        </p:spPr>
      </p:pic>
      <p:cxnSp>
        <p:nvCxnSpPr>
          <p:cNvPr id="9" name="Straight Connector 8"/>
          <p:cNvCxnSpPr>
            <a:stCxn id="7" idx="0"/>
          </p:cNvCxnSpPr>
          <p:nvPr/>
        </p:nvCxnSpPr>
        <p:spPr>
          <a:xfrm flipV="1">
            <a:off x="6864682" y="2407921"/>
            <a:ext cx="519098" cy="7772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et-EE" smtClean="0"/>
              <a:t>Osaleja kirje</a:t>
            </a:r>
          </a:p>
        </p:txBody>
      </p:sp>
      <p:sp>
        <p:nvSpPr>
          <p:cNvPr id="4" name="TextBox 3"/>
          <p:cNvSpPr txBox="1"/>
          <p:nvPr/>
        </p:nvSpPr>
        <p:spPr>
          <a:xfrm>
            <a:off x="7383780" y="2043383"/>
            <a:ext cx="4625059" cy="2246769"/>
          </a:xfrm>
          <a:prstGeom prst="rect">
            <a:avLst/>
          </a:prstGeom>
          <a:noFill/>
        </p:spPr>
        <p:txBody>
          <a:bodyPr wrap="square" rtlCol="0">
            <a:spAutoFit/>
          </a:bodyPr>
          <a:lstStyle/>
          <a:p>
            <a:r>
              <a:rPr lang="et-EE" sz="2000" dirty="0"/>
              <a:t>Uue tühja juhtumiaruande vormi (6-kuu või kõrvalnähu) loomiseks klõpsake nuppu „Add New“ (Lisa uus)</a:t>
            </a:r>
          </a:p>
          <a:p>
            <a:endParaRPr lang="et-EE" sz="2000" dirty="0"/>
          </a:p>
          <a:p>
            <a:r>
              <a:rPr lang="et-EE" sz="2000" dirty="0"/>
              <a:t>Seejärel valige asjakohane juhtumiaruande vorm ja täitmise kuupäev („Start Date“ (Alguskuupäev)) ning klõpsake nuppu „Add visits“ (Lisa visiite)</a:t>
            </a:r>
          </a:p>
          <a:p>
            <a:endParaRPr lang="et-EE" sz="2000" dirty="0"/>
          </a:p>
        </p:txBody>
      </p:sp>
      <p:sp>
        <p:nvSpPr>
          <p:cNvPr id="7" name="Oval 6"/>
          <p:cNvSpPr/>
          <p:nvPr/>
        </p:nvSpPr>
        <p:spPr>
          <a:xfrm>
            <a:off x="6558068" y="3185160"/>
            <a:ext cx="613228" cy="36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a:blip r:embed="rId3"/>
          <a:stretch>
            <a:fillRect/>
          </a:stretch>
        </p:blipFill>
        <p:spPr>
          <a:xfrm>
            <a:off x="1905094" y="3408069"/>
            <a:ext cx="2105716" cy="737313"/>
          </a:xfrm>
          <a:prstGeom prst="rect">
            <a:avLst/>
          </a:prstGeom>
        </p:spPr>
      </p:pic>
    </p:spTree>
    <p:extLst>
      <p:ext uri="{BB962C8B-B14F-4D97-AF65-F5344CB8AC3E}">
        <p14:creationId xmlns:p14="http://schemas.microsoft.com/office/powerpoint/2010/main" val="266339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5E0-A71C-4599-B141-C76240877BF4}"/>
              </a:ext>
            </a:extLst>
          </p:cNvPr>
          <p:cNvSpPr>
            <a:spLocks noGrp="1"/>
          </p:cNvSpPr>
          <p:nvPr>
            <p:ph type="title"/>
          </p:nvPr>
        </p:nvSpPr>
        <p:spPr>
          <a:xfrm>
            <a:off x="838200" y="14741"/>
            <a:ext cx="7723909" cy="1325563"/>
          </a:xfrm>
        </p:spPr>
        <p:txBody>
          <a:bodyPr/>
          <a:lstStyle/>
          <a:p>
            <a:r>
              <a:rPr lang="et-EE" dirty="0" smtClean="0"/>
              <a:t>Juhtumiaruande vormide täitmine</a:t>
            </a:r>
          </a:p>
        </p:txBody>
      </p:sp>
      <p:sp>
        <p:nvSpPr>
          <p:cNvPr id="3" name="TextBox 2"/>
          <p:cNvSpPr txBox="1"/>
          <p:nvPr/>
        </p:nvSpPr>
        <p:spPr>
          <a:xfrm>
            <a:off x="838200" y="2460800"/>
            <a:ext cx="8620760" cy="1754326"/>
          </a:xfrm>
          <a:prstGeom prst="rect">
            <a:avLst/>
          </a:prstGeom>
          <a:noFill/>
        </p:spPr>
        <p:txBody>
          <a:bodyPr wrap="square" rtlCol="0">
            <a:spAutoFit/>
          </a:bodyPr>
          <a:lstStyle/>
          <a:p>
            <a:r>
              <a:rPr lang="et-EE" sz="3600" dirty="0"/>
              <a:t>Kõik küsimused järelkontrolli ja 6 kuu juhtumiaruande vormil viitavad osaleja haiglaravi perioodile </a:t>
            </a:r>
            <a:r>
              <a:rPr lang="et-EE" sz="3600" u="sng" dirty="0"/>
              <a:t>pärast</a:t>
            </a:r>
            <a:r>
              <a:rPr lang="et-EE" sz="3600" dirty="0"/>
              <a:t> randomiseerimist</a:t>
            </a:r>
          </a:p>
        </p:txBody>
      </p:sp>
    </p:spTree>
    <p:extLst>
      <p:ext uri="{BB962C8B-B14F-4D97-AF65-F5344CB8AC3E}">
        <p14:creationId xmlns:p14="http://schemas.microsoft.com/office/powerpoint/2010/main" val="340016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073" y="1671682"/>
            <a:ext cx="5230996" cy="4893647"/>
          </a:xfrm>
          <a:prstGeom prst="rect">
            <a:avLst/>
          </a:prstGeom>
          <a:noFill/>
        </p:spPr>
        <p:txBody>
          <a:bodyPr wrap="square" rtlCol="0">
            <a:spAutoFit/>
          </a:bodyPr>
          <a:lstStyle/>
          <a:p>
            <a:pPr marL="457200" indent="-457200">
              <a:buFont typeface="Arial" panose="020B0604020202020204" pitchFamily="34" charset="0"/>
              <a:buChar char="•"/>
            </a:pPr>
            <a:r>
              <a:rPr lang="et-EE" sz="2400" dirty="0"/>
              <a:t>Arvestage, et 28. päeva järelkontroll täidetakse vormil „Järelkontroll“ (mitte 28. päeva elulise seisundi vorm)</a:t>
            </a:r>
          </a:p>
          <a:p>
            <a:pPr marL="457200" indent="-457200">
              <a:buFont typeface="Arial" panose="020B0604020202020204" pitchFamily="34" charset="0"/>
              <a:buChar char="•"/>
            </a:pPr>
            <a:endParaRPr lang="et-EE" sz="2400" dirty="0"/>
          </a:p>
          <a:p>
            <a:pPr marL="457200" indent="-457200">
              <a:buFont typeface="Arial" panose="020B0604020202020204" pitchFamily="34" charset="0"/>
              <a:buChar char="•"/>
            </a:pPr>
            <a:r>
              <a:rPr lang="et-EE" sz="2400" dirty="0"/>
              <a:t>Sisestage andmed, valides suvandi või sisestades andmed vastavasse kasti</a:t>
            </a:r>
          </a:p>
          <a:p>
            <a:pPr marL="457200" indent="-457200">
              <a:buFont typeface="Arial" panose="020B0604020202020204" pitchFamily="34" charset="0"/>
              <a:buChar char="•"/>
            </a:pPr>
            <a:endParaRPr lang="et-EE" sz="2400" dirty="0"/>
          </a:p>
          <a:p>
            <a:pPr marL="457200" indent="-457200">
              <a:buFont typeface="Arial" panose="020B0604020202020204" pitchFamily="34" charset="0"/>
              <a:buChar char="•"/>
            </a:pPr>
            <a:r>
              <a:rPr lang="et-EE" sz="2400" dirty="0"/>
              <a:t>Kuupäeva sisestamiseks saate kasutada kalendrividinat või sisestada kuupäeva vormingus </a:t>
            </a:r>
            <a:r>
              <a:rPr lang="et-EE" sz="2400" b="1" dirty="0"/>
              <a:t>AAAA-KK-PP</a:t>
            </a:r>
          </a:p>
        </p:txBody>
      </p:sp>
      <p:pic>
        <p:nvPicPr>
          <p:cNvPr id="6" name="Picture 5"/>
          <p:cNvPicPr>
            <a:picLocks noChangeAspect="1"/>
          </p:cNvPicPr>
          <p:nvPr/>
        </p:nvPicPr>
        <p:blipFill>
          <a:blip r:embed="rId2"/>
          <a:stretch>
            <a:fillRect/>
          </a:stretch>
        </p:blipFill>
        <p:spPr>
          <a:xfrm>
            <a:off x="251463" y="1340304"/>
            <a:ext cx="5631177" cy="5392355"/>
          </a:xfrm>
          <a:prstGeom prst="rect">
            <a:avLst/>
          </a:prstGeom>
        </p:spPr>
      </p:pic>
      <p:sp>
        <p:nvSpPr>
          <p:cNvPr id="8" name="Title 1">
            <a:extLst>
              <a:ext uri="{FF2B5EF4-FFF2-40B4-BE49-F238E27FC236}">
                <a16:creationId xmlns:a16="http://schemas.microsoft.com/office/drawing/2014/main" id="{431295E0-A71C-4599-B141-C76240877BF4}"/>
              </a:ext>
            </a:extLst>
          </p:cNvPr>
          <p:cNvSpPr>
            <a:spLocks noGrp="1"/>
          </p:cNvSpPr>
          <p:nvPr>
            <p:ph type="title"/>
          </p:nvPr>
        </p:nvSpPr>
        <p:spPr>
          <a:xfrm>
            <a:off x="838200" y="14741"/>
            <a:ext cx="7773785" cy="1325563"/>
          </a:xfrm>
        </p:spPr>
        <p:txBody>
          <a:bodyPr/>
          <a:lstStyle/>
          <a:p>
            <a:r>
              <a:rPr lang="et-EE" dirty="0" smtClean="0"/>
              <a:t>Juhtumiaruande vormide täitmine</a:t>
            </a:r>
          </a:p>
        </p:txBody>
      </p:sp>
    </p:spTree>
    <p:extLst>
      <p:ext uri="{BB962C8B-B14F-4D97-AF65-F5344CB8AC3E}">
        <p14:creationId xmlns:p14="http://schemas.microsoft.com/office/powerpoint/2010/main" val="21228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B3BD-E35F-4714-9E82-EA483EC339F3}"/>
              </a:ext>
            </a:extLst>
          </p:cNvPr>
          <p:cNvSpPr>
            <a:spLocks noGrp="1"/>
          </p:cNvSpPr>
          <p:nvPr>
            <p:ph type="title"/>
          </p:nvPr>
        </p:nvSpPr>
        <p:spPr/>
        <p:txBody>
          <a:bodyPr/>
          <a:lstStyle/>
          <a:p>
            <a:r>
              <a:rPr lang="et-EE" smtClean="0"/>
              <a:t>Hoiatussõnumid</a:t>
            </a:r>
          </a:p>
        </p:txBody>
      </p:sp>
      <p:sp>
        <p:nvSpPr>
          <p:cNvPr id="6" name="TextBox 5"/>
          <p:cNvSpPr txBox="1"/>
          <p:nvPr/>
        </p:nvSpPr>
        <p:spPr>
          <a:xfrm>
            <a:off x="5886939" y="1594839"/>
            <a:ext cx="5360181" cy="4493538"/>
          </a:xfrm>
          <a:prstGeom prst="rect">
            <a:avLst/>
          </a:prstGeom>
          <a:noFill/>
        </p:spPr>
        <p:txBody>
          <a:bodyPr wrap="square" rtlCol="0">
            <a:spAutoFit/>
          </a:bodyPr>
          <a:lstStyle/>
          <a:p>
            <a:pPr marL="457200" indent="-457200">
              <a:buFont typeface="Arial" panose="020B0604020202020204" pitchFamily="34" charset="0"/>
              <a:buChar char="•"/>
            </a:pPr>
            <a:r>
              <a:rPr lang="et-EE" sz="2600" dirty="0"/>
              <a:t>Kui sisestatud väärtus ei läbi valideerimiskontrolli, kuvatakse hoiatusteated</a:t>
            </a:r>
          </a:p>
          <a:p>
            <a:pPr marL="457200" indent="-457200">
              <a:buFont typeface="Arial" panose="020B0604020202020204" pitchFamily="34" charset="0"/>
              <a:buChar char="•"/>
            </a:pPr>
            <a:endParaRPr lang="et-EE" sz="2600" dirty="0"/>
          </a:p>
          <a:p>
            <a:pPr marL="457200" indent="-457200">
              <a:buFont typeface="Arial" panose="020B0604020202020204" pitchFamily="34" charset="0"/>
              <a:buChar char="•"/>
            </a:pPr>
            <a:r>
              <a:rPr lang="et-EE" sz="2600" dirty="0"/>
              <a:t>Selles näites ei ühti sünniaasta randomiseerimisel sisestatud kuupäevaga (andmed sünniaasta ja soo kohta kogutakse, et vältida andmete juhuslikku sisestamist vale osaleja kohta)</a:t>
            </a:r>
          </a:p>
          <a:p>
            <a:r>
              <a:rPr lang="et-EE" smtClean="0"/>
              <a:t> </a:t>
            </a:r>
            <a:endParaRPr lang="et-EE" sz="2600" b="1" dirty="0"/>
          </a:p>
        </p:txBody>
      </p:sp>
      <p:pic>
        <p:nvPicPr>
          <p:cNvPr id="4" name="Picture 3"/>
          <p:cNvPicPr>
            <a:picLocks noChangeAspect="1"/>
          </p:cNvPicPr>
          <p:nvPr/>
        </p:nvPicPr>
        <p:blipFill>
          <a:blip r:embed="rId2"/>
          <a:stretch>
            <a:fillRect/>
          </a:stretch>
        </p:blipFill>
        <p:spPr>
          <a:xfrm>
            <a:off x="227075" y="1462758"/>
            <a:ext cx="5370812" cy="5283482"/>
          </a:xfrm>
          <a:prstGeom prst="rect">
            <a:avLst/>
          </a:prstGeom>
        </p:spPr>
      </p:pic>
    </p:spTree>
    <p:extLst>
      <p:ext uri="{BB962C8B-B14F-4D97-AF65-F5344CB8AC3E}">
        <p14:creationId xmlns:p14="http://schemas.microsoft.com/office/powerpoint/2010/main" val="171282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20927" y="1772863"/>
            <a:ext cx="5209073" cy="4343457"/>
          </a:xfrm>
        </p:spPr>
        <p:txBody>
          <a:bodyPr>
            <a:normAutofit fontScale="92500" lnSpcReduction="20000"/>
          </a:bodyPr>
          <a:lstStyle/>
          <a:p>
            <a:r>
              <a:rPr lang="et-EE" sz="2600" dirty="0"/>
              <a:t>Järelkontrolli juhtumiaruande vormis valige kõik loetletud ravimid, mida patsient sai (kas uuringu või tavapärase ravi osana)</a:t>
            </a:r>
          </a:p>
          <a:p>
            <a:endParaRPr lang="et-EE" sz="2600" dirty="0"/>
          </a:p>
          <a:p>
            <a:r>
              <a:rPr lang="et-EE" sz="2600" dirty="0"/>
              <a:t>Valige määratud RECOVERY uuringuravim ainult siis, kui seda patsiendile tegelikult anti</a:t>
            </a:r>
          </a:p>
          <a:p>
            <a:pPr marL="0" indent="0">
              <a:buNone/>
            </a:pPr>
            <a:endParaRPr lang="et-EE" sz="2600" dirty="0"/>
          </a:p>
          <a:p>
            <a:r>
              <a:rPr lang="et-EE" sz="2600" dirty="0"/>
              <a:t>Veenduge, et registreeriksite kõikide ravimite (nt oseltamiviir) uuringuvälise kasutamise osalejate puhul, kellele seda ravi ei määratud</a:t>
            </a:r>
          </a:p>
        </p:txBody>
      </p:sp>
      <p:pic>
        <p:nvPicPr>
          <p:cNvPr id="3" name="Picture 2"/>
          <p:cNvPicPr>
            <a:picLocks noChangeAspect="1"/>
          </p:cNvPicPr>
          <p:nvPr/>
        </p:nvPicPr>
        <p:blipFill>
          <a:blip r:embed="rId2"/>
          <a:stretch>
            <a:fillRect/>
          </a:stretch>
        </p:blipFill>
        <p:spPr>
          <a:xfrm>
            <a:off x="242960" y="1432559"/>
            <a:ext cx="5370104" cy="5167219"/>
          </a:xfrm>
          <a:prstGeom prst="rect">
            <a:avLst/>
          </a:prstGeom>
        </p:spPr>
      </p:pic>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75715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t-EE" dirty="0" smtClean="0"/>
              <a:t>Juhtumiaruande vormide täitmine</a:t>
            </a:r>
          </a:p>
        </p:txBody>
      </p:sp>
    </p:spTree>
    <p:extLst>
      <p:ext uri="{BB962C8B-B14F-4D97-AF65-F5344CB8AC3E}">
        <p14:creationId xmlns:p14="http://schemas.microsoft.com/office/powerpoint/2010/main" val="65361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1167" y="1661103"/>
            <a:ext cx="10360193" cy="4343457"/>
          </a:xfrm>
        </p:spPr>
        <p:txBody>
          <a:bodyPr>
            <a:normAutofit lnSpcReduction="10000"/>
          </a:bodyPr>
          <a:lstStyle/>
          <a:p>
            <a:r>
              <a:rPr lang="et-EE" sz="2600" dirty="0"/>
              <a:t>Muud juhtumiaruande vormi küsimused on seotud peamiste uuringutulemuste, ohutustulemuste ning SARS-CoV-2 ja gripi testimisega</a:t>
            </a:r>
          </a:p>
          <a:p>
            <a:endParaRPr lang="et-EE" sz="2600" dirty="0"/>
          </a:p>
          <a:p>
            <a:r>
              <a:rPr lang="et-EE" sz="2600" dirty="0"/>
              <a:t>Neeru- ja maksafunktsiooni testide tulemused salvestatakse järelkontrolli juhtumiaruande vormis, kui need tehti rutiinse ravi käigus (need ei kuulu uuringu alla, nii et kui neid ei tehtud rutiinse ravi käigus, märkige ruut „pole tehtud“)</a:t>
            </a:r>
          </a:p>
          <a:p>
            <a:endParaRPr lang="et-EE" sz="2600" dirty="0"/>
          </a:p>
          <a:p>
            <a:r>
              <a:rPr lang="et-EE" smtClean="0"/>
              <a:t>Loodame, et juhtumiaruande vormi küsimused on iseenesestmõistetavad, kuid kui vajate selgitusi, saatke uuringumeeskonnale e-kiri aadressile </a:t>
            </a:r>
            <a:r>
              <a:rPr lang="et-EE" sz="2600" dirty="0"/>
              <a:t>(</a:t>
            </a:r>
            <a:r>
              <a:rPr lang="et-EE" sz="2600" dirty="0">
                <a:hlinkClick r:id="rId2"/>
              </a:rPr>
              <a:t>recovery@ecraid.eu</a:t>
            </a:r>
            <a:r>
              <a:rPr lang="et-EE" sz="2600" dirty="0"/>
              <a:t>) </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76047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t-EE" dirty="0" smtClean="0"/>
              <a:t>Juhtumiaruande vormide täitmine</a:t>
            </a:r>
          </a:p>
        </p:txBody>
      </p:sp>
    </p:spTree>
    <p:extLst>
      <p:ext uri="{BB962C8B-B14F-4D97-AF65-F5344CB8AC3E}">
        <p14:creationId xmlns:p14="http://schemas.microsoft.com/office/powerpoint/2010/main" val="28774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690658" cy="1325563"/>
          </a:xfrm>
        </p:spPr>
        <p:txBody>
          <a:bodyPr/>
          <a:lstStyle/>
          <a:p>
            <a:r>
              <a:rPr lang="et-EE" dirty="0" smtClean="0"/>
              <a:t>Andmete sisestamise lõpetamine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667363"/>
            <a:ext cx="5198626" cy="4579938"/>
          </a:xfrm>
        </p:spPr>
      </p:pic>
      <p:sp>
        <p:nvSpPr>
          <p:cNvPr id="5" name="TextBox 4"/>
          <p:cNvSpPr txBox="1"/>
          <p:nvPr/>
        </p:nvSpPr>
        <p:spPr>
          <a:xfrm>
            <a:off x="7152751" y="3110946"/>
            <a:ext cx="4421298" cy="2492990"/>
          </a:xfrm>
          <a:prstGeom prst="rect">
            <a:avLst/>
          </a:prstGeom>
          <a:noFill/>
        </p:spPr>
        <p:txBody>
          <a:bodyPr wrap="square" rtlCol="0">
            <a:spAutoFit/>
          </a:bodyPr>
          <a:lstStyle/>
          <a:p>
            <a:pPr marL="457200" indent="-457200">
              <a:buFont typeface="Arial" panose="020B0604020202020204" pitchFamily="34" charset="0"/>
              <a:buChar char="•"/>
            </a:pPr>
            <a:r>
              <a:rPr lang="et-EE" sz="2600" dirty="0"/>
              <a:t>Andmete sisestamise lõpetamiseks juhtumiaruande vormi vajutage nuppu </a:t>
            </a:r>
            <a:r>
              <a:rPr lang="et-EE" sz="2600" b="1" dirty="0"/>
              <a:t>Complete</a:t>
            </a:r>
            <a:r>
              <a:rPr lang="et-EE" sz="2600" dirty="0"/>
              <a:t> (Lõpeta)</a:t>
            </a:r>
          </a:p>
          <a:p>
            <a:pPr marL="457200" indent="-457200">
              <a:buFont typeface="Arial" panose="020B0604020202020204" pitchFamily="34" charset="0"/>
              <a:buChar char="•"/>
            </a:pPr>
            <a:endParaRPr lang="et-EE" sz="2600" dirty="0"/>
          </a:p>
          <a:p>
            <a:pPr marL="457200" indent="-457200">
              <a:buFont typeface="Arial" panose="020B0604020202020204" pitchFamily="34" charset="0"/>
              <a:buChar char="•"/>
            </a:pPr>
            <a:r>
              <a:rPr lang="et-EE" sz="2600" dirty="0"/>
              <a:t>Seejärel </a:t>
            </a:r>
            <a:r>
              <a:rPr lang="et-EE" sz="2600" b="1" dirty="0"/>
              <a:t>Confirm</a:t>
            </a:r>
            <a:r>
              <a:rPr lang="et-EE" sz="2600" dirty="0"/>
              <a:t> (Kinnita)</a:t>
            </a:r>
            <a:r>
              <a:rPr lang="et-EE" smtClean="0"/>
              <a:t>  </a:t>
            </a:r>
          </a:p>
          <a:p>
            <a:endParaRPr lang="et-EE" sz="2600" dirty="0"/>
          </a:p>
        </p:txBody>
      </p:sp>
    </p:spTree>
    <p:extLst>
      <p:ext uri="{BB962C8B-B14F-4D97-AF65-F5344CB8AC3E}">
        <p14:creationId xmlns:p14="http://schemas.microsoft.com/office/powerpoint/2010/main" val="412436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Veateade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37702"/>
            <a:ext cx="5198626" cy="4579938"/>
          </a:xfrm>
        </p:spPr>
      </p:pic>
      <p:sp>
        <p:nvSpPr>
          <p:cNvPr id="6" name="Rectangle 5"/>
          <p:cNvSpPr/>
          <p:nvPr/>
        </p:nvSpPr>
        <p:spPr>
          <a:xfrm>
            <a:off x="7015089" y="2781176"/>
            <a:ext cx="4914314" cy="3293209"/>
          </a:xfrm>
          <a:prstGeom prst="rect">
            <a:avLst/>
          </a:prstGeom>
        </p:spPr>
        <p:txBody>
          <a:bodyPr wrap="square">
            <a:spAutoFit/>
          </a:bodyPr>
          <a:lstStyle/>
          <a:p>
            <a:pPr marL="457200" indent="-457200">
              <a:buFont typeface="Arial" panose="020B0604020202020204" pitchFamily="34" charset="0"/>
              <a:buChar char="•"/>
            </a:pPr>
            <a:r>
              <a:rPr lang="et-EE" sz="2600" dirty="0">
                <a:latin typeface="Calibri" panose="020F0502020204030204" pitchFamily="34" charset="0"/>
              </a:rPr>
              <a:t>Kui kuvatakse hoiatusteade, on selle põhjuseks viga sisestatud andmetes. </a:t>
            </a:r>
          </a:p>
          <a:p>
            <a:pPr marL="457200" indent="-457200">
              <a:buFont typeface="Arial" panose="020B0604020202020204" pitchFamily="34" charset="0"/>
              <a:buChar char="•"/>
            </a:pPr>
            <a:endParaRPr lang="et-EE"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t-EE" sz="2600" dirty="0">
                <a:latin typeface="Calibri" panose="020F0502020204030204" pitchFamily="34" charset="0"/>
              </a:rPr>
              <a:t>Kui sisestatud andmetes pole vigu, siis seda teadet ei kuvata. Vea parandamiseks klõpsake nuppu </a:t>
            </a:r>
            <a:r>
              <a:rPr lang="et-EE" sz="2600" b="1" dirty="0">
                <a:latin typeface="Calibri" panose="020F0502020204030204" pitchFamily="34" charset="0"/>
              </a:rPr>
              <a:t>ok</a:t>
            </a:r>
            <a:r>
              <a:rPr lang="et-EE" sz="2600" dirty="0">
                <a:latin typeface="Calibri" panose="020F0502020204030204" pitchFamily="34" charset="0"/>
              </a:rPr>
              <a:t>.</a:t>
            </a:r>
            <a:endParaRPr lang="et-EE" sz="2600" dirty="0"/>
          </a:p>
        </p:txBody>
      </p:sp>
    </p:spTree>
    <p:extLst>
      <p:ext uri="{BB962C8B-B14F-4D97-AF65-F5344CB8AC3E}">
        <p14:creationId xmlns:p14="http://schemas.microsoft.com/office/powerpoint/2010/main" val="7619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740535" cy="1325563"/>
          </a:xfrm>
        </p:spPr>
        <p:txBody>
          <a:bodyPr>
            <a:normAutofit/>
          </a:bodyPr>
          <a:lstStyle/>
          <a:p>
            <a:r>
              <a:rPr lang="et-EE" dirty="0" err="1" smtClean="0"/>
              <a:t>Järelkontrolli</a:t>
            </a:r>
            <a:r>
              <a:rPr lang="et-EE" dirty="0" smtClean="0"/>
              <a:t> andmete kogumine</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689963" cy="5356873"/>
          </a:xfrm>
        </p:spPr>
        <p:txBody>
          <a:bodyPr>
            <a:normAutofit fontScale="77500" lnSpcReduction="20000"/>
          </a:bodyPr>
          <a:lstStyle/>
          <a:p>
            <a:r>
              <a:rPr lang="et-EE" dirty="0" smtClean="0"/>
              <a:t>ELis on RECOVERY programmis kaks </a:t>
            </a:r>
            <a:r>
              <a:rPr lang="et-EE" dirty="0" err="1" smtClean="0"/>
              <a:t>andmekogumispunkti</a:t>
            </a:r>
            <a:endParaRPr lang="et-EE" dirty="0" smtClean="0"/>
          </a:p>
          <a:p>
            <a:pPr lvl="1"/>
            <a:r>
              <a:rPr lang="et-EE" dirty="0" smtClean="0"/>
              <a:t>28 päeva pärast </a:t>
            </a:r>
            <a:r>
              <a:rPr lang="et-EE" dirty="0" err="1" smtClean="0"/>
              <a:t>randomiseerimist</a:t>
            </a:r>
            <a:endParaRPr lang="et-EE" dirty="0" smtClean="0"/>
          </a:p>
          <a:p>
            <a:pPr lvl="1"/>
            <a:r>
              <a:rPr lang="et-EE" dirty="0" smtClean="0"/>
              <a:t>6 kuud pärast </a:t>
            </a:r>
            <a:r>
              <a:rPr lang="et-EE" dirty="0" err="1" smtClean="0"/>
              <a:t>randomiseerimist</a:t>
            </a:r>
            <a:endParaRPr lang="et-EE" dirty="0" smtClean="0"/>
          </a:p>
          <a:p>
            <a:endParaRPr lang="et-EE" dirty="0"/>
          </a:p>
          <a:p>
            <a:r>
              <a:rPr lang="et-EE" dirty="0" smtClean="0"/>
              <a:t>Mõlema ajapunkti andmed salvestatakse </a:t>
            </a:r>
            <a:r>
              <a:rPr lang="et-EE" dirty="0" err="1" smtClean="0"/>
              <a:t>OpenClinica</a:t>
            </a:r>
            <a:r>
              <a:rPr lang="et-EE" dirty="0" smtClean="0"/>
              <a:t> süsteemis ühte veebivormi</a:t>
            </a:r>
          </a:p>
          <a:p>
            <a:endParaRPr lang="et-EE" dirty="0"/>
          </a:p>
          <a:p>
            <a:r>
              <a:rPr lang="et-EE" dirty="0" err="1" smtClean="0"/>
              <a:t>Järelkontrolli</a:t>
            </a:r>
            <a:r>
              <a:rPr lang="et-EE" dirty="0" smtClean="0"/>
              <a:t> ja </a:t>
            </a:r>
            <a:r>
              <a:rPr lang="et-EE" dirty="0" err="1" smtClean="0"/>
              <a:t>kõrvalnähtude</a:t>
            </a:r>
            <a:r>
              <a:rPr lang="et-EE" dirty="0" smtClean="0"/>
              <a:t> vormide näidised on veebisaidi (</a:t>
            </a:r>
            <a:r>
              <a:rPr lang="et-EE" dirty="0">
                <a:hlinkClick r:id="rId2"/>
              </a:rPr>
              <a:t>www.recovery.net</a:t>
            </a:r>
            <a:r>
              <a:rPr lang="et-EE" dirty="0" smtClean="0"/>
              <a:t>) lehel „</a:t>
            </a:r>
            <a:r>
              <a:rPr lang="et-EE" dirty="0" err="1" smtClean="0"/>
              <a:t>Järelkontroll</a:t>
            </a:r>
            <a:r>
              <a:rPr lang="et-EE" dirty="0" smtClean="0"/>
              <a:t>“ </a:t>
            </a:r>
          </a:p>
          <a:p>
            <a:pPr lvl="1"/>
            <a:endParaRPr lang="et-EE" dirty="0"/>
          </a:p>
          <a:p>
            <a:pPr marL="285750" indent="-285750"/>
            <a:r>
              <a:rPr lang="et-EE" dirty="0" smtClean="0"/>
              <a:t>Kui arvate, et </a:t>
            </a:r>
            <a:r>
              <a:rPr lang="et-EE" dirty="0" err="1" smtClean="0"/>
              <a:t>järelkontrolli</a:t>
            </a:r>
            <a:r>
              <a:rPr lang="et-EE" dirty="0" smtClean="0"/>
              <a:t> saab usaldusväärselt lõpule viia ainult haigusloo põhjal, saate seda teha ilma osaleja/sugulasega ühendust võtmata</a:t>
            </a:r>
          </a:p>
          <a:p>
            <a:pPr marL="742950" lvl="1" indent="-285750"/>
            <a:r>
              <a:rPr lang="et-EE" dirty="0" smtClean="0"/>
              <a:t>Arvestage, et see nõuab usaldusväärset teavet surma ja </a:t>
            </a:r>
            <a:r>
              <a:rPr lang="et-EE" dirty="0" err="1" smtClean="0"/>
              <a:t>taashospitaliseerimise</a:t>
            </a:r>
            <a:r>
              <a:rPr lang="et-EE" dirty="0" smtClean="0"/>
              <a:t> kohta (nii et teie andmed peavad hõlmama eeldatavat haiglat / eeldatavaid haiglaid, kuhu patsient võidakse vastu võtta)</a:t>
            </a:r>
          </a:p>
          <a:p>
            <a:pPr marL="742950" lvl="1" indent="-285750"/>
            <a:endParaRPr lang="et-EE" dirty="0"/>
          </a:p>
          <a:p>
            <a:pPr marL="285750" indent="-285750"/>
            <a:r>
              <a:rPr lang="et-EE" dirty="0" smtClean="0"/>
              <a:t>Kui te ei saa vorme usaldusväärselt täita ainult haigusloo põhjal, tuleb lisateabe saamiseks ühendust võtta osaleja/sugulasega</a:t>
            </a:r>
          </a:p>
          <a:p>
            <a:pPr marL="742950" lvl="1" indent="-285750"/>
            <a:r>
              <a:rPr lang="et-EE" dirty="0" smtClean="0"/>
              <a:t>Sel juhul peab neile eelnevalt olema öeldud, et uuringumeeskond võtab nendega ühendust</a:t>
            </a:r>
          </a:p>
          <a:p>
            <a:pPr marL="742950" lvl="1" indent="-285750"/>
            <a:r>
              <a:rPr lang="et-EE" dirty="0" smtClean="0"/>
              <a:t>Pärast osaleja/sugulasega rääkimist (või korduvaid ebaõnnestunud pingutusi) täitke vorm nii hästi kui võimalik</a:t>
            </a:r>
          </a:p>
        </p:txBody>
      </p:sp>
    </p:spTree>
    <p:extLst>
      <p:ext uri="{BB962C8B-B14F-4D97-AF65-F5344CB8AC3E}">
        <p14:creationId xmlns:p14="http://schemas.microsoft.com/office/powerpoint/2010/main" val="37472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Vea parandamine</a:t>
            </a:r>
          </a:p>
        </p:txBody>
      </p:sp>
      <p:sp>
        <p:nvSpPr>
          <p:cNvPr id="3" name="Content Placeholder 2"/>
          <p:cNvSpPr>
            <a:spLocks noGrp="1"/>
          </p:cNvSpPr>
          <p:nvPr>
            <p:ph idx="1"/>
          </p:nvPr>
        </p:nvSpPr>
        <p:spPr>
          <a:xfrm>
            <a:off x="6935372" y="2670590"/>
            <a:ext cx="4817066" cy="2574388"/>
          </a:xfrm>
        </p:spPr>
        <p:txBody>
          <a:bodyPr>
            <a:normAutofit/>
          </a:bodyPr>
          <a:lstStyle/>
          <a:p>
            <a:r>
              <a:rPr lang="et-EE" smtClean="0"/>
              <a:t>Kui andmed on valesti sisestatud, muutke sisestatud väärtust.</a:t>
            </a:r>
          </a:p>
          <a:p>
            <a:r>
              <a:rPr lang="et-EE" smtClean="0"/>
              <a:t>Kui väärtus on õige, peate esitama </a:t>
            </a:r>
            <a:r>
              <a:rPr lang="et-EE" b="1" dirty="0"/>
              <a:t>päringu</a:t>
            </a:r>
            <a:r>
              <a:rPr lang="et-EE" smtClean="0"/>
              <a:t>, selleks klõpsake väikesel </a:t>
            </a:r>
            <a:r>
              <a:rPr lang="et-EE" b="1" dirty="0"/>
              <a:t>jutumullil</a:t>
            </a:r>
            <a:r>
              <a:rPr lang="et-EE"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494" y="1738606"/>
            <a:ext cx="5037919" cy="4438357"/>
          </a:xfrm>
          <a:prstGeom prst="rect">
            <a:avLst/>
          </a:prstGeom>
        </p:spPr>
      </p:pic>
    </p:spTree>
    <p:extLst>
      <p:ext uri="{BB962C8B-B14F-4D97-AF65-F5344CB8AC3E}">
        <p14:creationId xmlns:p14="http://schemas.microsoft.com/office/powerpoint/2010/main" val="139899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Päringu lisamine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09567"/>
            <a:ext cx="5198626" cy="4579938"/>
          </a:xfrm>
        </p:spPr>
      </p:pic>
      <p:sp>
        <p:nvSpPr>
          <p:cNvPr id="5" name="Rectangle 4"/>
          <p:cNvSpPr/>
          <p:nvPr/>
        </p:nvSpPr>
        <p:spPr>
          <a:xfrm>
            <a:off x="7186613" y="2382559"/>
            <a:ext cx="4329112" cy="2893100"/>
          </a:xfrm>
          <a:prstGeom prst="rect">
            <a:avLst/>
          </a:prstGeom>
        </p:spPr>
        <p:txBody>
          <a:bodyPr wrap="square">
            <a:spAutoFit/>
          </a:bodyPr>
          <a:lstStyle/>
          <a:p>
            <a:pPr marL="457200" indent="-457200">
              <a:buFont typeface="Arial" panose="020B0604020202020204" pitchFamily="34" charset="0"/>
              <a:buChar char="•"/>
            </a:pPr>
            <a:r>
              <a:rPr lang="et-EE" sz="2600" dirty="0"/>
              <a:t>Vajutage </a:t>
            </a:r>
            <a:r>
              <a:rPr lang="et-EE" sz="2600" b="1" dirty="0"/>
              <a:t>Queries</a:t>
            </a:r>
            <a:r>
              <a:rPr lang="et-EE" sz="2600" dirty="0"/>
              <a:t> (Päringud) kõrval olevat nuppu </a:t>
            </a:r>
            <a:r>
              <a:rPr lang="et-EE" sz="2600" b="1" dirty="0"/>
              <a:t>New</a:t>
            </a:r>
            <a:r>
              <a:rPr lang="et-EE" sz="2600" dirty="0"/>
              <a:t> (Uus), seejärel sisestage tekstiväljale teave. </a:t>
            </a:r>
          </a:p>
          <a:p>
            <a:pPr marL="457200" indent="-457200">
              <a:buFont typeface="Arial" panose="020B0604020202020204" pitchFamily="34" charset="0"/>
              <a:buChar char="•"/>
            </a:pPr>
            <a:endParaRPr lang="et-EE"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t-EE" sz="2600" dirty="0"/>
              <a:t>Päringu salvestamiseks klõpsake nuppu </a:t>
            </a:r>
            <a:r>
              <a:rPr lang="et-EE" sz="2600" b="1" dirty="0"/>
              <a:t>Add Query</a:t>
            </a:r>
            <a:r>
              <a:rPr lang="et-EE" sz="2600" dirty="0"/>
              <a:t> (Lisa päring).</a:t>
            </a:r>
          </a:p>
        </p:txBody>
      </p:sp>
    </p:spTree>
    <p:extLst>
      <p:ext uri="{BB962C8B-B14F-4D97-AF65-F5344CB8AC3E}">
        <p14:creationId xmlns:p14="http://schemas.microsoft.com/office/powerpoint/2010/main" val="227004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Administratiivne muutmine</a:t>
            </a:r>
          </a:p>
        </p:txBody>
      </p:sp>
      <p:grpSp>
        <p:nvGrpSpPr>
          <p:cNvPr id="7" name="Group 6"/>
          <p:cNvGrpSpPr/>
          <p:nvPr/>
        </p:nvGrpSpPr>
        <p:grpSpPr>
          <a:xfrm>
            <a:off x="6988125" y="1751769"/>
            <a:ext cx="4764426" cy="3057695"/>
            <a:chOff x="6988125" y="1751769"/>
            <a:chExt cx="4764426" cy="3057695"/>
          </a:xfrm>
        </p:grpSpPr>
        <p:sp>
          <p:nvSpPr>
            <p:cNvPr id="5" name="Rectangle 4"/>
            <p:cNvSpPr/>
            <p:nvPr/>
          </p:nvSpPr>
          <p:spPr>
            <a:xfrm>
              <a:off x="6988125" y="1751769"/>
              <a:ext cx="4365674" cy="2642070"/>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t-EE" sz="2600" dirty="0">
                  <a:latin typeface="Calibri" panose="020F0502020204030204" pitchFamily="34" charset="0"/>
                </a:rPr>
                <a:t>Kui teil on mingil põhjusel vaja andmeid pärast andmete sisestamise lõpetamist muuta, saate seda teha, avades juhtumiaruande vormi redigeerimisrežiimis </a:t>
              </a:r>
              <a:r>
                <a:rPr lang="et-EE" sz="2600" b="1" dirty="0">
                  <a:latin typeface="Calibri" panose="020F0502020204030204" pitchFamily="34" charset="0"/>
                </a:rPr>
                <a:t>Edit</a:t>
              </a:r>
              <a:r>
                <a:rPr lang="et-EE" sz="2600" dirty="0">
                  <a:latin typeface="Calibri" panose="020F0502020204030204" pitchFamily="34" charset="0"/>
                </a:rPr>
                <a:t>. </a:t>
              </a:r>
            </a:p>
          </p:txBody>
        </p:sp>
        <p:pic>
          <p:nvPicPr>
            <p:cNvPr id="6" name="Picture 5"/>
            <p:cNvPicPr>
              <a:picLocks noChangeAspect="1"/>
            </p:cNvPicPr>
            <p:nvPr/>
          </p:nvPicPr>
          <p:blipFill>
            <a:blip r:embed="rId2"/>
            <a:stretch>
              <a:fillRect/>
            </a:stretch>
          </p:blipFill>
          <p:spPr>
            <a:xfrm>
              <a:off x="11187352" y="4294135"/>
              <a:ext cx="565199" cy="515329"/>
            </a:xfrm>
            <a:prstGeom prst="rect">
              <a:avLst/>
            </a:prstGeom>
          </p:spPr>
        </p:pic>
      </p:grpSp>
      <p:pic>
        <p:nvPicPr>
          <p:cNvPr id="8" name="Picture 7"/>
          <p:cNvPicPr>
            <a:picLocks noChangeAspect="1"/>
          </p:cNvPicPr>
          <p:nvPr/>
        </p:nvPicPr>
        <p:blipFill>
          <a:blip r:embed="rId3"/>
          <a:stretch>
            <a:fillRect/>
          </a:stretch>
        </p:blipFill>
        <p:spPr>
          <a:xfrm>
            <a:off x="234036" y="1839723"/>
            <a:ext cx="6753785" cy="4538201"/>
          </a:xfrm>
          <a:prstGeom prst="rect">
            <a:avLst/>
          </a:prstGeom>
        </p:spPr>
      </p:pic>
      <p:sp>
        <p:nvSpPr>
          <p:cNvPr id="9" name="Oval 8"/>
          <p:cNvSpPr/>
          <p:nvPr/>
        </p:nvSpPr>
        <p:spPr>
          <a:xfrm>
            <a:off x="3223260" y="5875020"/>
            <a:ext cx="19050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p:nvCxnSpPr>
        <p:spPr>
          <a:xfrm flipV="1">
            <a:off x="3413760" y="2057400"/>
            <a:ext cx="3574061" cy="393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2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Muutmise põhjus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52" y="1794303"/>
            <a:ext cx="5238026" cy="4614649"/>
          </a:xfrm>
          <a:prstGeom prst="rect">
            <a:avLst/>
          </a:prstGeom>
        </p:spPr>
      </p:pic>
      <p:sp>
        <p:nvSpPr>
          <p:cNvPr id="5" name="Rectangle 4"/>
          <p:cNvSpPr/>
          <p:nvPr/>
        </p:nvSpPr>
        <p:spPr>
          <a:xfrm>
            <a:off x="6912658" y="2483686"/>
            <a:ext cx="4647028" cy="2893100"/>
          </a:xfrm>
          <a:prstGeom prst="rect">
            <a:avLst/>
          </a:prstGeom>
        </p:spPr>
        <p:txBody>
          <a:bodyPr wrap="square">
            <a:spAutoFit/>
          </a:bodyPr>
          <a:lstStyle/>
          <a:p>
            <a:pPr marL="457200" indent="-457200">
              <a:buFont typeface="Arial" panose="020B0604020202020204" pitchFamily="34" charset="0"/>
              <a:buChar char="•"/>
            </a:pPr>
            <a:r>
              <a:rPr lang="et-EE" sz="2600" dirty="0">
                <a:latin typeface="Calibri" panose="020F0502020204030204" pitchFamily="34" charset="0"/>
              </a:rPr>
              <a:t>Klõpsates nuppu </a:t>
            </a:r>
            <a:r>
              <a:rPr lang="et-EE" sz="2600" b="1" dirty="0">
                <a:latin typeface="Calibri" panose="020F0502020204030204" pitchFamily="34" charset="0"/>
              </a:rPr>
              <a:t>Edit</a:t>
            </a:r>
            <a:r>
              <a:rPr lang="et-EE" sz="2600" dirty="0">
                <a:latin typeface="Calibri" panose="020F0502020204030204" pitchFamily="34" charset="0"/>
              </a:rPr>
              <a:t> (Redigeeri), avaneb vorm ja saate andmeid muuta. </a:t>
            </a:r>
          </a:p>
          <a:p>
            <a:pPr marL="457200" indent="-457200">
              <a:buFont typeface="Arial" panose="020B0604020202020204" pitchFamily="34" charset="0"/>
              <a:buChar char="•"/>
            </a:pPr>
            <a:endParaRPr lang="et-EE"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t-EE" sz="2600" dirty="0">
                <a:latin typeface="Calibri" panose="020F0502020204030204" pitchFamily="34" charset="0"/>
              </a:rPr>
              <a:t>Kui muudate andmeid, peate esitama muutmise põhjuse. </a:t>
            </a:r>
            <a:endParaRPr lang="et-EE" sz="2600" dirty="0"/>
          </a:p>
        </p:txBody>
      </p:sp>
    </p:spTree>
    <p:extLst>
      <p:ext uri="{BB962C8B-B14F-4D97-AF65-F5344CB8AC3E}">
        <p14:creationId xmlns:p14="http://schemas.microsoft.com/office/powerpoint/2010/main" val="137885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Andmete vaatamine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808041"/>
            <a:ext cx="5198626" cy="4579938"/>
          </a:xfrm>
        </p:spPr>
      </p:pic>
      <p:grpSp>
        <p:nvGrpSpPr>
          <p:cNvPr id="7" name="Group 6"/>
          <p:cNvGrpSpPr/>
          <p:nvPr/>
        </p:nvGrpSpPr>
        <p:grpSpPr>
          <a:xfrm>
            <a:off x="6959991" y="2860311"/>
            <a:ext cx="5026962" cy="2316532"/>
            <a:chOff x="6959991" y="2911607"/>
            <a:chExt cx="4393809" cy="2316532"/>
          </a:xfrm>
        </p:grpSpPr>
        <p:sp>
          <p:nvSpPr>
            <p:cNvPr id="5" name="Rectangle 4"/>
            <p:cNvSpPr/>
            <p:nvPr/>
          </p:nvSpPr>
          <p:spPr>
            <a:xfrm>
              <a:off x="6959991" y="2911607"/>
              <a:ext cx="4393809" cy="23165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t-EE" sz="2600" dirty="0">
                  <a:latin typeface="Calibri" panose="020F0502020204030204" pitchFamily="34" charset="0"/>
                </a:rPr>
                <a:t>Kui soovite vaadata sisestatud andmeid, klõpsake nuppu </a:t>
              </a:r>
              <a:r>
                <a:rPr lang="et-EE" sz="2600" b="1" dirty="0">
                  <a:latin typeface="Calibri" panose="020F0502020204030204" pitchFamily="34" charset="0"/>
                </a:rPr>
                <a:t>View</a:t>
              </a:r>
              <a:r>
                <a:rPr lang="et-EE" sz="2600" dirty="0">
                  <a:latin typeface="Calibri" panose="020F0502020204030204" pitchFamily="34" charset="0"/>
                </a:rPr>
                <a:t> (Vaata) </a:t>
              </a:r>
            </a:p>
            <a:p>
              <a:pPr marL="457200" indent="-457200">
                <a:lnSpc>
                  <a:spcPct val="107000"/>
                </a:lnSpc>
                <a:spcAft>
                  <a:spcPts val="800"/>
                </a:spcAft>
                <a:buFont typeface="Arial" panose="020B0604020202020204" pitchFamily="34" charset="0"/>
                <a:buChar char="•"/>
              </a:pPr>
              <a:r>
                <a:rPr lang="et-EE" sz="2600" dirty="0">
                  <a:latin typeface="Calibri" panose="020F0502020204030204" pitchFamily="34" charset="0"/>
                </a:rPr>
                <a:t>See avab juhtumiaruande vormi kirjutuskaitstud režiimis.</a:t>
              </a:r>
              <a:endParaRPr lang="et-EE"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8483400" y="3758603"/>
              <a:ext cx="522777" cy="522777"/>
            </a:xfrm>
            <a:prstGeom prst="rect">
              <a:avLst/>
            </a:prstGeom>
          </p:spPr>
        </p:pic>
      </p:grpSp>
    </p:spTree>
    <p:extLst>
      <p:ext uri="{BB962C8B-B14F-4D97-AF65-F5344CB8AC3E}">
        <p14:creationId xmlns:p14="http://schemas.microsoft.com/office/powerpoint/2010/main" val="365955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207" y="1492704"/>
            <a:ext cx="11299993" cy="5344160"/>
          </a:xfrm>
        </p:spPr>
        <p:txBody>
          <a:bodyPr>
            <a:normAutofit fontScale="77500" lnSpcReduction="20000"/>
          </a:bodyPr>
          <a:lstStyle/>
          <a:p>
            <a:r>
              <a:rPr lang="et-EE" sz="2600" dirty="0"/>
              <a:t>Vastutav uurija peab tagama, et teda teavitatakse kõigist uuringuravimiga seotud arvatavatest tõsistest kõrvaltoimetest (SSAR)</a:t>
            </a:r>
          </a:p>
          <a:p>
            <a:endParaRPr lang="et-EE" sz="2600" dirty="0"/>
          </a:p>
          <a:p>
            <a:r>
              <a:rPr lang="et-EE" sz="2600" dirty="0"/>
              <a:t>RECOVERY uuringus tuleb teatada ainult arvatavatest tõsistest kõrvaltoimetest ehk kõrvalnähtudest, mis täidab mõlemad allolevad tingimused.</a:t>
            </a:r>
          </a:p>
          <a:p>
            <a:pPr lvl="1">
              <a:spcBef>
                <a:spcPts val="600"/>
              </a:spcBef>
            </a:pPr>
            <a:r>
              <a:rPr lang="et-EE" smtClean="0"/>
              <a:t>Mida arvatakse mõistliku tõenäosusega olevat seotud uuringuravimiga </a:t>
            </a:r>
            <a:r>
              <a:rPr lang="et-EE" b="1" dirty="0"/>
              <a:t>JA</a:t>
            </a:r>
          </a:p>
          <a:p>
            <a:pPr lvl="1">
              <a:spcBef>
                <a:spcPts val="600"/>
              </a:spcBef>
              <a:spcAft>
                <a:spcPts val="600"/>
              </a:spcAft>
            </a:pPr>
            <a:r>
              <a:rPr lang="et-EE" smtClean="0"/>
              <a:t>on tõsised, st 1) eluohtlikud, 2) nõuavad haiglaravi või haiglaravi pikendamist, 3) mille tagajärjeks on püsiv või oluline puue või teovõimetus, 4) mille tagajärjeks on kaasasündinud anomaalia või sünnidefekt või 5) olulised kõrvalnähud, mis võivad osalejat ohustada või vajada sekkumist mõne ülaltoodud tagajärje vältimiseks</a:t>
            </a:r>
          </a:p>
          <a:p>
            <a:endParaRPr lang="et-EE" sz="2600" dirty="0"/>
          </a:p>
          <a:p>
            <a:r>
              <a:rPr lang="et-EE" sz="2600" dirty="0"/>
              <a:t>Muudest juhtumitest ei ole vaja teatada, isegi kui need on seotud uuringuravimiga</a:t>
            </a:r>
          </a:p>
          <a:p>
            <a:endParaRPr lang="et-EE" sz="2600" dirty="0"/>
          </a:p>
          <a:p>
            <a:r>
              <a:rPr lang="et-EE" sz="2600" dirty="0"/>
              <a:t>Vastutav uurija otsustab, kas juhtumist tuleb teatada (kui nad ei ole kättesaadavad, peavad nad määrama teise arsti, kes hindab nende puudumisel võimalikke arvatavaid tõsiseid kõrvaltoimeid)</a:t>
            </a:r>
          </a:p>
          <a:p>
            <a:endParaRPr lang="et-EE" sz="2600" dirty="0"/>
          </a:p>
          <a:p>
            <a:r>
              <a:rPr lang="et-EE" sz="2600" dirty="0"/>
              <a:t>Lisateavet arvatavate tõsiste kõrvaltoimete aruandluse kriteeriumide kohta leiate põhilise uuringuplaani jaotisest 4</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t-EE" smtClean="0"/>
              <a:t>Ohutusalane aruandlus</a:t>
            </a:r>
          </a:p>
        </p:txBody>
      </p:sp>
    </p:spTree>
    <p:extLst>
      <p:ext uri="{BB962C8B-B14F-4D97-AF65-F5344CB8AC3E}">
        <p14:creationId xmlns:p14="http://schemas.microsoft.com/office/powerpoint/2010/main" val="157212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487" y="1579823"/>
            <a:ext cx="10985033" cy="4983537"/>
          </a:xfrm>
        </p:spPr>
        <p:txBody>
          <a:bodyPr vert="horz" lIns="91440" tIns="45720" rIns="91440" bIns="45720" rtlCol="0" anchor="t">
            <a:normAutofit fontScale="85000" lnSpcReduction="10000"/>
          </a:bodyPr>
          <a:lstStyle/>
          <a:p>
            <a:r>
              <a:rPr lang="et-EE" sz="2600" dirty="0"/>
              <a:t>Kui tuvastatakse arvatav tõsine kõrvaltoime, tuleb keskset koordineerimisbürood (CCO) sellest inglise keeles teavitada, saates e-kirja aadressile (</a:t>
            </a:r>
            <a:r>
              <a:rPr lang="et-EE" sz="2600" dirty="0">
                <a:hlinkClick r:id="rId2"/>
              </a:rPr>
              <a:t>recoverytrial@ndph.ox.ac.uk</a:t>
            </a:r>
            <a:r>
              <a:rPr lang="et-EE" sz="2600" dirty="0"/>
              <a:t>) või helistades numbrile (+44 800 138 5451) 24 tunni jooksul hetkest, mil uurija sai sellest teada</a:t>
            </a:r>
          </a:p>
          <a:p>
            <a:endParaRPr lang="et-EE" sz="2600" dirty="0"/>
          </a:p>
          <a:p>
            <a:r>
              <a:rPr lang="et-EE" sz="2600" dirty="0"/>
              <a:t>OpenClinicas tuleb luua ka kõrvalnähtude vorm, kuhu kogutakse olulised andmed hindamiseks ja võimalikuks edasiseks raporteerimiseks keskse koordineerimisbüroo poolt</a:t>
            </a:r>
          </a:p>
          <a:p>
            <a:endParaRPr lang="et-EE" sz="2600" dirty="0"/>
          </a:p>
          <a:p>
            <a:r>
              <a:rPr lang="et-EE" sz="2600" dirty="0"/>
              <a:t>Kui teil on aruandlusprotsessi kohta küsimusi, võtke ühendust keskse koordineerimisbürooga ülaltoodud e-posti aadressil</a:t>
            </a:r>
          </a:p>
          <a:p>
            <a:endParaRPr lang="et-EE" sz="2600" dirty="0">
              <a:ea typeface="Calibri" panose="020F0502020204030204"/>
              <a:cs typeface="Calibri" panose="020F0502020204030204"/>
            </a:endParaRPr>
          </a:p>
          <a:p>
            <a:r>
              <a:rPr lang="et-EE" sz="2600" dirty="0"/>
              <a:t>Lisaks ettearvamatutest tõsistest kõrvalnähtudest teatamisele peavad kõik uuringumeeskonna liikmed viivitamatult teavitama vastutavat uurijat, kui nad saavad teada mis tahes probleemist, mis võib ohustada uuringus osalejate tervist või ohutust, ja kui vastutav uurija nõustub selle hinnanguga, teavitab ta viivitamatult keskset koordineerimisbürood</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t-EE" smtClean="0"/>
              <a:t>Ohutusalane aruandlus</a:t>
            </a:r>
          </a:p>
        </p:txBody>
      </p:sp>
    </p:spTree>
    <p:extLst>
      <p:ext uri="{BB962C8B-B14F-4D97-AF65-F5344CB8AC3E}">
        <p14:creationId xmlns:p14="http://schemas.microsoft.com/office/powerpoint/2010/main" val="27728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mtClean="0"/>
              <a:t>OpenClinica</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496923" cy="5245113"/>
          </a:xfrm>
        </p:spPr>
        <p:txBody>
          <a:bodyPr>
            <a:normAutofit fontScale="92500"/>
          </a:bodyPr>
          <a:lstStyle/>
          <a:p>
            <a:r>
              <a:rPr lang="et-EE" smtClean="0"/>
              <a:t>OpenClinica on kliiniliste andmete haldussüsteem, mida kasutatakse RECOVERY programmis järelkontrolli andmete kogumiseks</a:t>
            </a:r>
          </a:p>
          <a:p>
            <a:pPr lvl="1"/>
            <a:r>
              <a:rPr lang="et-EE" smtClean="0"/>
              <a:t>Juurdepääs toimub veebilehitseja kaudu (toetatud on Chrome, Firefox ja Internet Explorer)</a:t>
            </a:r>
          </a:p>
          <a:p>
            <a:pPr lvl="1"/>
            <a:endParaRPr lang="et-EE" dirty="0"/>
          </a:p>
          <a:p>
            <a:pPr marL="285750" indent="-285750"/>
            <a:r>
              <a:rPr lang="et-EE" smtClean="0"/>
              <a:t>Osalejate kirjed luuakse OpenClinicas automaatselt patsiendi randomiseerimisel (nii et OpenClinicat ei pea kasutama enne, kui on aeg täita järelkontrolli vorm)</a:t>
            </a:r>
          </a:p>
          <a:p>
            <a:pPr lvl="1"/>
            <a:endParaRPr lang="et-EE" dirty="0"/>
          </a:p>
          <a:p>
            <a:r>
              <a:rPr lang="et-EE" smtClean="0"/>
              <a:t>Juhtumiaruande vorme (CRF) saab kuvada vastavas riigikeeles, kuid kahjuks on OpenClinica liides praegu saadaval ainult inglise keeles</a:t>
            </a:r>
          </a:p>
          <a:p>
            <a:endParaRPr lang="et-EE" dirty="0"/>
          </a:p>
          <a:p>
            <a:r>
              <a:rPr lang="et-EE" b="1" dirty="0"/>
              <a:t>Sisestage tekst inglise keeles</a:t>
            </a:r>
            <a:r>
              <a:rPr lang="et-EE" smtClean="0"/>
              <a:t>, isegi kui vaatate vormi mõnes muus keeles (teksti on tavaliselt vaja ainult kõrvalnähtude jaoks või päringutele vastamiseks) </a:t>
            </a:r>
          </a:p>
        </p:txBody>
      </p:sp>
    </p:spTree>
    <p:extLst>
      <p:ext uri="{BB962C8B-B14F-4D97-AF65-F5344CB8AC3E}">
        <p14:creationId xmlns:p14="http://schemas.microsoft.com/office/powerpoint/2010/main" val="241639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OpenClinica mõisted</a:t>
            </a:r>
          </a:p>
        </p:txBody>
      </p:sp>
      <p:sp>
        <p:nvSpPr>
          <p:cNvPr id="3" name="Content Placeholder 2"/>
          <p:cNvSpPr>
            <a:spLocks noGrp="1"/>
          </p:cNvSpPr>
          <p:nvPr>
            <p:ph idx="1"/>
          </p:nvPr>
        </p:nvSpPr>
        <p:spPr>
          <a:xfrm>
            <a:off x="504201" y="1596885"/>
            <a:ext cx="11177899" cy="4732478"/>
          </a:xfrm>
        </p:spPr>
        <p:txBody>
          <a:bodyPr>
            <a:normAutofit fontScale="92500" lnSpcReduction="20000"/>
          </a:bodyPr>
          <a:lstStyle/>
          <a:p>
            <a:r>
              <a:rPr lang="en-US" b="1" dirty="0" smtClean="0"/>
              <a:t>Study (</a:t>
            </a:r>
            <a:r>
              <a:rPr lang="et-EE" b="1" dirty="0" smtClean="0"/>
              <a:t>Uuring</a:t>
            </a:r>
            <a:r>
              <a:rPr lang="en-US" b="1" dirty="0" smtClean="0"/>
              <a:t>)</a:t>
            </a:r>
            <a:r>
              <a:rPr lang="et-EE" dirty="0" smtClean="0"/>
              <a:t> </a:t>
            </a:r>
            <a:r>
              <a:rPr lang="et-EE" dirty="0" smtClean="0"/>
              <a:t>– see viitab uuringule, antud juhul </a:t>
            </a:r>
            <a:r>
              <a:rPr lang="et-EE" dirty="0" err="1" smtClean="0"/>
              <a:t>RECOVERYle</a:t>
            </a:r>
            <a:endParaRPr lang="et-EE" dirty="0">
              <a:highlight>
                <a:srgbClr val="FFFF00"/>
              </a:highlight>
            </a:endParaRPr>
          </a:p>
          <a:p>
            <a:pPr lvl="1"/>
            <a:endParaRPr lang="et-EE" dirty="0">
              <a:highlight>
                <a:srgbClr val="FFFF00"/>
              </a:highlight>
            </a:endParaRPr>
          </a:p>
          <a:p>
            <a:r>
              <a:rPr lang="en-US" b="1" dirty="0"/>
              <a:t>Participant </a:t>
            </a:r>
            <a:r>
              <a:rPr lang="en-US" b="1" dirty="0" smtClean="0"/>
              <a:t>(</a:t>
            </a:r>
            <a:r>
              <a:rPr lang="et-EE" b="1" dirty="0" smtClean="0"/>
              <a:t>Osaleja</a:t>
            </a:r>
            <a:r>
              <a:rPr lang="en-US" b="1" dirty="0" smtClean="0"/>
              <a:t>)</a:t>
            </a:r>
            <a:r>
              <a:rPr lang="et-EE" dirty="0" smtClean="0"/>
              <a:t> </a:t>
            </a:r>
            <a:r>
              <a:rPr lang="et-EE" dirty="0" smtClean="0"/>
              <a:t>– see on uuringus osalev patsient</a:t>
            </a:r>
            <a:endParaRPr lang="et-EE" dirty="0">
              <a:highlight>
                <a:srgbClr val="FFFF00"/>
              </a:highlight>
            </a:endParaRPr>
          </a:p>
          <a:p>
            <a:pPr lvl="1"/>
            <a:endParaRPr lang="et-EE" dirty="0">
              <a:highlight>
                <a:srgbClr val="FFFF00"/>
              </a:highlight>
            </a:endParaRPr>
          </a:p>
          <a:p>
            <a:r>
              <a:rPr lang="en-US" b="1" dirty="0"/>
              <a:t>Event or Study Event </a:t>
            </a:r>
            <a:r>
              <a:rPr lang="en-US" b="1" dirty="0" smtClean="0"/>
              <a:t> (</a:t>
            </a:r>
            <a:r>
              <a:rPr lang="et-EE" b="1" dirty="0" smtClean="0"/>
              <a:t>Juhtum </a:t>
            </a:r>
            <a:r>
              <a:rPr lang="et-EE" b="1" dirty="0"/>
              <a:t>või </a:t>
            </a:r>
            <a:r>
              <a:rPr lang="et-EE" b="1" dirty="0" smtClean="0"/>
              <a:t>uuringujuhtum</a:t>
            </a:r>
            <a:r>
              <a:rPr lang="en-US" b="1" dirty="0" smtClean="0"/>
              <a:t>)</a:t>
            </a:r>
            <a:r>
              <a:rPr lang="et-EE" dirty="0" smtClean="0"/>
              <a:t> </a:t>
            </a:r>
            <a:r>
              <a:rPr lang="et-EE" dirty="0" smtClean="0"/>
              <a:t>– viitab andmete kogumispunktile, nagu </a:t>
            </a:r>
            <a:r>
              <a:rPr lang="et-EE" dirty="0" err="1" smtClean="0"/>
              <a:t>järelkontroll</a:t>
            </a:r>
            <a:r>
              <a:rPr lang="et-EE" dirty="0" smtClean="0"/>
              <a:t> või </a:t>
            </a:r>
            <a:r>
              <a:rPr lang="et-EE" dirty="0" err="1" smtClean="0"/>
              <a:t>kõrvalnähud</a:t>
            </a:r>
            <a:endParaRPr lang="et-EE" dirty="0">
              <a:highlight>
                <a:srgbClr val="FFFF00"/>
              </a:highlight>
            </a:endParaRPr>
          </a:p>
          <a:p>
            <a:pPr lvl="1"/>
            <a:endParaRPr lang="et-EE" dirty="0">
              <a:highlight>
                <a:srgbClr val="FFFF00"/>
              </a:highlight>
            </a:endParaRPr>
          </a:p>
          <a:p>
            <a:r>
              <a:rPr lang="et-EE" b="1" dirty="0"/>
              <a:t>CRF</a:t>
            </a:r>
            <a:r>
              <a:rPr lang="et-EE" dirty="0" smtClean="0"/>
              <a:t> – </a:t>
            </a:r>
            <a:r>
              <a:rPr lang="sv-SE" dirty="0"/>
              <a:t>Case </a:t>
            </a:r>
            <a:r>
              <a:rPr lang="sv-SE" dirty="0" err="1"/>
              <a:t>Report</a:t>
            </a:r>
            <a:r>
              <a:rPr lang="sv-SE" dirty="0"/>
              <a:t> Form </a:t>
            </a:r>
            <a:r>
              <a:rPr lang="sv-SE" dirty="0" smtClean="0"/>
              <a:t>(</a:t>
            </a:r>
            <a:r>
              <a:rPr lang="et-EE" dirty="0" smtClean="0"/>
              <a:t>juhtumiaruande vorm</a:t>
            </a:r>
            <a:r>
              <a:rPr lang="en-US" dirty="0" smtClean="0"/>
              <a:t>)</a:t>
            </a:r>
            <a:r>
              <a:rPr lang="et-EE" dirty="0" smtClean="0"/>
              <a:t>, </a:t>
            </a:r>
            <a:r>
              <a:rPr lang="et-EE" dirty="0" smtClean="0"/>
              <a:t>uuringujuhtumite kohta andmete kogumiseks ja säilitamiseks</a:t>
            </a:r>
            <a:endParaRPr lang="et-EE" dirty="0">
              <a:highlight>
                <a:srgbClr val="FFFF00"/>
              </a:highlight>
            </a:endParaRPr>
          </a:p>
          <a:p>
            <a:pPr lvl="1"/>
            <a:endParaRPr lang="et-EE" dirty="0">
              <a:highlight>
                <a:srgbClr val="FFFF00"/>
              </a:highlight>
            </a:endParaRPr>
          </a:p>
          <a:p>
            <a:r>
              <a:rPr lang="en-US" b="1" dirty="0" smtClean="0"/>
              <a:t>Queries (</a:t>
            </a:r>
            <a:r>
              <a:rPr lang="et-EE" b="1" dirty="0" smtClean="0"/>
              <a:t>Päringud</a:t>
            </a:r>
            <a:r>
              <a:rPr lang="en-US" b="1" dirty="0" smtClean="0"/>
              <a:t>)</a:t>
            </a:r>
            <a:r>
              <a:rPr lang="et-EE" dirty="0" smtClean="0"/>
              <a:t> </a:t>
            </a:r>
            <a:r>
              <a:rPr lang="et-EE" dirty="0" smtClean="0"/>
              <a:t>– päringud või märkused andmeüksuste kohta, mille puhul sisestatud väärtus ei vasta ootustele (loodud uuringukeskuse meeskonna või koordineerimiskeskuse poolt). Mõned genereeritakse automaatselt, kui tulemust peab kontrollima.</a:t>
            </a:r>
            <a:endParaRPr lang="et-EE" dirty="0">
              <a:highlight>
                <a:srgbClr val="FFFF00"/>
              </a:highlight>
            </a:endParaRPr>
          </a:p>
          <a:p>
            <a:pPr lvl="1"/>
            <a:endParaRPr lang="et-EE" dirty="0"/>
          </a:p>
        </p:txBody>
      </p:sp>
    </p:spTree>
    <p:extLst>
      <p:ext uri="{BB962C8B-B14F-4D97-AF65-F5344CB8AC3E}">
        <p14:creationId xmlns:p14="http://schemas.microsoft.com/office/powerpoint/2010/main" val="42476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E5C4-71FA-45D9-A14A-E5444904503A}"/>
              </a:ext>
            </a:extLst>
          </p:cNvPr>
          <p:cNvSpPr>
            <a:spLocks noGrp="1"/>
          </p:cNvSpPr>
          <p:nvPr>
            <p:ph type="title"/>
          </p:nvPr>
        </p:nvSpPr>
        <p:spPr/>
        <p:txBody>
          <a:bodyPr/>
          <a:lstStyle/>
          <a:p>
            <a:r>
              <a:rPr lang="et-EE" smtClean="0"/>
              <a:t>Sisselogimisleht</a:t>
            </a:r>
          </a:p>
        </p:txBody>
      </p:sp>
      <p:pic>
        <p:nvPicPr>
          <p:cNvPr id="5" name="Content Placeholder 4" descr="A screenshot of a social media post&#10;&#10;Description automatically generated">
            <a:extLst>
              <a:ext uri="{FF2B5EF4-FFF2-40B4-BE49-F238E27FC236}">
                <a16:creationId xmlns:a16="http://schemas.microsoft.com/office/drawing/2014/main" id="{99F26C8F-40CE-4689-ABBF-675F1D99E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86" y="1731413"/>
            <a:ext cx="5742011" cy="4579938"/>
          </a:xfrm>
        </p:spPr>
      </p:pic>
      <p:sp>
        <p:nvSpPr>
          <p:cNvPr id="3" name="TextBox 2"/>
          <p:cNvSpPr txBox="1"/>
          <p:nvPr/>
        </p:nvSpPr>
        <p:spPr>
          <a:xfrm>
            <a:off x="6911339" y="2830162"/>
            <a:ext cx="4670475" cy="2092881"/>
          </a:xfrm>
          <a:prstGeom prst="rect">
            <a:avLst/>
          </a:prstGeom>
          <a:noFill/>
        </p:spPr>
        <p:txBody>
          <a:bodyPr wrap="square" rtlCol="0">
            <a:spAutoFit/>
          </a:bodyPr>
          <a:lstStyle/>
          <a:p>
            <a:r>
              <a:rPr lang="et-EE" sz="2600" dirty="0"/>
              <a:t>URL: </a:t>
            </a:r>
            <a:r>
              <a:rPr lang="et-EE" sz="2600" dirty="0">
                <a:hlinkClick r:id="rId3"/>
              </a:rPr>
              <a:t>https://npeu.openclinica.io</a:t>
            </a:r>
            <a:endParaRPr lang="et-EE" sz="2600" dirty="0"/>
          </a:p>
          <a:p>
            <a:endParaRPr lang="et-EE" sz="2600" dirty="0"/>
          </a:p>
          <a:p>
            <a:r>
              <a:rPr lang="et-EE" sz="2600" dirty="0"/>
              <a:t>Teile saadetakse e-kiri kutsega, mis sisaldab teie sisselogimisandmeid</a:t>
            </a:r>
          </a:p>
        </p:txBody>
      </p:sp>
    </p:spTree>
    <p:extLst>
      <p:ext uri="{BB962C8B-B14F-4D97-AF65-F5344CB8AC3E}">
        <p14:creationId xmlns:p14="http://schemas.microsoft.com/office/powerpoint/2010/main" val="10662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38100" y="1373560"/>
            <a:ext cx="7894320" cy="5474270"/>
            <a:chOff x="-906780" y="119445"/>
            <a:chExt cx="9602032" cy="6658473"/>
          </a:xfrm>
        </p:grpSpPr>
        <p:grpSp>
          <p:nvGrpSpPr>
            <p:cNvPr id="16" name="Group 15"/>
            <p:cNvGrpSpPr/>
            <p:nvPr/>
          </p:nvGrpSpPr>
          <p:grpSpPr>
            <a:xfrm>
              <a:off x="-906780" y="119445"/>
              <a:ext cx="9602032" cy="6658473"/>
              <a:chOff x="-906780" y="119445"/>
              <a:chExt cx="9602032" cy="6658473"/>
            </a:xfrm>
          </p:grpSpPr>
          <p:pic>
            <p:nvPicPr>
              <p:cNvPr id="24" name="Picture 23"/>
              <p:cNvPicPr>
                <a:picLocks noChangeAspect="1"/>
              </p:cNvPicPr>
              <p:nvPr/>
            </p:nvPicPr>
            <p:blipFill>
              <a:blip r:embed="rId2"/>
              <a:stretch>
                <a:fillRect/>
              </a:stretch>
            </p:blipFill>
            <p:spPr>
              <a:xfrm>
                <a:off x="-906780" y="119445"/>
                <a:ext cx="9602032" cy="6561389"/>
              </a:xfrm>
              <a:prstGeom prst="rect">
                <a:avLst/>
              </a:prstGeom>
            </p:spPr>
          </p:pic>
          <p:sp>
            <p:nvSpPr>
              <p:cNvPr id="25" name="Rectangle 24"/>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7" name="Group 16"/>
            <p:cNvGrpSpPr>
              <a:grpSpLocks noChangeAspect="1"/>
            </p:cNvGrpSpPr>
            <p:nvPr/>
          </p:nvGrpSpPr>
          <p:grpSpPr>
            <a:xfrm>
              <a:off x="101846" y="1278326"/>
              <a:ext cx="5125474" cy="4919851"/>
              <a:chOff x="4184313" y="585368"/>
              <a:chExt cx="6242498" cy="5992062"/>
            </a:xfrm>
          </p:grpSpPr>
          <p:pic>
            <p:nvPicPr>
              <p:cNvPr id="18" name="Picture 17"/>
              <p:cNvPicPr>
                <a:picLocks noChangeAspect="1"/>
              </p:cNvPicPr>
              <p:nvPr/>
            </p:nvPicPr>
            <p:blipFill rotWithShape="1">
              <a:blip r:embed="rId3"/>
              <a:srcRect l="88711"/>
              <a:stretch/>
            </p:blipFill>
            <p:spPr>
              <a:xfrm>
                <a:off x="9220200" y="585369"/>
                <a:ext cx="1206611" cy="5992061"/>
              </a:xfrm>
              <a:prstGeom prst="rect">
                <a:avLst/>
              </a:prstGeom>
            </p:spPr>
          </p:pic>
          <p:pic>
            <p:nvPicPr>
              <p:cNvPr id="19" name="Picture 18"/>
              <p:cNvPicPr>
                <a:picLocks noChangeAspect="1"/>
              </p:cNvPicPr>
              <p:nvPr/>
            </p:nvPicPr>
            <p:blipFill rotWithShape="1">
              <a:blip r:embed="rId3"/>
              <a:srcRect t="277" r="86517"/>
              <a:stretch/>
            </p:blipFill>
            <p:spPr>
              <a:xfrm>
                <a:off x="4184313" y="601980"/>
                <a:ext cx="1442831" cy="5975448"/>
              </a:xfrm>
              <a:prstGeom prst="rect">
                <a:avLst/>
              </a:prstGeom>
            </p:spPr>
          </p:pic>
          <p:pic>
            <p:nvPicPr>
              <p:cNvPr id="20" name="Picture 1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21" name="Picture 2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2" name="Picture 2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3" name="Picture 2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et-EE" smtClean="0"/>
              <a:t>Osalejate maatriks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5802284" y="1884994"/>
            <a:ext cx="6389716" cy="5078313"/>
          </a:xfrm>
          <a:prstGeom prst="rect">
            <a:avLst/>
          </a:prstGeom>
          <a:noFill/>
        </p:spPr>
        <p:txBody>
          <a:bodyPr wrap="square" rtlCol="0">
            <a:spAutoFit/>
          </a:bodyPr>
          <a:lstStyle/>
          <a:p>
            <a:pPr marL="285750" indent="-285750">
              <a:buFont typeface="Arial" panose="020B0604020202020204" pitchFamily="34" charset="0"/>
              <a:buChar char="•"/>
            </a:pPr>
            <a:r>
              <a:rPr lang="et-EE" dirty="0" smtClean="0"/>
              <a:t>Navigeerige navigeerimisriba abil</a:t>
            </a:r>
          </a:p>
          <a:p>
            <a:pPr marL="742950" lvl="1" indent="-285750">
              <a:buFont typeface="Arial" panose="020B0604020202020204" pitchFamily="34" charset="0"/>
              <a:buChar char="•"/>
            </a:pPr>
            <a:r>
              <a:rPr lang="en-US" b="1" dirty="0" smtClean="0"/>
              <a:t>Home (</a:t>
            </a:r>
            <a:r>
              <a:rPr lang="et-EE" b="1" dirty="0" smtClean="0"/>
              <a:t>Avaleht</a:t>
            </a:r>
            <a:r>
              <a:rPr lang="en-US" b="1" dirty="0" smtClean="0"/>
              <a:t>)</a:t>
            </a:r>
            <a:r>
              <a:rPr lang="et-EE" dirty="0" smtClean="0"/>
              <a:t> </a:t>
            </a:r>
            <a:r>
              <a:rPr lang="et-EE" dirty="0" smtClean="0"/>
              <a:t>viib uuringukeskuse avalehele (ei kasutata)</a:t>
            </a:r>
          </a:p>
          <a:p>
            <a:pPr marL="742950" lvl="1" indent="-285750">
              <a:buFont typeface="Arial" panose="020B0604020202020204" pitchFamily="34" charset="0"/>
              <a:buChar char="•"/>
            </a:pPr>
            <a:r>
              <a:rPr lang="en-US" b="1" dirty="0" smtClean="0"/>
              <a:t>Participant mix (</a:t>
            </a:r>
            <a:r>
              <a:rPr lang="et-EE" b="1" dirty="0" smtClean="0"/>
              <a:t>Osalejate maatriksis</a:t>
            </a:r>
            <a:r>
              <a:rPr lang="en-US" b="1" dirty="0" smtClean="0"/>
              <a:t>)</a:t>
            </a:r>
            <a:r>
              <a:rPr lang="et-EE" dirty="0" smtClean="0"/>
              <a:t> </a:t>
            </a:r>
            <a:r>
              <a:rPr lang="et-EE" dirty="0" smtClean="0"/>
              <a:t>on kuvatud kõigi teie uuringukeskuses osalejate tabel </a:t>
            </a:r>
          </a:p>
          <a:p>
            <a:pPr marL="742950" lvl="1" indent="-285750">
              <a:buFont typeface="Arial" panose="020B0604020202020204" pitchFamily="34" charset="0"/>
              <a:buChar char="•"/>
            </a:pPr>
            <a:r>
              <a:rPr lang="en-US" b="1" dirty="0" smtClean="0"/>
              <a:t>Queries (</a:t>
            </a:r>
            <a:r>
              <a:rPr lang="et-EE" b="1" dirty="0" smtClean="0"/>
              <a:t>Päringud</a:t>
            </a:r>
            <a:r>
              <a:rPr lang="en-US" b="1" dirty="0" smtClean="0"/>
              <a:t>)</a:t>
            </a:r>
            <a:r>
              <a:rPr lang="et-EE" dirty="0" smtClean="0"/>
              <a:t> </a:t>
            </a:r>
            <a:r>
              <a:rPr lang="et-EE" dirty="0" smtClean="0"/>
              <a:t>kuvab kõigi teie uuringukeskuse päringute tabeli</a:t>
            </a:r>
          </a:p>
          <a:p>
            <a:pPr lvl="1"/>
            <a:endParaRPr lang="et-EE" dirty="0"/>
          </a:p>
          <a:p>
            <a:pPr marL="285750" indent="-285750">
              <a:buFont typeface="Arial" panose="020B0604020202020204" pitchFamily="34" charset="0"/>
              <a:buChar char="•"/>
            </a:pPr>
            <a:r>
              <a:rPr lang="et-EE" dirty="0" smtClean="0"/>
              <a:t>Patsiendi </a:t>
            </a:r>
            <a:r>
              <a:rPr lang="et-EE" dirty="0" err="1" smtClean="0"/>
              <a:t>randomiseerimisel</a:t>
            </a:r>
            <a:r>
              <a:rPr lang="et-EE" dirty="0" smtClean="0"/>
              <a:t> lisatakse tema lähteandmed automaatselt kahte juhtumiaruande vormi:</a:t>
            </a:r>
          </a:p>
          <a:p>
            <a:pPr marL="742950" lvl="1" indent="-285750">
              <a:buFont typeface="Arial" panose="020B0604020202020204" pitchFamily="34" charset="0"/>
              <a:buChar char="•"/>
            </a:pPr>
            <a:r>
              <a:rPr lang="et-EE" dirty="0" err="1" smtClean="0"/>
              <a:t>randomiseerimise</a:t>
            </a:r>
            <a:r>
              <a:rPr lang="et-EE" dirty="0" smtClean="0"/>
              <a:t> vormi (mida saab vea korral potentsiaalselt muuta) ja</a:t>
            </a:r>
          </a:p>
          <a:p>
            <a:pPr marL="742950" lvl="1" indent="-285750">
              <a:buFont typeface="Arial" panose="020B0604020202020204" pitchFamily="34" charset="0"/>
              <a:buChar char="•"/>
            </a:pPr>
            <a:r>
              <a:rPr lang="et-EE" dirty="0" smtClean="0"/>
              <a:t>kaasamisvormi (uuringusse kaasamise andmete lukustatud versioon, mida ei saa muuta</a:t>
            </a:r>
            <a:r>
              <a:rPr lang="et-EE" dirty="0" smtClean="0"/>
              <a:t>)</a:t>
            </a:r>
            <a:endParaRPr lang="et-EE" dirty="0"/>
          </a:p>
          <a:p>
            <a:pPr marL="285750" indent="-285750">
              <a:buFont typeface="Arial" panose="020B0604020202020204" pitchFamily="34" charset="0"/>
              <a:buChar char="•"/>
            </a:pPr>
            <a:r>
              <a:rPr lang="et-EE" dirty="0" err="1" smtClean="0"/>
              <a:t>OpenClinicasse</a:t>
            </a:r>
            <a:r>
              <a:rPr lang="et-EE" dirty="0" smtClean="0"/>
              <a:t> ei ole </a:t>
            </a:r>
            <a:r>
              <a:rPr lang="et-EE" b="1" dirty="0"/>
              <a:t>kunagi</a:t>
            </a:r>
            <a:r>
              <a:rPr lang="et-EE" dirty="0" smtClean="0"/>
              <a:t> vaja ise uut osalejat lisada, seega ärge kasutage seda nuppu</a:t>
            </a:r>
          </a:p>
          <a:p>
            <a:pPr marL="742950" lvl="1" indent="-285750">
              <a:buFont typeface="Arial" panose="020B0604020202020204" pitchFamily="34" charset="0"/>
              <a:buChar char="•"/>
            </a:pPr>
            <a:r>
              <a:rPr lang="et-EE" dirty="0" smtClean="0"/>
              <a:t>Kui te ei leia osalejat, keda eeldate leidvat, võtke ühendust uuringumeeskonnaga</a:t>
            </a:r>
          </a:p>
        </p:txBody>
      </p:sp>
      <p:sp>
        <p:nvSpPr>
          <p:cNvPr id="7" name="Oval 6"/>
          <p:cNvSpPr/>
          <p:nvPr/>
        </p:nvSpPr>
        <p:spPr>
          <a:xfrm>
            <a:off x="5483653" y="1652198"/>
            <a:ext cx="1465788" cy="16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4"/>
          </p:cNvCxnSpPr>
          <p:nvPr/>
        </p:nvCxnSpPr>
        <p:spPr>
          <a:xfrm>
            <a:off x="6216547" y="1813560"/>
            <a:ext cx="237593" cy="210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22320" y="2179319"/>
            <a:ext cx="715119" cy="158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stCxn id="13" idx="6"/>
          </p:cNvCxnSpPr>
          <p:nvPr/>
        </p:nvCxnSpPr>
        <p:spPr>
          <a:xfrm>
            <a:off x="4037439" y="2258434"/>
            <a:ext cx="2179108" cy="34303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0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Osalejate maatriks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p:cNvGrpSpPr>
            <a:grpSpLocks noChangeAspect="1"/>
          </p:cNvGrpSpPr>
          <p:nvPr/>
        </p:nvGrpSpPr>
        <p:grpSpPr>
          <a:xfrm>
            <a:off x="38100" y="1373560"/>
            <a:ext cx="7894320" cy="5474270"/>
            <a:chOff x="-906780" y="119445"/>
            <a:chExt cx="9602032" cy="6658473"/>
          </a:xfrm>
        </p:grpSpPr>
        <p:grpSp>
          <p:nvGrpSpPr>
            <p:cNvPr id="17" name="Group 16"/>
            <p:cNvGrpSpPr/>
            <p:nvPr/>
          </p:nvGrpSpPr>
          <p:grpSpPr>
            <a:xfrm>
              <a:off x="-906780" y="119445"/>
              <a:ext cx="9602032" cy="6658473"/>
              <a:chOff x="-906780" y="119445"/>
              <a:chExt cx="9602032" cy="6658473"/>
            </a:xfrm>
          </p:grpSpPr>
          <p:pic>
            <p:nvPicPr>
              <p:cNvPr id="7" name="Picture 6"/>
              <p:cNvPicPr>
                <a:picLocks noChangeAspect="1"/>
              </p:cNvPicPr>
              <p:nvPr/>
            </p:nvPicPr>
            <p:blipFill>
              <a:blip r:embed="rId2"/>
              <a:stretch>
                <a:fillRect/>
              </a:stretch>
            </p:blipFill>
            <p:spPr>
              <a:xfrm>
                <a:off x="-906780" y="119445"/>
                <a:ext cx="9602032" cy="6561389"/>
              </a:xfrm>
              <a:prstGeom prst="rect">
                <a:avLst/>
              </a:prstGeom>
            </p:spPr>
          </p:pic>
          <p:sp>
            <p:nvSpPr>
              <p:cNvPr id="16" name="Rectangle 15"/>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8" name="Picture 7"/>
              <p:cNvPicPr>
                <a:picLocks noChangeAspect="1"/>
              </p:cNvPicPr>
              <p:nvPr/>
            </p:nvPicPr>
            <p:blipFill rotWithShape="1">
              <a:blip r:embed="rId3"/>
              <a:srcRect l="88711"/>
              <a:stretch/>
            </p:blipFill>
            <p:spPr>
              <a:xfrm>
                <a:off x="9220200" y="585369"/>
                <a:ext cx="1206611" cy="5992061"/>
              </a:xfrm>
              <a:prstGeom prst="rect">
                <a:avLst/>
              </a:prstGeom>
            </p:spPr>
          </p:pic>
          <p:pic>
            <p:nvPicPr>
              <p:cNvPr id="9" name="Picture 8"/>
              <p:cNvPicPr>
                <a:picLocks noChangeAspect="1"/>
              </p:cNvPicPr>
              <p:nvPr/>
            </p:nvPicPr>
            <p:blipFill rotWithShape="1">
              <a:blip r:embed="rId3"/>
              <a:srcRect t="277" r="86517"/>
              <a:stretch/>
            </p:blipFill>
            <p:spPr>
              <a:xfrm>
                <a:off x="4184313" y="601980"/>
                <a:ext cx="1442831" cy="5975448"/>
              </a:xfrm>
              <a:prstGeom prst="rect">
                <a:avLst/>
              </a:prstGeom>
            </p:spPr>
          </p:pic>
          <p:pic>
            <p:nvPicPr>
              <p:cNvPr id="10" name="Picture 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1" name="Picture 1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12" name="Picture 1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13" name="Picture 1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5" name="Rectangle 4"/>
          <p:cNvSpPr/>
          <p:nvPr/>
        </p:nvSpPr>
        <p:spPr>
          <a:xfrm>
            <a:off x="5220393" y="1849107"/>
            <a:ext cx="6971607" cy="5078313"/>
          </a:xfrm>
          <a:prstGeom prst="rect">
            <a:avLst/>
          </a:prstGeom>
        </p:spPr>
        <p:txBody>
          <a:bodyPr wrap="square">
            <a:spAutoFit/>
          </a:bodyPr>
          <a:lstStyle/>
          <a:p>
            <a:pPr marL="457200" indent="-457200">
              <a:buFont typeface="Arial" panose="020B0604020202020204" pitchFamily="34" charset="0"/>
              <a:buChar char="•"/>
            </a:pPr>
            <a:r>
              <a:rPr lang="et-EE" sz="2000" dirty="0"/>
              <a:t>Iga rida on üks osaleja, mille esimeses veerus on osaleja ID (uuringu number) eesliitega „CV_“</a:t>
            </a:r>
          </a:p>
          <a:p>
            <a:pPr marL="457200" indent="-457200">
              <a:buFont typeface="Arial" panose="020B0604020202020204" pitchFamily="34" charset="0"/>
              <a:buChar char="•"/>
            </a:pPr>
            <a:r>
              <a:rPr lang="et-EE" sz="2000" dirty="0"/>
              <a:t>Järgmised veerud sisaldavad juhtumiaruande vorme</a:t>
            </a:r>
          </a:p>
          <a:p>
            <a:pPr marL="457200" indent="-457200">
              <a:buFont typeface="Arial" panose="020B0604020202020204" pitchFamily="34" charset="0"/>
              <a:buChar char="•"/>
            </a:pPr>
            <a:endParaRPr lang="et-EE" sz="2400" dirty="0"/>
          </a:p>
          <a:p>
            <a:pPr marL="457200" indent="-457200">
              <a:buFont typeface="Arial" panose="020B0604020202020204" pitchFamily="34" charset="0"/>
              <a:buChar char="•"/>
            </a:pPr>
            <a:r>
              <a:rPr lang="et-EE" sz="2000" dirty="0"/>
              <a:t>ELis andmete sisestamiseks kasutatavad juhtumiaruande vormid on järgmised:</a:t>
            </a:r>
          </a:p>
          <a:p>
            <a:pPr marL="914400" lvl="1" indent="-457200">
              <a:buFont typeface="Arial" panose="020B0604020202020204" pitchFamily="34" charset="0"/>
              <a:buChar char="•"/>
            </a:pPr>
            <a:r>
              <a:rPr lang="et-EE" sz="2000" dirty="0" smtClean="0"/>
              <a:t>„</a:t>
            </a:r>
            <a:r>
              <a:rPr lang="en-US" sz="2000" dirty="0" smtClean="0"/>
              <a:t>Follow-Up” (</a:t>
            </a:r>
            <a:r>
              <a:rPr lang="et-EE" sz="2000" dirty="0" err="1" smtClean="0"/>
              <a:t>Järelkontroll</a:t>
            </a:r>
            <a:r>
              <a:rPr lang="en-US" sz="2000" dirty="0" smtClean="0"/>
              <a:t>)</a:t>
            </a:r>
            <a:r>
              <a:rPr lang="et-EE" sz="2000" dirty="0" smtClean="0"/>
              <a:t>: </a:t>
            </a:r>
            <a:r>
              <a:rPr lang="et-EE" sz="2000" dirty="0"/>
              <a:t>peamine järelkontrollivorm, täidetud 28. päeval (või varsti pärast seda)</a:t>
            </a:r>
          </a:p>
          <a:p>
            <a:pPr marL="914400" lvl="1" indent="-457200">
              <a:buFont typeface="Arial" panose="020B0604020202020204" pitchFamily="34" charset="0"/>
              <a:buChar char="•"/>
            </a:pPr>
            <a:r>
              <a:rPr lang="et-EE" sz="2000" dirty="0" smtClean="0"/>
              <a:t>„</a:t>
            </a:r>
            <a:r>
              <a:rPr lang="en-US" sz="2000" dirty="0"/>
              <a:t> 6 Month </a:t>
            </a:r>
            <a:r>
              <a:rPr lang="en-US" sz="2000" dirty="0" smtClean="0"/>
              <a:t>Follow-Up” (</a:t>
            </a:r>
            <a:r>
              <a:rPr lang="et-EE" sz="2000" dirty="0" smtClean="0"/>
              <a:t>6</a:t>
            </a:r>
            <a:r>
              <a:rPr lang="et-EE" sz="2000" dirty="0"/>
              <a:t> kuu </a:t>
            </a:r>
            <a:r>
              <a:rPr lang="et-EE" sz="2000" dirty="0" err="1" smtClean="0"/>
              <a:t>järelkontroll</a:t>
            </a:r>
            <a:r>
              <a:rPr lang="en-US" sz="2000" dirty="0" smtClean="0"/>
              <a:t>)</a:t>
            </a:r>
            <a:r>
              <a:rPr lang="et-EE" sz="2000" dirty="0" smtClean="0"/>
              <a:t>: </a:t>
            </a:r>
            <a:r>
              <a:rPr lang="et-EE" sz="2000" dirty="0"/>
              <a:t>6 kuud hiljem toimuva järelkontrolli vorm</a:t>
            </a:r>
          </a:p>
          <a:p>
            <a:pPr marL="914400" lvl="1" indent="-457200">
              <a:buFont typeface="Arial" panose="020B0604020202020204" pitchFamily="34" charset="0"/>
              <a:buChar char="•"/>
            </a:pPr>
            <a:r>
              <a:rPr lang="et-EE" sz="2000" dirty="0"/>
              <a:t>Kõrvalnähud: kasutamiseks arvatavatest tõsistest kõrvaltoimetest teatamiseks</a:t>
            </a:r>
          </a:p>
          <a:p>
            <a:pPr marL="457200" indent="-457200">
              <a:buFont typeface="Arial" panose="020B0604020202020204" pitchFamily="34" charset="0"/>
              <a:buChar char="•"/>
            </a:pPr>
            <a:r>
              <a:rPr lang="et-EE" sz="2000" dirty="0" smtClean="0"/>
              <a:t>„</a:t>
            </a:r>
            <a:r>
              <a:rPr lang="en-US" sz="2000" dirty="0" smtClean="0"/>
              <a:t> </a:t>
            </a:r>
            <a:r>
              <a:rPr lang="en-US" sz="2000" dirty="0"/>
              <a:t>Sponsor Assessment </a:t>
            </a:r>
            <a:r>
              <a:rPr lang="en-US" sz="2000" dirty="0" smtClean="0"/>
              <a:t>“ (</a:t>
            </a:r>
            <a:r>
              <a:rPr lang="et-EE" sz="2000" dirty="0" smtClean="0"/>
              <a:t>sponsorite hinnang</a:t>
            </a:r>
            <a:r>
              <a:rPr lang="en-US" sz="2000" dirty="0" smtClean="0"/>
              <a:t>)</a:t>
            </a:r>
            <a:r>
              <a:rPr lang="et-EE" sz="2000" dirty="0" smtClean="0"/>
              <a:t>, „</a:t>
            </a:r>
            <a:r>
              <a:rPr lang="en-US" sz="2000" dirty="0"/>
              <a:t> 28 Day Vital Status </a:t>
            </a:r>
            <a:r>
              <a:rPr lang="en-US" sz="2000" dirty="0" smtClean="0"/>
              <a:t>“ (</a:t>
            </a:r>
            <a:r>
              <a:rPr lang="et-EE" sz="2000" dirty="0" smtClean="0"/>
              <a:t>28</a:t>
            </a:r>
            <a:r>
              <a:rPr lang="et-EE" sz="2000" dirty="0"/>
              <a:t>. päeva eluline </a:t>
            </a:r>
            <a:r>
              <a:rPr lang="et-EE" sz="2000" dirty="0" smtClean="0"/>
              <a:t>seisund</a:t>
            </a:r>
            <a:r>
              <a:rPr lang="en-US" sz="2000" dirty="0" smtClean="0"/>
              <a:t>)</a:t>
            </a:r>
            <a:r>
              <a:rPr lang="et-EE" sz="2000" dirty="0" smtClean="0"/>
              <a:t> </a:t>
            </a:r>
            <a:r>
              <a:rPr lang="et-EE" sz="2000" dirty="0"/>
              <a:t>ja muid selles maatriksis esinevaid juhtumiaruande vorme ei kasutata ELis andmete sisestamiseks</a:t>
            </a:r>
          </a:p>
        </p:txBody>
      </p:sp>
    </p:spTree>
    <p:extLst>
      <p:ext uri="{BB962C8B-B14F-4D97-AF65-F5344CB8AC3E}">
        <p14:creationId xmlns:p14="http://schemas.microsoft.com/office/powerpoint/2010/main" val="38303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38100" y="1373560"/>
            <a:ext cx="7894320" cy="5474270"/>
            <a:chOff x="-906780" y="119445"/>
            <a:chExt cx="9602032" cy="6658473"/>
          </a:xfrm>
        </p:grpSpPr>
        <p:grpSp>
          <p:nvGrpSpPr>
            <p:cNvPr id="14" name="Group 13"/>
            <p:cNvGrpSpPr/>
            <p:nvPr/>
          </p:nvGrpSpPr>
          <p:grpSpPr>
            <a:xfrm>
              <a:off x="-906780" y="119445"/>
              <a:ext cx="9602032" cy="6658473"/>
              <a:chOff x="-906780" y="119445"/>
              <a:chExt cx="9602032" cy="6658473"/>
            </a:xfrm>
          </p:grpSpPr>
          <p:pic>
            <p:nvPicPr>
              <p:cNvPr id="22" name="Picture 21"/>
              <p:cNvPicPr>
                <a:picLocks noChangeAspect="1"/>
              </p:cNvPicPr>
              <p:nvPr/>
            </p:nvPicPr>
            <p:blipFill>
              <a:blip r:embed="rId2"/>
              <a:stretch>
                <a:fillRect/>
              </a:stretch>
            </p:blipFill>
            <p:spPr>
              <a:xfrm>
                <a:off x="-906780" y="119445"/>
                <a:ext cx="9602032" cy="6561389"/>
              </a:xfrm>
              <a:prstGeom prst="rect">
                <a:avLst/>
              </a:prstGeom>
            </p:spPr>
          </p:pic>
          <p:sp>
            <p:nvSpPr>
              <p:cNvPr id="23" name="Rectangle 22"/>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16" name="Picture 15"/>
              <p:cNvPicPr>
                <a:picLocks noChangeAspect="1"/>
              </p:cNvPicPr>
              <p:nvPr/>
            </p:nvPicPr>
            <p:blipFill rotWithShape="1">
              <a:blip r:embed="rId3"/>
              <a:srcRect l="88711"/>
              <a:stretch/>
            </p:blipFill>
            <p:spPr>
              <a:xfrm>
                <a:off x="9220200" y="585369"/>
                <a:ext cx="1206611" cy="5992061"/>
              </a:xfrm>
              <a:prstGeom prst="rect">
                <a:avLst/>
              </a:prstGeom>
            </p:spPr>
          </p:pic>
          <p:pic>
            <p:nvPicPr>
              <p:cNvPr id="17" name="Picture 16"/>
              <p:cNvPicPr>
                <a:picLocks noChangeAspect="1"/>
              </p:cNvPicPr>
              <p:nvPr/>
            </p:nvPicPr>
            <p:blipFill rotWithShape="1">
              <a:blip r:embed="rId3"/>
              <a:srcRect t="277" r="86517"/>
              <a:stretch/>
            </p:blipFill>
            <p:spPr>
              <a:xfrm>
                <a:off x="4184313" y="601980"/>
                <a:ext cx="1442831" cy="5975448"/>
              </a:xfrm>
              <a:prstGeom prst="rect">
                <a:avLst/>
              </a:prstGeom>
            </p:spPr>
          </p:pic>
          <p:pic>
            <p:nvPicPr>
              <p:cNvPr id="18" name="Picture 17"/>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9" name="Picture 18"/>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0" name="Picture 19"/>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1" name="Picture 20"/>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et-EE" smtClean="0"/>
              <a:t>Andmesisestuse olekud</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p:cNvGrpSpPr/>
          <p:nvPr/>
        </p:nvGrpSpPr>
        <p:grpSpPr>
          <a:xfrm>
            <a:off x="6084003" y="2904838"/>
            <a:ext cx="4892434" cy="2571207"/>
            <a:chOff x="6960703" y="2372893"/>
            <a:chExt cx="4615988" cy="2571207"/>
          </a:xfrm>
        </p:grpSpPr>
        <p:grpSp>
          <p:nvGrpSpPr>
            <p:cNvPr id="9" name="Group 8"/>
            <p:cNvGrpSpPr/>
            <p:nvPr/>
          </p:nvGrpSpPr>
          <p:grpSpPr>
            <a:xfrm>
              <a:off x="6960703" y="2372893"/>
              <a:ext cx="4615988" cy="2554545"/>
              <a:chOff x="6960703" y="2139868"/>
              <a:chExt cx="4615988" cy="2554545"/>
            </a:xfrm>
          </p:grpSpPr>
          <p:sp>
            <p:nvSpPr>
              <p:cNvPr id="5" name="Rectangle 4"/>
              <p:cNvSpPr/>
              <p:nvPr/>
            </p:nvSpPr>
            <p:spPr>
              <a:xfrm>
                <a:off x="7466854" y="2139868"/>
                <a:ext cx="4109837" cy="2554545"/>
              </a:xfrm>
              <a:prstGeom prst="rect">
                <a:avLst/>
              </a:prstGeom>
            </p:spPr>
            <p:txBody>
              <a:bodyPr wrap="square">
                <a:spAutoFit/>
              </a:bodyPr>
              <a:lstStyle/>
              <a:p>
                <a:r>
                  <a:rPr lang="et-EE" sz="2000" dirty="0"/>
                  <a:t>andmete sisestamine lõpetatud</a:t>
                </a:r>
              </a:p>
              <a:p>
                <a:endParaRPr lang="et-EE" sz="2000" dirty="0"/>
              </a:p>
              <a:p>
                <a:r>
                  <a:rPr lang="et-EE" sz="2000" dirty="0"/>
                  <a:t>andmete sisestamist alustatud, kuid pole lõpetatuks märgitud</a:t>
                </a:r>
              </a:p>
              <a:p>
                <a:endParaRPr lang="et-EE" sz="2000" dirty="0"/>
              </a:p>
              <a:p>
                <a:r>
                  <a:rPr lang="et-EE" sz="2000" dirty="0"/>
                  <a:t>„Kavandatud sündmus“</a:t>
                </a:r>
              </a:p>
              <a:p>
                <a:endParaRPr lang="et-EE" sz="2000" dirty="0"/>
              </a:p>
              <a:p>
                <a:r>
                  <a:rPr lang="et-EE" sz="2000" dirty="0"/>
                  <a:t>„Kavandamata sündmus“</a:t>
                </a:r>
              </a:p>
            </p:txBody>
          </p:sp>
          <p:pic>
            <p:nvPicPr>
              <p:cNvPr id="3" name="Picture 2"/>
              <p:cNvPicPr>
                <a:picLocks noChangeAspect="1"/>
              </p:cNvPicPr>
              <p:nvPr/>
            </p:nvPicPr>
            <p:blipFill>
              <a:blip r:embed="rId4"/>
              <a:stretch>
                <a:fillRect/>
              </a:stretch>
            </p:blipFill>
            <p:spPr>
              <a:xfrm>
                <a:off x="7001630" y="2139868"/>
                <a:ext cx="484829" cy="453550"/>
              </a:xfrm>
              <a:prstGeom prst="rect">
                <a:avLst/>
              </a:prstGeom>
            </p:spPr>
          </p:pic>
          <p:pic>
            <p:nvPicPr>
              <p:cNvPr id="7" name="Picture 6"/>
              <p:cNvPicPr>
                <a:picLocks noChangeAspect="1"/>
              </p:cNvPicPr>
              <p:nvPr/>
            </p:nvPicPr>
            <p:blipFill>
              <a:blip r:embed="rId5"/>
              <a:stretch>
                <a:fillRect/>
              </a:stretch>
            </p:blipFill>
            <p:spPr>
              <a:xfrm>
                <a:off x="6984500" y="3675027"/>
                <a:ext cx="490487" cy="413848"/>
              </a:xfrm>
              <a:prstGeom prst="rect">
                <a:avLst/>
              </a:prstGeom>
            </p:spPr>
          </p:pic>
          <p:pic>
            <p:nvPicPr>
              <p:cNvPr id="8" name="Picture 7"/>
              <p:cNvPicPr>
                <a:picLocks noChangeAspect="1"/>
              </p:cNvPicPr>
              <p:nvPr/>
            </p:nvPicPr>
            <p:blipFill>
              <a:blip r:embed="rId6"/>
              <a:stretch>
                <a:fillRect/>
              </a:stretch>
            </p:blipFill>
            <p:spPr>
              <a:xfrm>
                <a:off x="6960703" y="2746749"/>
                <a:ext cx="503661" cy="440703"/>
              </a:xfrm>
              <a:prstGeom prst="rect">
                <a:avLst/>
              </a:prstGeom>
            </p:spPr>
          </p:pic>
        </p:grpSp>
        <p:pic>
          <p:nvPicPr>
            <p:cNvPr id="10" name="Picture 9"/>
            <p:cNvPicPr>
              <a:picLocks noChangeAspect="1"/>
            </p:cNvPicPr>
            <p:nvPr/>
          </p:nvPicPr>
          <p:blipFill>
            <a:blip r:embed="rId7"/>
            <a:stretch>
              <a:fillRect/>
            </a:stretch>
          </p:blipFill>
          <p:spPr>
            <a:xfrm>
              <a:off x="7008488" y="4478348"/>
              <a:ext cx="474220" cy="465752"/>
            </a:xfrm>
            <a:prstGeom prst="rect">
              <a:avLst/>
            </a:prstGeom>
          </p:spPr>
        </p:pic>
      </p:grpSp>
      <p:sp>
        <p:nvSpPr>
          <p:cNvPr id="24" name="TextBox 23"/>
          <p:cNvSpPr txBox="1"/>
          <p:nvPr/>
        </p:nvSpPr>
        <p:spPr>
          <a:xfrm>
            <a:off x="6096572" y="2047321"/>
            <a:ext cx="5257228" cy="707886"/>
          </a:xfrm>
          <a:prstGeom prst="rect">
            <a:avLst/>
          </a:prstGeom>
          <a:noFill/>
        </p:spPr>
        <p:txBody>
          <a:bodyPr wrap="square" rtlCol="0">
            <a:spAutoFit/>
          </a:bodyPr>
          <a:lstStyle/>
          <a:p>
            <a:r>
              <a:rPr lang="et-EE" sz="2000" dirty="0"/>
              <a:t>Tabelis olevad ikoonid näitavad juhtumiaruande vormide andmesisestuse olekut:</a:t>
            </a:r>
          </a:p>
        </p:txBody>
      </p:sp>
      <p:sp>
        <p:nvSpPr>
          <p:cNvPr id="25" name="TextBox 24"/>
          <p:cNvSpPr txBox="1"/>
          <p:nvPr/>
        </p:nvSpPr>
        <p:spPr>
          <a:xfrm>
            <a:off x="6068853" y="5675883"/>
            <a:ext cx="6123147" cy="954107"/>
          </a:xfrm>
          <a:prstGeom prst="rect">
            <a:avLst/>
          </a:prstGeom>
          <a:noFill/>
        </p:spPr>
        <p:txBody>
          <a:bodyPr wrap="square" rtlCol="0">
            <a:spAutoFit/>
          </a:bodyPr>
          <a:lstStyle/>
          <a:p>
            <a:r>
              <a:rPr lang="et-EE" sz="2000" b="1" dirty="0"/>
              <a:t>Kuid</a:t>
            </a:r>
            <a:r>
              <a:rPr lang="et-EE" dirty="0" smtClean="0"/>
              <a:t> RECOVERY puhul jätke tähelepanuta kavandatud ja kavandamata sündmuste eristus ning täitke </a:t>
            </a:r>
            <a:r>
              <a:rPr lang="et-EE" dirty="0" err="1" smtClean="0"/>
              <a:t>järelkontrollivormid</a:t>
            </a:r>
            <a:r>
              <a:rPr lang="et-EE" dirty="0" smtClean="0"/>
              <a:t> nende tähtajal, 28. päeval ja 6 kuu möödumisel</a:t>
            </a:r>
          </a:p>
        </p:txBody>
      </p:sp>
    </p:spTree>
    <p:extLst>
      <p:ext uri="{BB962C8B-B14F-4D97-AF65-F5344CB8AC3E}">
        <p14:creationId xmlns:p14="http://schemas.microsoft.com/office/powerpoint/2010/main" val="317544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Osaleja otsimine</a:t>
            </a:r>
          </a:p>
        </p:txBody>
      </p:sp>
      <p:pic>
        <p:nvPicPr>
          <p:cNvPr id="5" name="Content Placeholder 4">
            <a:extLst>
              <a:ext uri="{FF2B5EF4-FFF2-40B4-BE49-F238E27FC236}">
                <a16:creationId xmlns:a16="http://schemas.microsoft.com/office/drawing/2014/main" id="{CE960F78-571E-4F3D-89A2-1C888F5E1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151" y="1625160"/>
            <a:ext cx="5198626" cy="4579938"/>
          </a:xfrm>
        </p:spPr>
      </p:pic>
      <p:sp>
        <p:nvSpPr>
          <p:cNvPr id="3" name="Oval 2"/>
          <p:cNvSpPr/>
          <p:nvPr/>
        </p:nvSpPr>
        <p:spPr>
          <a:xfrm>
            <a:off x="1311964" y="2151201"/>
            <a:ext cx="879991" cy="29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231265" y="2011492"/>
            <a:ext cx="4416198" cy="4524315"/>
          </a:xfrm>
          <a:prstGeom prst="rect">
            <a:avLst/>
          </a:prstGeom>
          <a:noFill/>
        </p:spPr>
        <p:txBody>
          <a:bodyPr wrap="square" rtlCol="0">
            <a:spAutoFit/>
          </a:bodyPr>
          <a:lstStyle/>
          <a:p>
            <a:r>
              <a:rPr lang="et-EE" sz="2400" dirty="0"/>
              <a:t>Osaleja otsimiseks sisestage tema ID, kasutades vasakus ülanurgas olevat kasti või osaleja ID kasti</a:t>
            </a:r>
          </a:p>
          <a:p>
            <a:endParaRPr lang="et-EE" sz="2400" dirty="0"/>
          </a:p>
          <a:p>
            <a:endParaRPr lang="et-EE" sz="2400" dirty="0"/>
          </a:p>
          <a:p>
            <a:r>
              <a:rPr lang="et-EE" sz="2400" dirty="0"/>
              <a:t>Avage kirje, klõpsates tema ID-l või nupul View (Vaata)</a:t>
            </a:r>
          </a:p>
          <a:p>
            <a:endParaRPr lang="et-EE" sz="2400" dirty="0"/>
          </a:p>
          <a:p>
            <a:r>
              <a:rPr lang="et-EE" sz="2400" dirty="0"/>
              <a:t>Kuigi juhtumiaruande vormidele pääseb juurde otse maatriksist, avage ID-vigade vähendamiseks esmalt osaleja kirje </a:t>
            </a:r>
          </a:p>
        </p:txBody>
      </p:sp>
      <p:sp>
        <p:nvSpPr>
          <p:cNvPr id="6" name="Oval 5"/>
          <p:cNvSpPr/>
          <p:nvPr/>
        </p:nvSpPr>
        <p:spPr>
          <a:xfrm>
            <a:off x="1892144" y="2621764"/>
            <a:ext cx="539988" cy="236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flipV="1">
            <a:off x="2432132" y="2336908"/>
            <a:ext cx="4799133" cy="4029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40665" y="2298113"/>
            <a:ext cx="4990600" cy="387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3"/>
          <a:stretch>
            <a:fillRect/>
          </a:stretch>
        </p:blipFill>
        <p:spPr>
          <a:xfrm>
            <a:off x="11148150" y="4257823"/>
            <a:ext cx="411299" cy="380833"/>
          </a:xfrm>
          <a:prstGeom prst="rect">
            <a:avLst/>
          </a:prstGeom>
        </p:spPr>
      </p:pic>
      <p:sp>
        <p:nvSpPr>
          <p:cNvPr id="14" name="Oval 13"/>
          <p:cNvSpPr/>
          <p:nvPr/>
        </p:nvSpPr>
        <p:spPr>
          <a:xfrm>
            <a:off x="1835746" y="3090126"/>
            <a:ext cx="531470" cy="161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887730" y="3095211"/>
            <a:ext cx="191467" cy="19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a:stCxn id="14" idx="6"/>
          </p:cNvCxnSpPr>
          <p:nvPr/>
        </p:nvCxnSpPr>
        <p:spPr>
          <a:xfrm>
            <a:off x="2367216" y="3170762"/>
            <a:ext cx="4864049" cy="9232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15" idx="6"/>
          </p:cNvCxnSpPr>
          <p:nvPr/>
        </p:nvCxnSpPr>
        <p:spPr>
          <a:xfrm>
            <a:off x="4079197" y="3194964"/>
            <a:ext cx="3152068" cy="89903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6923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09B6D2-EE26-4003-AC07-3F78FA9B962C}">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137f62fc-0309-469d-96f8-244e1f51aa13"/>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4662874-6199-49DF-BA09-4A4DD34EC194}"/>
</file>

<file path=customXml/itemProps3.xml><?xml version="1.0" encoding="utf-8"?>
<ds:datastoreItem xmlns:ds="http://schemas.openxmlformats.org/officeDocument/2006/customXml" ds:itemID="{6C7D5102-6E43-4B21-8687-6A1964089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3798</TotalTime>
  <Words>1143</Words>
  <Application>Microsoft Office PowerPoint</Application>
  <PresentationFormat>Widescreen</PresentationFormat>
  <Paragraphs>161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 RECOVERY uuring</vt:lpstr>
      <vt:lpstr>Järelkontrolli andmete kogumine</vt:lpstr>
      <vt:lpstr>OpenClinica</vt:lpstr>
      <vt:lpstr>OpenClinica mõisted</vt:lpstr>
      <vt:lpstr>Sisselogimisleht</vt:lpstr>
      <vt:lpstr>Osalejate maatriks</vt:lpstr>
      <vt:lpstr>Osalejate maatriks</vt:lpstr>
      <vt:lpstr>Andmesisestuse olekud</vt:lpstr>
      <vt:lpstr>Osaleja otsimine</vt:lpstr>
      <vt:lpstr>Osaleja identifitseerimine</vt:lpstr>
      <vt:lpstr>Osaleja kirje</vt:lpstr>
      <vt:lpstr>Osaleja kirje</vt:lpstr>
      <vt:lpstr>Juhtumiaruande vormide täitmine</vt:lpstr>
      <vt:lpstr>Juhtumiaruande vormide täitmine</vt:lpstr>
      <vt:lpstr>Hoiatussõnumid</vt:lpstr>
      <vt:lpstr>PowerPoint Presentation</vt:lpstr>
      <vt:lpstr>PowerPoint Presentation</vt:lpstr>
      <vt:lpstr>Andmete sisestamise lõpetamine</vt:lpstr>
      <vt:lpstr>Veateade</vt:lpstr>
      <vt:lpstr>Vea parandamine</vt:lpstr>
      <vt:lpstr>Päringu lisamine</vt:lpstr>
      <vt:lpstr>Administratiivne muutmine</vt:lpstr>
      <vt:lpstr>Muutmise põhjus</vt:lpstr>
      <vt:lpstr>Andmete vaatamine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Nicolette van Neer</cp:lastModifiedBy>
  <cp:revision>168</cp:revision>
  <cp:lastPrinted>2020-03-18T19:42:16Z</cp:lastPrinted>
  <dcterms:created xsi:type="dcterms:W3CDTF">2020-03-14T13:47:38Z</dcterms:created>
  <dcterms:modified xsi:type="dcterms:W3CDTF">2024-12-30T11:49:17Z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