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85" r:id="rId5"/>
    <p:sldId id="404" r:id="rId6"/>
    <p:sldId id="421" r:id="rId7"/>
    <p:sldId id="405" r:id="rId8"/>
    <p:sldId id="406" r:id="rId9"/>
    <p:sldId id="407" r:id="rId10"/>
    <p:sldId id="419" r:id="rId11"/>
    <p:sldId id="408" r:id="rId12"/>
    <p:sldId id="420" r:id="rId13"/>
    <p:sldId id="409" r:id="rId14"/>
    <p:sldId id="410" r:id="rId15"/>
    <p:sldId id="411" r:id="rId16"/>
    <p:sldId id="412" r:id="rId17"/>
    <p:sldId id="413" r:id="rId18"/>
    <p:sldId id="414" r:id="rId19"/>
    <p:sldId id="415" r:id="rId20"/>
    <p:sldId id="416" r:id="rId21"/>
    <p:sldId id="422" r:id="rId22"/>
    <p:sldId id="417" r:id="rId23"/>
  </p:sldIdLst>
  <p:sldSz cx="12192000" cy="6858000"/>
  <p:notesSz cx="6881813" cy="9661525"/>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5EB122-3AB0-47B9-BDB1-5F50A3B63E5F}" v="7" dt="2024-12-03T16:11:01.989"/>
    <p1510:client id="{C1FFDDAB-FC5E-4BFC-A6AD-27719869A20B}" v="248" dt="2024-12-03T15:27:36.6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5091" autoAdjust="0"/>
    <p:restoredTop sz="94660"/>
  </p:normalViewPr>
  <p:slideViewPr>
    <p:cSldViewPr snapToGrid="0">
      <p:cViewPr varScale="1">
        <p:scale>
          <a:sx n="64" d="100"/>
          <a:sy n="64" d="100"/>
        </p:scale>
        <p:origin x="96" y="115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30/12/2024</a:t>
            </a:fld>
            <a:endParaRPr lang="et-EE"/>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et-EE"/>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78D573-BEF0-433C-95C0-6F593153F242}" type="datetime1">
              <a:rPr lang="en-GB" smtClean="0"/>
              <a:t>30/12/2024</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E2C28D-D420-4E6C-BB0E-D61B826EC205}" type="datetime1">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D988DE-4B63-48BD-89F1-7300EE44DC85}" type="datetime1">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E496193-FD2E-4291-B32F-22833BF173C0}" type="datetime1">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CC04AE-0A98-44FB-9270-E8A29F6F01A7}" type="datetime1">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3D16FC-66E8-4A8B-8122-5AD7216E77E1}" type="datetime1">
              <a:rPr lang="en-GB" smtClean="0"/>
              <a:t>30/12/2024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9B9A69-4727-4B21-9343-EBD5B541818F}" type="datetime1">
              <a:rPr lang="en-GB" smtClean="0"/>
              <a:t>30/12/2024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7E5D64-8312-4901-9887-A14CD884CA09}" type="datetime1">
              <a:rPr lang="en-GB" smtClean="0"/>
              <a:t>30/12/2024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63BD4-7175-4A27-9DD7-F989B3697026}" type="datetime1">
              <a:rPr lang="en-GB" smtClean="0"/>
              <a:t>30/12/2024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7C038-0605-4FA2-818E-3B9A81B84825}" type="datetime1">
              <a:rPr lang="en-GB" smtClean="0"/>
              <a:t>30/12/2024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27A382-8C8A-4DF6-9EAB-D20431C14A14}" type="datetime1">
              <a:rPr lang="en-GB" smtClean="0"/>
              <a:t>30/12/2024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F1D7-F504-4A0F-B728-68B342E307A9}" type="datetime1">
              <a:rPr lang="en-GB" smtClean="0"/>
              <a:t>30/12/2024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1565"/>
          <a:stretch/>
        </p:blipFill>
        <p:spPr>
          <a:xfrm>
            <a:off x="9045073" y="220571"/>
            <a:ext cx="2880360" cy="705259"/>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coverytrial.net/for-site-staff/site-set-up-1/safety-repor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recovery@ecraid.e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ma.europa.eu/en/human-regulatory-overview/research-and-development/clinical-trials-human-medicines/clinical-trials-regul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7480"/>
            <a:ext cx="9144000" cy="1193800"/>
          </a:xfrm>
        </p:spPr>
        <p:txBody>
          <a:bodyPr>
            <a:normAutofit/>
          </a:bodyPr>
          <a:lstStyle/>
          <a:p>
            <a:r>
              <a:rPr lang="et-EE" b="1" dirty="0">
                <a:solidFill>
                  <a:srgbClr val="9E3159"/>
                </a:solidFill>
                <a:latin typeface="+mn-lt"/>
              </a:rPr>
              <a:t>RECOVERY uuring</a:t>
            </a:r>
          </a:p>
        </p:txBody>
      </p:sp>
      <p:sp>
        <p:nvSpPr>
          <p:cNvPr id="3" name="Subtitle 2"/>
          <p:cNvSpPr>
            <a:spLocks noGrp="1"/>
          </p:cNvSpPr>
          <p:nvPr>
            <p:ph type="subTitle" idx="1"/>
          </p:nvPr>
        </p:nvSpPr>
        <p:spPr>
          <a:xfrm>
            <a:off x="1524000" y="4369626"/>
            <a:ext cx="9144000" cy="1655762"/>
          </a:xfrm>
        </p:spPr>
        <p:txBody>
          <a:bodyPr vert="horz" lIns="91440" tIns="45720" rIns="91440" bIns="45720" rtlCol="0" anchor="t">
            <a:normAutofit/>
          </a:bodyPr>
          <a:lstStyle/>
          <a:p>
            <a:r>
              <a:rPr lang="et-EE" sz="3200" b="1" dirty="0"/>
              <a:t>ELi juhtivate uurijate koolitus</a:t>
            </a:r>
          </a:p>
          <a:p>
            <a:endParaRPr lang="et-EE" b="1" dirty="0"/>
          </a:p>
          <a:p>
            <a:r>
              <a:rPr lang="et-EE" sz="2000" b="1" dirty="0">
                <a:solidFill>
                  <a:schemeClr val="bg1">
                    <a:lumMod val="50000"/>
                  </a:schemeClr>
                </a:solidFill>
              </a:rPr>
              <a:t>V2.0 2024-12-03</a:t>
            </a:r>
            <a:endParaRPr lang="et-EE" sz="2000" b="1" dirty="0">
              <a:solidFill>
                <a:schemeClr val="bg1">
                  <a:lumMod val="50000"/>
                </a:schemeClr>
              </a:solidFill>
              <a:ea typeface="Calibri"/>
              <a:cs typeface="Calibri"/>
            </a:endParaRPr>
          </a:p>
          <a:p>
            <a:endParaRPr lang="et-EE" b="1" dirty="0"/>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Identifitseerimine ja kutse</a:t>
            </a:r>
          </a:p>
        </p:txBody>
      </p:sp>
      <p:sp>
        <p:nvSpPr>
          <p:cNvPr id="3" name="Content Placeholder 2"/>
          <p:cNvSpPr>
            <a:spLocks noGrp="1"/>
          </p:cNvSpPr>
          <p:nvPr>
            <p:ph idx="1"/>
          </p:nvPr>
        </p:nvSpPr>
        <p:spPr/>
        <p:txBody>
          <a:bodyPr/>
          <a:lstStyle/>
          <a:p>
            <a:r>
              <a:rPr lang="et-EE" smtClean="0"/>
              <a:t>Juhtiv uurija peab tagama, et tema uuringukeskuses oleks olemas protseduur potentsiaalsete osalejate leidmiseks</a:t>
            </a:r>
          </a:p>
          <a:p>
            <a:pPr lvl="1"/>
            <a:r>
              <a:rPr lang="et-EE" smtClean="0"/>
              <a:t>Näiteks keskkonnatekkest kopsupõletikku või grippi põdevate patsientide vastuvõttude regulaarne ülevaatamine või side mikrobioloogialabori gripitestidega</a:t>
            </a:r>
          </a:p>
          <a:p>
            <a:pPr lvl="1"/>
            <a:endParaRPr lang="et-EE" dirty="0"/>
          </a:p>
          <a:p>
            <a:r>
              <a:rPr lang="et-EE" smtClean="0"/>
              <a:t>Värbamise eest hoolitsemine on hea viis kvaliteedi tagamiseks uuringukeskustes, kuna töötajad saavad protseduuridest teadlikumaks ja vead vähenevad</a:t>
            </a:r>
          </a:p>
        </p:txBody>
      </p:sp>
      <p:sp>
        <p:nvSpPr>
          <p:cNvPr id="4" name="Slide Number Placeholder 3"/>
          <p:cNvSpPr>
            <a:spLocks noGrp="1"/>
          </p:cNvSpPr>
          <p:nvPr>
            <p:ph type="sldNum" sz="quarter" idx="12"/>
          </p:nvPr>
        </p:nvSpPr>
        <p:spPr/>
        <p:txBody>
          <a:bodyPr/>
          <a:lstStyle/>
          <a:p>
            <a:fld id="{42C0CA23-4D8D-4670-B5DD-ACC4E2457EF3}" type="slidenum">
              <a:rPr lang="en-GB" smtClean="0"/>
              <a:t>10</a:t>
            </a:fld>
            <a:endParaRPr lang="et-EE"/>
          </a:p>
        </p:txBody>
      </p:sp>
    </p:spTree>
    <p:extLst>
      <p:ext uri="{BB962C8B-B14F-4D97-AF65-F5344CB8AC3E}">
        <p14:creationId xmlns:p14="http://schemas.microsoft.com/office/powerpoint/2010/main" val="418163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Teadev nõusolek</a:t>
            </a:r>
          </a:p>
        </p:txBody>
      </p:sp>
      <p:sp>
        <p:nvSpPr>
          <p:cNvPr id="3" name="Content Placeholder 2"/>
          <p:cNvSpPr>
            <a:spLocks noGrp="1"/>
          </p:cNvSpPr>
          <p:nvPr>
            <p:ph idx="1"/>
          </p:nvPr>
        </p:nvSpPr>
        <p:spPr/>
        <p:txBody>
          <a:bodyPr>
            <a:normAutofit/>
          </a:bodyPr>
          <a:lstStyle/>
          <a:p>
            <a:r>
              <a:rPr lang="et-EE" smtClean="0"/>
              <a:t>Kõikidelt patsientidelt on enne uuringuspetsiifilisi protseduure vaja kirjalikku teadvat nõusolekut</a:t>
            </a:r>
          </a:p>
          <a:p>
            <a:endParaRPr lang="et-EE" dirty="0"/>
          </a:p>
          <a:p>
            <a:r>
              <a:rPr lang="et-EE" smtClean="0"/>
              <a:t>Nõusolekuvormi võib allkirjastada</a:t>
            </a:r>
          </a:p>
          <a:p>
            <a:pPr lvl="1"/>
            <a:r>
              <a:rPr lang="et-EE" smtClean="0"/>
              <a:t>patsient</a:t>
            </a:r>
          </a:p>
          <a:p>
            <a:pPr lvl="1"/>
            <a:r>
              <a:rPr lang="et-EE" smtClean="0"/>
              <a:t>tunnistaja (kui patsient on teovõimeline, kuid ei saa füüsiliselt allkirjastada) või</a:t>
            </a:r>
          </a:p>
          <a:p>
            <a:pPr lvl="1"/>
            <a:r>
              <a:rPr lang="et-EE" smtClean="0"/>
              <a:t>seaduslik esindaja (kui patsient ei ole teovõimeline)</a:t>
            </a:r>
          </a:p>
          <a:p>
            <a:pPr marL="457200" lvl="1" indent="0">
              <a:buNone/>
            </a:pPr>
            <a:endParaRPr lang="et-EE" dirty="0"/>
          </a:p>
          <a:p>
            <a:r>
              <a:rPr lang="et-EE" smtClean="0"/>
              <a:t>Täpsem teave on esitatud ELi teadva nõusoleku koolitusmoodulis</a:t>
            </a:r>
          </a:p>
          <a:p>
            <a:pPr lvl="1"/>
            <a:endParaRPr lang="et-EE" dirty="0"/>
          </a:p>
        </p:txBody>
      </p:sp>
      <p:sp>
        <p:nvSpPr>
          <p:cNvPr id="4" name="Slide Number Placeholder 3"/>
          <p:cNvSpPr>
            <a:spLocks noGrp="1"/>
          </p:cNvSpPr>
          <p:nvPr>
            <p:ph type="sldNum" sz="quarter" idx="12"/>
          </p:nvPr>
        </p:nvSpPr>
        <p:spPr/>
        <p:txBody>
          <a:bodyPr/>
          <a:lstStyle/>
          <a:p>
            <a:fld id="{42C0CA23-4D8D-4670-B5DD-ACC4E2457EF3}" type="slidenum">
              <a:rPr lang="en-GB" smtClean="0"/>
              <a:t>11</a:t>
            </a:fld>
            <a:endParaRPr lang="et-EE"/>
          </a:p>
        </p:txBody>
      </p:sp>
    </p:spTree>
    <p:extLst>
      <p:ext uri="{BB962C8B-B14F-4D97-AF65-F5344CB8AC3E}">
        <p14:creationId xmlns:p14="http://schemas.microsoft.com/office/powerpoint/2010/main" val="284474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Randomiseerimine</a:t>
            </a:r>
          </a:p>
        </p:txBody>
      </p:sp>
      <p:sp>
        <p:nvSpPr>
          <p:cNvPr id="3" name="Content Placeholder 2"/>
          <p:cNvSpPr>
            <a:spLocks noGrp="1"/>
          </p:cNvSpPr>
          <p:nvPr>
            <p:ph idx="1"/>
          </p:nvPr>
        </p:nvSpPr>
        <p:spPr>
          <a:xfrm>
            <a:off x="504201" y="1596884"/>
            <a:ext cx="11240759" cy="4854715"/>
          </a:xfrm>
        </p:spPr>
        <p:txBody>
          <a:bodyPr>
            <a:normAutofit/>
          </a:bodyPr>
          <a:lstStyle/>
          <a:p>
            <a:r>
              <a:rPr lang="et-EE" smtClean="0"/>
              <a:t>Sobivuse hindamise peab läbi viima meditsiiniliselt kvalifitseeritud isik, kellel on asjakohane väljaõpe ja teadmised uuritavatest ravimitest (ja vastunäidustustest). </a:t>
            </a:r>
          </a:p>
          <a:p>
            <a:r>
              <a:rPr lang="et-EE" smtClean="0"/>
              <a:t>Hinnangu tegemiseks tuleb arutada patsiendi raviarstiga ja see tuleb dokumenteerida haigusloos.</a:t>
            </a:r>
          </a:p>
          <a:p>
            <a:r>
              <a:rPr lang="et-EE" smtClean="0"/>
              <a:t>Randomiseerimise võib läbi viia uuringumeeskonna liige (mitte tingimata isik, kes sai nõusoleku või hindas sobivust).</a:t>
            </a:r>
          </a:p>
          <a:p>
            <a:r>
              <a:rPr lang="et-EE" smtClean="0"/>
              <a:t>Randomiseerimisvormi täitev isik peab olema läbinud vastava koolituse selle uuringu jaoks ja kinnitama, et nõusolek on saadud.</a:t>
            </a:r>
          </a:p>
          <a:p>
            <a:r>
              <a:rPr lang="et-EE" smtClean="0"/>
              <a:t>Tuleb välja töötada usaldusväärne meetod osaleja raviarstide teavitamiseks randomiseeritud määramis(t)est</a:t>
            </a:r>
          </a:p>
        </p:txBody>
      </p:sp>
      <p:sp>
        <p:nvSpPr>
          <p:cNvPr id="4" name="Slide Number Placeholder 3"/>
          <p:cNvSpPr>
            <a:spLocks noGrp="1"/>
          </p:cNvSpPr>
          <p:nvPr>
            <p:ph type="sldNum" sz="quarter" idx="12"/>
          </p:nvPr>
        </p:nvSpPr>
        <p:spPr/>
        <p:txBody>
          <a:bodyPr/>
          <a:lstStyle/>
          <a:p>
            <a:fld id="{42C0CA23-4D8D-4670-B5DD-ACC4E2457EF3}" type="slidenum">
              <a:rPr lang="en-GB" smtClean="0"/>
              <a:t>12</a:t>
            </a:fld>
            <a:endParaRPr lang="et-EE"/>
          </a:p>
        </p:txBody>
      </p:sp>
    </p:spTree>
    <p:extLst>
      <p:ext uri="{BB962C8B-B14F-4D97-AF65-F5344CB8AC3E}">
        <p14:creationId xmlns:p14="http://schemas.microsoft.com/office/powerpoint/2010/main" val="14453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Järelkontroll</a:t>
            </a:r>
          </a:p>
        </p:txBody>
      </p:sp>
      <p:sp>
        <p:nvSpPr>
          <p:cNvPr id="3" name="Content Placeholder 2"/>
          <p:cNvSpPr>
            <a:spLocks noGrp="1"/>
          </p:cNvSpPr>
          <p:nvPr>
            <p:ph idx="1"/>
          </p:nvPr>
        </p:nvSpPr>
        <p:spPr/>
        <p:txBody>
          <a:bodyPr/>
          <a:lstStyle/>
          <a:p>
            <a:r>
              <a:rPr lang="et-EE" smtClean="0"/>
              <a:t>Juhtiv uurija peab nimetama isikud, kellel on asjakohane väljaõpe (sealhulgas läbitud vastava uuringu selleteemaline koolitus), kellele antakse OpenClinica kontod juhtumiaruannete järelkontrolli vormide täitmiseks</a:t>
            </a:r>
          </a:p>
          <a:p>
            <a:endParaRPr lang="et-EE" dirty="0"/>
          </a:p>
          <a:p>
            <a:r>
              <a:rPr lang="et-EE" smtClean="0"/>
              <a:t>Juhtiv uurija vastutab selle eest, et uuringukeskuse töötajatel oleks selliste vormide täitmisel juurdepääs asjakohastele haiguslugudele</a:t>
            </a:r>
          </a:p>
        </p:txBody>
      </p:sp>
      <p:sp>
        <p:nvSpPr>
          <p:cNvPr id="4" name="Slide Number Placeholder 3"/>
          <p:cNvSpPr>
            <a:spLocks noGrp="1"/>
          </p:cNvSpPr>
          <p:nvPr>
            <p:ph type="sldNum" sz="quarter" idx="12"/>
          </p:nvPr>
        </p:nvSpPr>
        <p:spPr/>
        <p:txBody>
          <a:bodyPr/>
          <a:lstStyle/>
          <a:p>
            <a:fld id="{42C0CA23-4D8D-4670-B5DD-ACC4E2457EF3}" type="slidenum">
              <a:rPr lang="en-GB" smtClean="0"/>
              <a:t>13</a:t>
            </a:fld>
            <a:endParaRPr lang="et-EE"/>
          </a:p>
        </p:txBody>
      </p:sp>
    </p:spTree>
    <p:extLst>
      <p:ext uri="{BB962C8B-B14F-4D97-AF65-F5344CB8AC3E}">
        <p14:creationId xmlns:p14="http://schemas.microsoft.com/office/powerpoint/2010/main" val="224675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Ohutusalane aruandlus</a:t>
            </a:r>
          </a:p>
        </p:txBody>
      </p:sp>
      <p:sp>
        <p:nvSpPr>
          <p:cNvPr id="3" name="Content Placeholder 2"/>
          <p:cNvSpPr>
            <a:spLocks noGrp="1"/>
          </p:cNvSpPr>
          <p:nvPr>
            <p:ph idx="1"/>
          </p:nvPr>
        </p:nvSpPr>
        <p:spPr/>
        <p:txBody>
          <a:bodyPr/>
          <a:lstStyle/>
          <a:p>
            <a:r>
              <a:rPr lang="et-EE" smtClean="0"/>
              <a:t>RECOVERY uuringuplaan nõuab, et tuleb teatada tõsistest kõrvalnähtudest (SAE), mis on juhtiva uurija arvates „mõistliku tõenäosusega” seotud uuritava(te) ravimi(te)ga</a:t>
            </a:r>
          </a:p>
          <a:p>
            <a:pPr lvl="1"/>
            <a:r>
              <a:rPr lang="et-EE" smtClean="0"/>
              <a:t>Muid tõsiseid kõrvalnähtusid ei ole vaja raporteerida</a:t>
            </a:r>
          </a:p>
          <a:p>
            <a:pPr lvl="1"/>
            <a:endParaRPr lang="et-EE" dirty="0"/>
          </a:p>
          <a:p>
            <a:r>
              <a:rPr lang="et-EE" smtClean="0"/>
              <a:t>„Tõsise“ kõrvalnähu määratlus:</a:t>
            </a:r>
          </a:p>
          <a:p>
            <a:pPr lvl="1"/>
            <a:r>
              <a:rPr lang="et-EE" smtClean="0"/>
              <a:t>surmaga lõppev või eluohtlik</a:t>
            </a:r>
          </a:p>
          <a:p>
            <a:pPr lvl="1"/>
            <a:r>
              <a:rPr lang="et-EE" smtClean="0"/>
              <a:t>nõuab või pikendab haiglaravi</a:t>
            </a:r>
          </a:p>
          <a:p>
            <a:pPr lvl="1"/>
            <a:r>
              <a:rPr lang="et-EE" smtClean="0"/>
              <a:t>tulemuseks on püsiv või oluline puue või teovõimetus</a:t>
            </a:r>
          </a:p>
          <a:p>
            <a:pPr lvl="1"/>
            <a:r>
              <a:rPr lang="et-EE" smtClean="0"/>
              <a:t>tulemuseks on kaasasündinud anomaalia või sünnidefekt</a:t>
            </a:r>
          </a:p>
          <a:p>
            <a:pPr lvl="1"/>
            <a:r>
              <a:rPr lang="et-EE" smtClean="0"/>
              <a:t>muu juhtiva uurija arvates oluline meditsiiniline juhtum</a:t>
            </a:r>
          </a:p>
        </p:txBody>
      </p:sp>
      <p:sp>
        <p:nvSpPr>
          <p:cNvPr id="4" name="Slide Number Placeholder 3"/>
          <p:cNvSpPr>
            <a:spLocks noGrp="1"/>
          </p:cNvSpPr>
          <p:nvPr>
            <p:ph type="sldNum" sz="quarter" idx="12"/>
          </p:nvPr>
        </p:nvSpPr>
        <p:spPr/>
        <p:txBody>
          <a:bodyPr/>
          <a:lstStyle/>
          <a:p>
            <a:fld id="{42C0CA23-4D8D-4670-B5DD-ACC4E2457EF3}" type="slidenum">
              <a:rPr lang="en-GB" smtClean="0"/>
              <a:t>14</a:t>
            </a:fld>
            <a:endParaRPr lang="et-EE"/>
          </a:p>
        </p:txBody>
      </p:sp>
    </p:spTree>
    <p:extLst>
      <p:ext uri="{BB962C8B-B14F-4D97-AF65-F5344CB8AC3E}">
        <p14:creationId xmlns:p14="http://schemas.microsoft.com/office/powerpoint/2010/main" val="86948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Ohutusalane aruandlus</a:t>
            </a:r>
          </a:p>
        </p:txBody>
      </p:sp>
      <p:sp>
        <p:nvSpPr>
          <p:cNvPr id="3" name="Content Placeholder 2"/>
          <p:cNvSpPr>
            <a:spLocks noGrp="1"/>
          </p:cNvSpPr>
          <p:nvPr>
            <p:ph idx="1"/>
          </p:nvPr>
        </p:nvSpPr>
        <p:spPr>
          <a:xfrm>
            <a:off x="504201" y="1596885"/>
            <a:ext cx="11362679" cy="4580078"/>
          </a:xfrm>
        </p:spPr>
        <p:txBody>
          <a:bodyPr vert="horz" lIns="91440" tIns="45720" rIns="91440" bIns="45720" rtlCol="0" anchor="t">
            <a:normAutofit fontScale="92500" lnSpcReduction="10000"/>
          </a:bodyPr>
          <a:lstStyle/>
          <a:p>
            <a:r>
              <a:rPr lang="et-EE" smtClean="0"/>
              <a:t>Selleks, et kõrvaltoime ilmnemist käsitletaks kõrvalnähuna, on vaja (vastavalt Euroopa Komisjoni juhistele CT-3), et oleks „</a:t>
            </a:r>
            <a:r>
              <a:rPr lang="et-EE" i="1" dirty="0"/>
              <a:t>mõistlik võimalus põhjuslikuks seoseks juhtumi ja uuritava ravimi vahel. See tähendab, et on olemas faktid (tõendid) või argumendid, mis viitavad põhjuslikule seosele.“</a:t>
            </a:r>
            <a:r>
              <a:rPr lang="et-EE" smtClean="0"/>
              <a:t> </a:t>
            </a:r>
          </a:p>
          <a:p>
            <a:endParaRPr lang="et-EE" dirty="0"/>
          </a:p>
          <a:p>
            <a:r>
              <a:rPr lang="et-EE" smtClean="0"/>
              <a:t>Tõsistest kõrvalnähtudest (arvatavatest tõsistest kõrvaltoimetest, SSARid), mis arvatakse olevat seotud uuringuravimiga, tuleb teatada 24 tunni jooksul alates hetkest, mil juhtiv uurija sai nendest teadlikuks</a:t>
            </a:r>
          </a:p>
          <a:p>
            <a:pPr lvl="1"/>
            <a:r>
              <a:rPr lang="et-EE" smtClean="0"/>
              <a:t>Kõrvalnähtusid võib olla kasulik arutada keskse koordineerimisbüroo / regionaalse koordineerimiskeskusega, et tagada piisava teabe edastamine ülespoole teatamise jaoks (reguleerivatele asutustele, eetikakomiteele jne)</a:t>
            </a:r>
          </a:p>
          <a:p>
            <a:pPr lvl="1"/>
            <a:endParaRPr lang="et-EE" dirty="0">
              <a:ea typeface="Calibri" panose="020F0502020204030204"/>
              <a:cs typeface="Calibri" panose="020F0502020204030204"/>
            </a:endParaRPr>
          </a:p>
          <a:p>
            <a:r>
              <a:rPr lang="et-EE" smtClean="0"/>
              <a:t>Keskse koordineerimisbüroo kontaktandmed leiate veebisaidi vastava riigi lehelt </a:t>
            </a:r>
          </a:p>
          <a:p>
            <a:pPr lvl="1"/>
            <a:endParaRPr lang="et-EE" dirty="0">
              <a:ea typeface="Calibri" panose="020F0502020204030204"/>
              <a:cs typeface="Calibri" panose="020F0502020204030204"/>
            </a:endParaRPr>
          </a:p>
          <a:p>
            <a:pPr marL="457200" lvl="1" indent="0">
              <a:buNone/>
            </a:pPr>
            <a:endParaRPr lang="et-EE" dirty="0">
              <a:ea typeface="Calibri" panose="020F0502020204030204"/>
              <a:cs typeface="Calibri" panose="020F0502020204030204"/>
            </a:endParaRPr>
          </a:p>
        </p:txBody>
      </p:sp>
      <p:sp>
        <p:nvSpPr>
          <p:cNvPr id="4" name="Slide Number Placeholder 3"/>
          <p:cNvSpPr>
            <a:spLocks noGrp="1"/>
          </p:cNvSpPr>
          <p:nvPr>
            <p:ph type="sldNum" sz="quarter" idx="12"/>
          </p:nvPr>
        </p:nvSpPr>
        <p:spPr/>
        <p:txBody>
          <a:bodyPr/>
          <a:lstStyle/>
          <a:p>
            <a:fld id="{42C0CA23-4D8D-4670-B5DD-ACC4E2457EF3}" type="slidenum">
              <a:rPr lang="en-GB" smtClean="0"/>
              <a:t>15</a:t>
            </a:fld>
            <a:endParaRPr lang="et-EE"/>
          </a:p>
        </p:txBody>
      </p:sp>
    </p:spTree>
    <p:extLst>
      <p:ext uri="{BB962C8B-B14F-4D97-AF65-F5344CB8AC3E}">
        <p14:creationId xmlns:p14="http://schemas.microsoft.com/office/powerpoint/2010/main" val="367810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Ohutusalane aruandlus</a:t>
            </a:r>
          </a:p>
        </p:txBody>
      </p:sp>
      <p:sp>
        <p:nvSpPr>
          <p:cNvPr id="3" name="Content Placeholder 2"/>
          <p:cNvSpPr>
            <a:spLocks noGrp="1"/>
          </p:cNvSpPr>
          <p:nvPr>
            <p:ph idx="1"/>
          </p:nvPr>
        </p:nvSpPr>
        <p:spPr>
          <a:xfrm>
            <a:off x="504201" y="1596885"/>
            <a:ext cx="11177899" cy="5026767"/>
          </a:xfrm>
        </p:spPr>
        <p:txBody>
          <a:bodyPr vert="horz" lIns="91440" tIns="45720" rIns="91440" bIns="45720" rtlCol="0" anchor="t">
            <a:normAutofit fontScale="92500" lnSpcReduction="20000"/>
          </a:bodyPr>
          <a:lstStyle/>
          <a:p>
            <a:r>
              <a:rPr lang="et-EE" smtClean="0"/>
              <a:t>Keskne koordineerimisbüroo hindab juhtumi „ettearvatavust“ uuritava(te) ravimi(te) ohutusteabe põhjal</a:t>
            </a:r>
          </a:p>
          <a:p>
            <a:endParaRPr lang="et-EE" dirty="0"/>
          </a:p>
          <a:p>
            <a:r>
              <a:rPr lang="et-EE" smtClean="0"/>
              <a:t>Kui see on „ettearvamatu“, teatab keskne koordineerimisbüroo ettearvamatust tõsisest kõrvalnähust (SUSAR)</a:t>
            </a:r>
          </a:p>
          <a:p>
            <a:endParaRPr lang="et-EE" dirty="0"/>
          </a:p>
          <a:p>
            <a:r>
              <a:rPr lang="et-EE" smtClean="0"/>
              <a:t>Kogu teave RECOVERY ettearvamatute tõsise kõrvalnähtude kohta tehakse juhtivatele uurijatele kättesaadavaks </a:t>
            </a:r>
            <a:r>
              <a:rPr lang="et-EE" dirty="0">
                <a:hlinkClick r:id="rId2"/>
              </a:rPr>
              <a:t>uuringu veebilehel</a:t>
            </a:r>
            <a:r>
              <a:rPr lang="et-EE" smtClean="0"/>
              <a:t> (uuendatakse kord kvartalis)</a:t>
            </a:r>
          </a:p>
          <a:p>
            <a:endParaRPr lang="et-EE" dirty="0">
              <a:ea typeface="Calibri" panose="020F0502020204030204"/>
              <a:cs typeface="Calibri" panose="020F0502020204030204"/>
            </a:endParaRPr>
          </a:p>
          <a:p>
            <a:r>
              <a:rPr lang="et-EE" dirty="0">
                <a:latin typeface="Calibri"/>
              </a:rPr>
              <a:t>Kõik uuringumeeskonna liikmed peavad juhtivat uurijat viivitamatult teavitama, kui nad saavad teada mis tahes muust probleemist, mis võib ohustada uuringus osalejate tervist või ohutust, ja kui juhtiv uurija nõustub selle hinnanguga, peab ta viivitamatult teavitama keskset koordineerimisbürood</a:t>
            </a:r>
          </a:p>
        </p:txBody>
      </p:sp>
      <p:sp>
        <p:nvSpPr>
          <p:cNvPr id="4" name="Slide Number Placeholder 3"/>
          <p:cNvSpPr>
            <a:spLocks noGrp="1"/>
          </p:cNvSpPr>
          <p:nvPr>
            <p:ph type="sldNum" sz="quarter" idx="12"/>
          </p:nvPr>
        </p:nvSpPr>
        <p:spPr/>
        <p:txBody>
          <a:bodyPr/>
          <a:lstStyle/>
          <a:p>
            <a:fld id="{42C0CA23-4D8D-4670-B5DD-ACC4E2457EF3}" type="slidenum">
              <a:rPr lang="en-GB" smtClean="0"/>
              <a:t>16</a:t>
            </a:fld>
            <a:endParaRPr lang="et-EE"/>
          </a:p>
        </p:txBody>
      </p:sp>
    </p:spTree>
    <p:extLst>
      <p:ext uri="{BB962C8B-B14F-4D97-AF65-F5344CB8AC3E}">
        <p14:creationId xmlns:p14="http://schemas.microsoft.com/office/powerpoint/2010/main" val="21686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Kõrvalekalded uuringuplaanist</a:t>
            </a:r>
          </a:p>
        </p:txBody>
      </p:sp>
      <p:sp>
        <p:nvSpPr>
          <p:cNvPr id="3" name="Content Placeholder 2"/>
          <p:cNvSpPr>
            <a:spLocks noGrp="1"/>
          </p:cNvSpPr>
          <p:nvPr>
            <p:ph idx="1"/>
          </p:nvPr>
        </p:nvSpPr>
        <p:spPr/>
        <p:txBody>
          <a:bodyPr>
            <a:normAutofit lnSpcReduction="10000"/>
          </a:bodyPr>
          <a:lstStyle/>
          <a:p>
            <a:r>
              <a:rPr lang="et-EE" smtClean="0"/>
              <a:t>Juhtivale uurijale võivad teatavaks saada võimalikud kõrvalekalded uuringuplaanist või regionaalne koordineerimiskeskus (RCC) võib need tuvastada uuringukeskusest saadud teabe põhjal </a:t>
            </a:r>
          </a:p>
          <a:p>
            <a:endParaRPr lang="et-EE" dirty="0"/>
          </a:p>
          <a:p>
            <a:r>
              <a:rPr lang="et-EE" smtClean="0"/>
              <a:t>Kõigist võimalikest kõrvalekalletest uuringuplaanist tuleb teatada regiooni koordineerimiskeskusele (e-post </a:t>
            </a:r>
            <a:r>
              <a:rPr lang="et-EE" dirty="0">
                <a:hlinkClick r:id="rId2"/>
              </a:rPr>
              <a:t>recovery@ecraid.eu</a:t>
            </a:r>
            <a:r>
              <a:rPr lang="et-EE" smtClean="0"/>
              <a:t>), kus need salvestatakse ja vaadatakse edasiste toimingute kindlaksmääramiseks üle</a:t>
            </a:r>
          </a:p>
          <a:p>
            <a:endParaRPr lang="et-EE" dirty="0"/>
          </a:p>
          <a:p>
            <a:r>
              <a:rPr lang="et-EE" smtClean="0"/>
              <a:t>Vastutaval uurijal võidakse paluda lisada toimikusse märkus kõrvalekalde kohta uuringuplaanist ning mis tahes parandus- ja ennetustoimingute dokumenteerimiseks</a:t>
            </a:r>
          </a:p>
        </p:txBody>
      </p:sp>
      <p:sp>
        <p:nvSpPr>
          <p:cNvPr id="4" name="Slide Number Placeholder 3"/>
          <p:cNvSpPr>
            <a:spLocks noGrp="1"/>
          </p:cNvSpPr>
          <p:nvPr>
            <p:ph type="sldNum" sz="quarter" idx="12"/>
          </p:nvPr>
        </p:nvSpPr>
        <p:spPr/>
        <p:txBody>
          <a:bodyPr/>
          <a:lstStyle/>
          <a:p>
            <a:fld id="{42C0CA23-4D8D-4670-B5DD-ACC4E2457EF3}" type="slidenum">
              <a:rPr lang="en-GB" smtClean="0"/>
              <a:t>17</a:t>
            </a:fld>
            <a:endParaRPr lang="et-EE"/>
          </a:p>
        </p:txBody>
      </p:sp>
    </p:spTree>
    <p:extLst>
      <p:ext uri="{BB962C8B-B14F-4D97-AF65-F5344CB8AC3E}">
        <p14:creationId xmlns:p14="http://schemas.microsoft.com/office/powerpoint/2010/main" val="2576010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Uuringukeskuse toimik</a:t>
            </a:r>
          </a:p>
        </p:txBody>
      </p:sp>
      <p:sp>
        <p:nvSpPr>
          <p:cNvPr id="3" name="Content Placeholder 2"/>
          <p:cNvSpPr>
            <a:spLocks noGrp="1"/>
          </p:cNvSpPr>
          <p:nvPr>
            <p:ph idx="1"/>
          </p:nvPr>
        </p:nvSpPr>
        <p:spPr/>
        <p:txBody>
          <a:bodyPr>
            <a:normAutofit fontScale="92500" lnSpcReduction="20000"/>
          </a:bodyPr>
          <a:lstStyle/>
          <a:p>
            <a:r>
              <a:rPr lang="et-EE" smtClean="0"/>
              <a:t>Uuringukeskuse toimiku organiseerimiseks tuleb kasutada RECOVERY EU ISF-indeksit</a:t>
            </a:r>
          </a:p>
          <a:p>
            <a:endParaRPr lang="et-EE" dirty="0"/>
          </a:p>
          <a:p>
            <a:r>
              <a:rPr lang="et-EE" smtClean="0"/>
              <a:t>Enamik uuringudokumente on saadaval veebisaidil ja neid ei pea paberkandjal uuringukeskuse toimikus dubleerima</a:t>
            </a:r>
          </a:p>
          <a:p>
            <a:endParaRPr lang="et-EE" dirty="0"/>
          </a:p>
          <a:p>
            <a:r>
              <a:rPr lang="et-EE" smtClean="0"/>
              <a:t>Muid dokumente hoitakse kas paberkandjal uuringukeskuse toimikus või muudes selgelt dokumenteeritud turvalistes kohtades</a:t>
            </a:r>
          </a:p>
          <a:p>
            <a:endParaRPr lang="et-EE" dirty="0"/>
          </a:p>
          <a:p>
            <a:r>
              <a:rPr lang="et-EE" smtClean="0"/>
              <a:t>Kui uuringukeskuse toimiku dokumente säilitatakse elektrooniliselt, peavad need olema igal ajal juurdepääsetavad ja dokumendi versiooniajalugu peab olema selge (kui kohaldatav)</a:t>
            </a:r>
          </a:p>
        </p:txBody>
      </p:sp>
      <p:sp>
        <p:nvSpPr>
          <p:cNvPr id="4" name="Slide Number Placeholder 3"/>
          <p:cNvSpPr>
            <a:spLocks noGrp="1"/>
          </p:cNvSpPr>
          <p:nvPr>
            <p:ph type="sldNum" sz="quarter" idx="12"/>
          </p:nvPr>
        </p:nvSpPr>
        <p:spPr/>
        <p:txBody>
          <a:bodyPr/>
          <a:lstStyle/>
          <a:p>
            <a:fld id="{42C0CA23-4D8D-4670-B5DD-ACC4E2457EF3}" type="slidenum">
              <a:rPr lang="en-GB" smtClean="0"/>
              <a:t>18</a:t>
            </a:fld>
            <a:endParaRPr lang="et-EE"/>
          </a:p>
        </p:txBody>
      </p:sp>
    </p:spTree>
    <p:extLst>
      <p:ext uri="{BB962C8B-B14F-4D97-AF65-F5344CB8AC3E}">
        <p14:creationId xmlns:p14="http://schemas.microsoft.com/office/powerpoint/2010/main" val="201599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Täname!</a:t>
            </a:r>
          </a:p>
        </p:txBody>
      </p:sp>
      <p:sp>
        <p:nvSpPr>
          <p:cNvPr id="3" name="Content Placeholder 2"/>
          <p:cNvSpPr>
            <a:spLocks noGrp="1"/>
          </p:cNvSpPr>
          <p:nvPr>
            <p:ph idx="1"/>
          </p:nvPr>
        </p:nvSpPr>
        <p:spPr/>
        <p:txBody>
          <a:bodyPr/>
          <a:lstStyle/>
          <a:p>
            <a:r>
              <a:rPr lang="et-EE" smtClean="0"/>
              <a:t>Täname teid panuse eest RECOVERY töösse!</a:t>
            </a:r>
          </a:p>
        </p:txBody>
      </p:sp>
      <p:sp>
        <p:nvSpPr>
          <p:cNvPr id="4" name="Slide Number Placeholder 3"/>
          <p:cNvSpPr>
            <a:spLocks noGrp="1"/>
          </p:cNvSpPr>
          <p:nvPr>
            <p:ph type="sldNum" sz="quarter" idx="12"/>
          </p:nvPr>
        </p:nvSpPr>
        <p:spPr/>
        <p:txBody>
          <a:bodyPr/>
          <a:lstStyle/>
          <a:p>
            <a:fld id="{42C0CA23-4D8D-4670-B5DD-ACC4E2457EF3}" type="slidenum">
              <a:rPr lang="en-GB" smtClean="0"/>
              <a:t>19</a:t>
            </a:fld>
            <a:endParaRPr lang="et-EE"/>
          </a:p>
        </p:txBody>
      </p:sp>
      <p:pic>
        <p:nvPicPr>
          <p:cNvPr id="8" name="Picture 7" descr="A map of the world with different countries/regions&#10;&#10;Description automatically generated">
            <a:extLst>
              <a:ext uri="{FF2B5EF4-FFF2-40B4-BE49-F238E27FC236}">
                <a16:creationId xmlns:a16="http://schemas.microsoft.com/office/drawing/2014/main" id="{0883BFAB-C1F5-BB43-0FCC-CDE2F6B5431D}"/>
              </a:ext>
            </a:extLst>
          </p:cNvPr>
          <p:cNvPicPr>
            <a:picLocks noChangeAspect="1"/>
          </p:cNvPicPr>
          <p:nvPr/>
        </p:nvPicPr>
        <p:blipFill>
          <a:blip r:embed="rId2"/>
          <a:stretch>
            <a:fillRect/>
          </a:stretch>
        </p:blipFill>
        <p:spPr>
          <a:xfrm>
            <a:off x="3047022" y="2255664"/>
            <a:ext cx="5586478" cy="4277769"/>
          </a:xfrm>
          <a:prstGeom prst="rect">
            <a:avLst/>
          </a:prstGeom>
        </p:spPr>
      </p:pic>
    </p:spTree>
    <p:extLst>
      <p:ext uri="{BB962C8B-B14F-4D97-AF65-F5344CB8AC3E}">
        <p14:creationId xmlns:p14="http://schemas.microsoft.com/office/powerpoint/2010/main" val="35703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Teemad</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t-EE" smtClean="0"/>
              <a:t>Vastutava uurija roll</a:t>
            </a:r>
          </a:p>
          <a:p>
            <a:pPr marL="514350" indent="-514350">
              <a:buFont typeface="+mj-lt"/>
              <a:buAutoNum type="arabicPeriod"/>
            </a:pPr>
            <a:r>
              <a:rPr lang="et-EE" smtClean="0"/>
              <a:t>Koolitus ja delegeerimine</a:t>
            </a:r>
          </a:p>
          <a:p>
            <a:pPr marL="514350" indent="-514350">
              <a:buFont typeface="+mj-lt"/>
              <a:buAutoNum type="arabicPeriod"/>
            </a:pPr>
            <a:r>
              <a:rPr lang="et-EE" smtClean="0"/>
              <a:t>Potentsiaalsete osalejate leidmine ja kutsumine</a:t>
            </a:r>
          </a:p>
          <a:p>
            <a:pPr marL="514350" indent="-514350">
              <a:buFont typeface="+mj-lt"/>
              <a:buAutoNum type="arabicPeriod"/>
            </a:pPr>
            <a:r>
              <a:rPr lang="et-EE" smtClean="0"/>
              <a:t>Teadev nõusolek</a:t>
            </a:r>
          </a:p>
          <a:p>
            <a:pPr marL="514350" indent="-514350">
              <a:buFont typeface="+mj-lt"/>
              <a:buAutoNum type="arabicPeriod"/>
            </a:pPr>
            <a:r>
              <a:rPr lang="et-EE" smtClean="0"/>
              <a:t>Randomiseerimine</a:t>
            </a:r>
          </a:p>
          <a:p>
            <a:pPr marL="514350" indent="-514350">
              <a:buFont typeface="+mj-lt"/>
              <a:buAutoNum type="arabicPeriod"/>
            </a:pPr>
            <a:r>
              <a:rPr lang="et-EE" smtClean="0"/>
              <a:t>Järelkontroll</a:t>
            </a:r>
          </a:p>
          <a:p>
            <a:pPr marL="514350" indent="-514350">
              <a:buFont typeface="+mj-lt"/>
              <a:buAutoNum type="arabicPeriod"/>
            </a:pPr>
            <a:r>
              <a:rPr lang="et-EE" smtClean="0"/>
              <a:t>Ohutusalane aruandlus</a:t>
            </a:r>
          </a:p>
          <a:p>
            <a:pPr marL="514350" indent="-514350">
              <a:buFont typeface="+mj-lt"/>
              <a:buAutoNum type="arabicPeriod"/>
            </a:pPr>
            <a:r>
              <a:rPr lang="et-EE" smtClean="0"/>
              <a:t>Kõrvalekalded uuringuplaanist</a:t>
            </a:r>
          </a:p>
          <a:p>
            <a:pPr marL="514350" indent="-514350">
              <a:buFont typeface="+mj-lt"/>
              <a:buAutoNum type="arabicPeriod"/>
            </a:pPr>
            <a:r>
              <a:rPr lang="et-EE" smtClean="0"/>
              <a:t>Uuringukeskuse toimik </a:t>
            </a:r>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et-EE" dirty="0"/>
          </a:p>
        </p:txBody>
      </p:sp>
    </p:spTree>
    <p:extLst>
      <p:ext uri="{BB962C8B-B14F-4D97-AF65-F5344CB8AC3E}">
        <p14:creationId xmlns:p14="http://schemas.microsoft.com/office/powerpoint/2010/main" val="10630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3"/>
          <p:cNvSpPr>
            <a:spLocks noChangeArrowheads="1"/>
          </p:cNvSpPr>
          <p:nvPr/>
        </p:nvSpPr>
        <p:spPr bwMode="auto">
          <a:xfrm>
            <a:off x="7768218"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200" b="1" i="0" u="none" strike="noStrike" cap="none" baseline="0" dirty="0">
                <a:ln>
                  <a:noFill/>
                </a:ln>
                <a:solidFill>
                  <a:srgbClr val="000000"/>
                </a:solidFill>
                <a:effectLst/>
                <a:latin typeface="Calibri" panose="020F0502020204030204" pitchFamily="34" charset="0"/>
              </a:rPr>
              <a:t>Sõltumatu</a:t>
            </a:r>
            <a:r>
              <a:rPr lang="et-EE" smtClean="0"/>
              <a:t> </a:t>
            </a:r>
            <a:endParaRPr kumimoji="0" lang="et-EE"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t-EE" smtClean="0"/>
              <a:t>a</a:t>
            </a:r>
            <a:r>
              <a:rPr lang="et-EE" altLang="en-US" sz="1200" b="1" dirty="0">
                <a:solidFill>
                  <a:srgbClr val="000000"/>
                </a:solidFill>
                <a:latin typeface="Calibri" panose="020F0502020204030204" pitchFamily="34" charset="0"/>
              </a:rPr>
              <a:t>ndmeseirekomisjon</a:t>
            </a:r>
            <a:r>
              <a:rPr lang="et-EE" smtClean="0"/>
              <a:t> </a:t>
            </a:r>
            <a:endParaRPr kumimoji="0" lang="et-EE" altLang="en-US" sz="1800" b="0" i="0" u="none" strike="noStrike" cap="none" normalizeH="0" baseline="0" dirty="0">
              <a:ln>
                <a:noFill/>
              </a:ln>
              <a:solidFill>
                <a:schemeClr val="tx1"/>
              </a:solidFill>
              <a:effectLst/>
              <a:latin typeface="Arial" panose="020B0604020202020204" pitchFamily="34" charset="0"/>
            </a:endParaRPr>
          </a:p>
        </p:txBody>
      </p:sp>
      <p:sp>
        <p:nvSpPr>
          <p:cNvPr id="134" name="Rectangle 73"/>
          <p:cNvSpPr>
            <a:spLocks noChangeArrowheads="1"/>
          </p:cNvSpPr>
          <p:nvPr/>
        </p:nvSpPr>
        <p:spPr bwMode="auto">
          <a:xfrm>
            <a:off x="3396408" y="1718994"/>
            <a:ext cx="1615299"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et-EE" altLang="en-US" sz="1200" b="1" dirty="0">
                <a:solidFill>
                  <a:srgbClr val="000000"/>
                </a:solidFill>
                <a:latin typeface="Calibri" panose="020F0502020204030204" pitchFamily="34" charset="0"/>
              </a:rPr>
              <a:t>Teadusuuringute juhtimine, eetika ja tagamine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200" b="1" i="0" u="none" strike="noStrike" cap="none" baseline="0" dirty="0">
                <a:ln>
                  <a:noFill/>
                </a:ln>
                <a:solidFill>
                  <a:srgbClr val="000000"/>
                </a:solidFill>
                <a:effectLst/>
                <a:latin typeface="Calibri" panose="020F0502020204030204" pitchFamily="34" charset="0"/>
              </a:rPr>
              <a:t>(sponsori büroo)</a:t>
            </a:r>
            <a:endParaRPr kumimoji="0" lang="et-EE"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73"/>
          <p:cNvSpPr>
            <a:spLocks noChangeArrowheads="1"/>
          </p:cNvSpPr>
          <p:nvPr/>
        </p:nvSpPr>
        <p:spPr bwMode="auto">
          <a:xfrm>
            <a:off x="5638702"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200" b="1" i="0" u="none" strike="noStrike" cap="none" baseline="0" dirty="0">
                <a:ln>
                  <a:noFill/>
                </a:ln>
                <a:solidFill>
                  <a:srgbClr val="000000"/>
                </a:solidFill>
                <a:effectLst/>
                <a:latin typeface="Calibri" panose="020F0502020204030204" pitchFamily="34" charset="0"/>
              </a:rPr>
              <a:t>Uuringut juhtiv komitee</a:t>
            </a:r>
            <a:endParaRPr kumimoji="0" lang="et-EE" altLang="en-US" sz="1800" b="0" i="0" u="none" strike="noStrike" cap="none" normalizeH="0" baseline="0" dirty="0">
              <a:ln>
                <a:noFill/>
              </a:ln>
              <a:solidFill>
                <a:schemeClr val="tx1"/>
              </a:solidFill>
              <a:effectLst/>
              <a:latin typeface="Arial" panose="020B0604020202020204" pitchFamily="34" charset="0"/>
            </a:endParaRPr>
          </a:p>
        </p:txBody>
      </p:sp>
      <p:cxnSp>
        <p:nvCxnSpPr>
          <p:cNvPr id="139" name="Straight Connector 138"/>
          <p:cNvCxnSpPr>
            <a:endCxn id="136" idx="2"/>
          </p:cNvCxnSpPr>
          <p:nvPr/>
        </p:nvCxnSpPr>
        <p:spPr>
          <a:xfrm flipV="1">
            <a:off x="6268702" y="2433750"/>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Elbow Connector 150"/>
          <p:cNvCxnSpPr>
            <a:stCxn id="134" idx="2"/>
            <a:endCxn id="155" idx="1"/>
          </p:cNvCxnSpPr>
          <p:nvPr/>
        </p:nvCxnSpPr>
        <p:spPr>
          <a:xfrm rot="16200000" flipH="1">
            <a:off x="4219231" y="2390389"/>
            <a:ext cx="736380" cy="833590"/>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155" name="Rectangle 73"/>
          <p:cNvSpPr>
            <a:spLocks noChangeArrowheads="1"/>
          </p:cNvSpPr>
          <p:nvPr/>
        </p:nvSpPr>
        <p:spPr bwMode="auto">
          <a:xfrm>
            <a:off x="5004216" y="2715673"/>
            <a:ext cx="2528971" cy="919401"/>
          </a:xfrm>
          <a:prstGeom prst="round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t-EE"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Keskne koordineerimisbüroo (CCO)</a:t>
            </a:r>
          </a:p>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Oxfordi</a:t>
            </a:r>
            <a:r>
              <a:rPr kumimoji="0" lang="et-EE" altLang="en-US" sz="1400" b="1" i="0" u="none" strike="noStrike" cap="none" dirty="0">
                <a:ln>
                  <a:noFill/>
                </a:ln>
                <a:solidFill>
                  <a:srgbClr val="000000"/>
                </a:solidFill>
                <a:effectLst/>
                <a:latin typeface="Calibri" panose="020F0502020204030204" pitchFamily="34" charset="0"/>
              </a:rPr>
              <a:t> Ülikool</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t-EE" altLang="en-US" sz="1800" b="0" i="0" u="none" strike="noStrike" cap="none" normalizeH="0" baseline="0" dirty="0">
              <a:ln>
                <a:noFill/>
              </a:ln>
              <a:solidFill>
                <a:schemeClr val="tx1"/>
              </a:solidFill>
              <a:effectLst/>
              <a:latin typeface="Arial" panose="020B0604020202020204" pitchFamily="34" charset="0"/>
            </a:endParaRPr>
          </a:p>
        </p:txBody>
      </p:sp>
      <p:cxnSp>
        <p:nvCxnSpPr>
          <p:cNvPr id="161" name="Elbow Connector 160"/>
          <p:cNvCxnSpPr/>
          <p:nvPr/>
        </p:nvCxnSpPr>
        <p:spPr>
          <a:xfrm rot="10800000" flipV="1">
            <a:off x="7525697" y="2438993"/>
            <a:ext cx="872521" cy="736380"/>
          </a:xfrm>
          <a:prstGeom prst="bentConnector3">
            <a:avLst>
              <a:gd name="adj1" fmla="val -1330"/>
            </a:avLst>
          </a:prstGeom>
          <a:ln w="12700"/>
        </p:spPr>
        <p:style>
          <a:lnRef idx="1">
            <a:schemeClr val="dk1"/>
          </a:lnRef>
          <a:fillRef idx="0">
            <a:schemeClr val="dk1"/>
          </a:fillRef>
          <a:effectRef idx="0">
            <a:schemeClr val="dk1"/>
          </a:effectRef>
          <a:fontRef idx="minor">
            <a:schemeClr val="tx1"/>
          </a:fontRef>
        </p:style>
      </p:cxnSp>
      <p:cxnSp>
        <p:nvCxnSpPr>
          <p:cNvPr id="166" name="Straight Connector 165"/>
          <p:cNvCxnSpPr/>
          <p:nvPr/>
        </p:nvCxnSpPr>
        <p:spPr>
          <a:xfrm flipV="1">
            <a:off x="6268701" y="3635074"/>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67" name="Straight Connector 166"/>
          <p:cNvCxnSpPr/>
          <p:nvPr/>
        </p:nvCxnSpPr>
        <p:spPr>
          <a:xfrm flipV="1">
            <a:off x="3457279" y="3913320"/>
            <a:ext cx="5442881"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70" name="Straight Connector 169"/>
          <p:cNvCxnSpPr>
            <a:stCxn id="41" idx="0"/>
          </p:cNvCxnSpPr>
          <p:nvPr/>
        </p:nvCxnSpPr>
        <p:spPr>
          <a:xfrm flipV="1">
            <a:off x="3457279" y="3907155"/>
            <a:ext cx="0" cy="307140"/>
          </a:xfrm>
          <a:prstGeom prst="line">
            <a:avLst/>
          </a:prstGeom>
          <a:ln w="12700"/>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flipV="1">
            <a:off x="5632482" y="3916680"/>
            <a:ext cx="0" cy="291395"/>
          </a:xfrm>
          <a:prstGeom prst="line">
            <a:avLst/>
          </a:prstGeom>
          <a:ln w="12700"/>
        </p:spPr>
        <p:style>
          <a:lnRef idx="1">
            <a:schemeClr val="dk1"/>
          </a:lnRef>
          <a:fillRef idx="0">
            <a:schemeClr val="dk1"/>
          </a:fillRef>
          <a:effectRef idx="0">
            <a:schemeClr val="dk1"/>
          </a:effectRef>
          <a:fontRef idx="minor">
            <a:schemeClr val="tx1"/>
          </a:fontRef>
        </p:style>
      </p:cxnSp>
      <p:cxnSp>
        <p:nvCxnSpPr>
          <p:cNvPr id="174" name="Straight Connector 173"/>
          <p:cNvCxnSpPr>
            <a:stCxn id="178" idx="0"/>
          </p:cNvCxnSpPr>
          <p:nvPr/>
        </p:nvCxnSpPr>
        <p:spPr>
          <a:xfrm flipV="1">
            <a:off x="6993187" y="3918399"/>
            <a:ext cx="191" cy="295896"/>
          </a:xfrm>
          <a:prstGeom prst="line">
            <a:avLst/>
          </a:prstGeom>
          <a:ln w="12700"/>
        </p:spPr>
        <p:style>
          <a:lnRef idx="1">
            <a:schemeClr val="dk1"/>
          </a:lnRef>
          <a:fillRef idx="0">
            <a:schemeClr val="dk1"/>
          </a:fillRef>
          <a:effectRef idx="0">
            <a:schemeClr val="dk1"/>
          </a:effectRef>
          <a:fontRef idx="minor">
            <a:schemeClr val="tx1"/>
          </a:fontRef>
        </p:style>
      </p:cxnSp>
      <p:cxnSp>
        <p:nvCxnSpPr>
          <p:cNvPr id="175" name="Straight Connector 174"/>
          <p:cNvCxnSpPr/>
          <p:nvPr/>
        </p:nvCxnSpPr>
        <p:spPr>
          <a:xfrm flipV="1">
            <a:off x="8296243" y="3913320"/>
            <a:ext cx="0" cy="290097"/>
          </a:xfrm>
          <a:prstGeom prst="line">
            <a:avLst/>
          </a:prstGeom>
          <a:ln w="12700"/>
        </p:spPr>
        <p:style>
          <a:lnRef idx="1">
            <a:schemeClr val="dk1"/>
          </a:lnRef>
          <a:fillRef idx="0">
            <a:schemeClr val="dk1"/>
          </a:fillRef>
          <a:effectRef idx="0">
            <a:schemeClr val="dk1"/>
          </a:effectRef>
          <a:fontRef idx="minor">
            <a:schemeClr val="tx1"/>
          </a:fontRef>
        </p:style>
      </p:cxnSp>
      <p:sp>
        <p:nvSpPr>
          <p:cNvPr id="176" name="Rectangle 73"/>
          <p:cNvSpPr>
            <a:spLocks noChangeArrowheads="1"/>
          </p:cNvSpPr>
          <p:nvPr/>
        </p:nvSpPr>
        <p:spPr bwMode="auto">
          <a:xfrm>
            <a:off x="237021" y="1713750"/>
            <a:ext cx="1549268" cy="720000"/>
          </a:xfrm>
          <a:prstGeom prst="roundRect">
            <a:avLst/>
          </a:prstGeom>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100" b="1" i="0" u="none" strike="noStrike" cap="none" baseline="0" dirty="0">
                <a:ln>
                  <a:noFill/>
                </a:ln>
                <a:solidFill>
                  <a:srgbClr val="000000"/>
                </a:solidFill>
                <a:effectLst/>
                <a:latin typeface="Calibri" panose="020F0502020204030204" pitchFamily="34" charset="0"/>
              </a:rPr>
              <a:t>Uuritava ravimi tarnija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100" b="1" i="0" u="none" strike="noStrike" cap="none" baseline="0" dirty="0">
                <a:ln>
                  <a:noFill/>
                </a:ln>
                <a:solidFill>
                  <a:srgbClr val="000000"/>
                </a:solidFill>
                <a:effectLst/>
                <a:latin typeface="Calibri" panose="020F0502020204030204" pitchFamily="34" charset="0"/>
              </a:rPr>
              <a:t>(kui uuritavate ravimite</a:t>
            </a:r>
            <a:r>
              <a:rPr lang="et-EE" sz="1600" dirty="0" smtClean="0"/>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100" b="1" i="0" u="none" strike="noStrike" cap="none" baseline="0" dirty="0">
                <a:ln>
                  <a:noFill/>
                </a:ln>
                <a:solidFill>
                  <a:srgbClr val="000000"/>
                </a:solidFill>
                <a:effectLst/>
                <a:latin typeface="Calibri" panose="020F0502020204030204" pitchFamily="34" charset="0"/>
              </a:rPr>
              <a:t>tarnija ei ole</a:t>
            </a:r>
            <a:r>
              <a:rPr kumimoji="0" lang="et-EE" altLang="en-US" sz="1100" b="1" i="0" u="none" strike="noStrike" cap="none" dirty="0">
                <a:ln>
                  <a:noFill/>
                </a:ln>
                <a:solidFill>
                  <a:srgbClr val="000000"/>
                </a:solidFill>
                <a:effectLst/>
                <a:latin typeface="Calibri" panose="020F0502020204030204" pitchFamily="34" charset="0"/>
              </a:rPr>
              <a:t> kohalik kliiniline keskus)</a:t>
            </a:r>
          </a:p>
        </p:txBody>
      </p:sp>
      <p:sp>
        <p:nvSpPr>
          <p:cNvPr id="177" name="Rectangle 73"/>
          <p:cNvSpPr>
            <a:spLocks noChangeArrowheads="1"/>
          </p:cNvSpPr>
          <p:nvPr/>
        </p:nvSpPr>
        <p:spPr bwMode="auto">
          <a:xfrm>
            <a:off x="5092482" y="4208341"/>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RCC</a:t>
            </a:r>
            <a:endParaRPr kumimoji="0" lang="et-EE" altLang="en-US" sz="1200" b="1" i="0" u="none" strike="noStrike" cap="none" normalizeH="0" dirty="0">
              <a:ln>
                <a:noFill/>
              </a:ln>
              <a:solidFill>
                <a:srgbClr val="000000"/>
              </a:solidFill>
              <a:effectLst/>
              <a:latin typeface="Calibri" panose="020F0502020204030204" pitchFamily="34" charset="0"/>
            </a:endParaRPr>
          </a:p>
        </p:txBody>
      </p:sp>
      <p:sp>
        <p:nvSpPr>
          <p:cNvPr id="178" name="Rectangle 73"/>
          <p:cNvSpPr>
            <a:spLocks noChangeArrowheads="1"/>
          </p:cNvSpPr>
          <p:nvPr/>
        </p:nvSpPr>
        <p:spPr bwMode="auto">
          <a:xfrm>
            <a:off x="6453187" y="4214295"/>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RCC</a:t>
            </a:r>
            <a:endParaRPr kumimoji="0" lang="et-EE" altLang="en-US" sz="1200" b="1" i="0" u="none" strike="noStrike" cap="none" normalizeH="0" dirty="0">
              <a:ln>
                <a:noFill/>
              </a:ln>
              <a:solidFill>
                <a:srgbClr val="000000"/>
              </a:solidFill>
              <a:effectLst/>
              <a:latin typeface="Calibri" panose="020F0502020204030204" pitchFamily="34" charset="0"/>
            </a:endParaRPr>
          </a:p>
        </p:txBody>
      </p:sp>
      <p:sp>
        <p:nvSpPr>
          <p:cNvPr id="179" name="Rectangle 73"/>
          <p:cNvSpPr>
            <a:spLocks noChangeArrowheads="1"/>
          </p:cNvSpPr>
          <p:nvPr/>
        </p:nvSpPr>
        <p:spPr bwMode="auto">
          <a:xfrm>
            <a:off x="7756243" y="4203417"/>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RCC</a:t>
            </a:r>
            <a:endParaRPr kumimoji="0" lang="et-EE" altLang="en-US" sz="1200" b="1" i="0" u="none" strike="noStrike" cap="none" normalizeH="0" dirty="0">
              <a:ln>
                <a:noFill/>
              </a:ln>
              <a:solidFill>
                <a:srgbClr val="000000"/>
              </a:solidFill>
              <a:effectLst/>
              <a:latin typeface="Calibri" panose="020F0502020204030204" pitchFamily="34" charset="0"/>
            </a:endParaRPr>
          </a:p>
        </p:txBody>
      </p:sp>
      <p:cxnSp>
        <p:nvCxnSpPr>
          <p:cNvPr id="181" name="Straight Connector 180"/>
          <p:cNvCxnSpPr/>
          <p:nvPr/>
        </p:nvCxnSpPr>
        <p:spPr>
          <a:xfrm flipV="1">
            <a:off x="3463290" y="4931591"/>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82" name="Straight Connector 181"/>
          <p:cNvCxnSpPr/>
          <p:nvPr/>
        </p:nvCxnSpPr>
        <p:spPr>
          <a:xfrm>
            <a:off x="2813685" y="5213985"/>
            <a:ext cx="758046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3" name="Straight Connector 182"/>
          <p:cNvCxnSpPr/>
          <p:nvPr/>
        </p:nvCxnSpPr>
        <p:spPr>
          <a:xfrm flipH="1" flipV="1">
            <a:off x="2813685" y="5209837"/>
            <a:ext cx="3302" cy="2947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4" name="Straight Connector 183"/>
          <p:cNvCxnSpPr>
            <a:stCxn id="189" idx="0"/>
          </p:cNvCxnSpPr>
          <p:nvPr/>
        </p:nvCxnSpPr>
        <p:spPr>
          <a:xfrm flipH="1" flipV="1">
            <a:off x="4798695" y="5219783"/>
            <a:ext cx="0" cy="291753"/>
          </a:xfrm>
          <a:prstGeom prst="line">
            <a:avLst/>
          </a:prstGeom>
          <a:ln w="12700"/>
        </p:spPr>
        <p:style>
          <a:lnRef idx="1">
            <a:schemeClr val="dk1"/>
          </a:lnRef>
          <a:fillRef idx="0">
            <a:schemeClr val="dk1"/>
          </a:fillRef>
          <a:effectRef idx="0">
            <a:schemeClr val="dk1"/>
          </a:effectRef>
          <a:fontRef idx="minor">
            <a:schemeClr val="tx1"/>
          </a:fontRef>
        </p:style>
      </p:cxnSp>
      <p:cxnSp>
        <p:nvCxnSpPr>
          <p:cNvPr id="185" name="Straight Connector 184"/>
          <p:cNvCxnSpPr>
            <a:stCxn id="190" idx="0"/>
          </p:cNvCxnSpPr>
          <p:nvPr/>
        </p:nvCxnSpPr>
        <p:spPr>
          <a:xfrm flipV="1">
            <a:off x="6064265" y="5213906"/>
            <a:ext cx="0" cy="2903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6" name="Straight Connector 185"/>
          <p:cNvCxnSpPr/>
          <p:nvPr/>
        </p:nvCxnSpPr>
        <p:spPr>
          <a:xfrm flipV="1">
            <a:off x="7328941" y="5219783"/>
            <a:ext cx="0" cy="271082"/>
          </a:xfrm>
          <a:prstGeom prst="line">
            <a:avLst/>
          </a:prstGeom>
          <a:ln w="12700"/>
        </p:spPr>
        <p:style>
          <a:lnRef idx="1">
            <a:schemeClr val="dk1"/>
          </a:lnRef>
          <a:fillRef idx="0">
            <a:schemeClr val="dk1"/>
          </a:fillRef>
          <a:effectRef idx="0">
            <a:schemeClr val="dk1"/>
          </a:effectRef>
          <a:fontRef idx="minor">
            <a:schemeClr val="tx1"/>
          </a:fontRef>
        </p:style>
      </p:cxnSp>
      <p:sp>
        <p:nvSpPr>
          <p:cNvPr id="188" name="Rectangle 73"/>
          <p:cNvSpPr>
            <a:spLocks noChangeArrowheads="1"/>
          </p:cNvSpPr>
          <p:nvPr/>
        </p:nvSpPr>
        <p:spPr bwMode="auto">
          <a:xfrm>
            <a:off x="1563207" y="5504261"/>
            <a:ext cx="252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Kohalik kliiniline keskus (LCC, </a:t>
            </a:r>
            <a:r>
              <a:rPr lang="et-EE" altLang="en-US" sz="1400" b="1" dirty="0">
                <a:solidFill>
                  <a:srgbClr val="000000"/>
                </a:solidFill>
                <a:latin typeface="Calibri" panose="020F0502020204030204" pitchFamily="34" charset="0"/>
              </a:rPr>
              <a:t>„u</a:t>
            </a:r>
            <a:r>
              <a:rPr kumimoji="0" lang="et-EE" altLang="en-US" sz="1400" b="1" i="0" u="none" strike="noStrike" cap="none" baseline="0" dirty="0">
                <a:ln>
                  <a:noFill/>
                </a:ln>
                <a:solidFill>
                  <a:srgbClr val="000000"/>
                </a:solidFill>
                <a:effectLst/>
                <a:latin typeface="Calibri" panose="020F0502020204030204" pitchFamily="34" charset="0"/>
              </a:rPr>
              <a:t>uringukeskus“)</a:t>
            </a:r>
          </a:p>
        </p:txBody>
      </p:sp>
      <p:sp>
        <p:nvSpPr>
          <p:cNvPr id="189" name="Rectangle 73"/>
          <p:cNvSpPr>
            <a:spLocks noChangeArrowheads="1"/>
          </p:cNvSpPr>
          <p:nvPr/>
        </p:nvSpPr>
        <p:spPr bwMode="auto">
          <a:xfrm>
            <a:off x="4260626" y="5511536"/>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LCC</a:t>
            </a:r>
            <a:endParaRPr kumimoji="0" lang="et-EE" altLang="en-US" sz="1200" b="1" i="0" u="none" strike="noStrike" cap="none" normalizeH="0" dirty="0">
              <a:ln>
                <a:noFill/>
              </a:ln>
              <a:solidFill>
                <a:srgbClr val="000000"/>
              </a:solidFill>
              <a:effectLst/>
              <a:latin typeface="Calibri" panose="020F0502020204030204" pitchFamily="34" charset="0"/>
            </a:endParaRPr>
          </a:p>
        </p:txBody>
      </p:sp>
      <p:sp>
        <p:nvSpPr>
          <p:cNvPr id="190" name="Rectangle 73"/>
          <p:cNvSpPr>
            <a:spLocks noChangeArrowheads="1"/>
          </p:cNvSpPr>
          <p:nvPr/>
        </p:nvSpPr>
        <p:spPr bwMode="auto">
          <a:xfrm>
            <a:off x="5524265" y="5504261"/>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LCC</a:t>
            </a:r>
            <a:endParaRPr kumimoji="0" lang="et-EE" altLang="en-US" sz="1200" b="1" i="0" u="none" strike="noStrike" cap="none" normalizeH="0" dirty="0">
              <a:ln>
                <a:noFill/>
              </a:ln>
              <a:solidFill>
                <a:srgbClr val="000000"/>
              </a:solidFill>
              <a:effectLst/>
              <a:latin typeface="Calibri" panose="020F0502020204030204" pitchFamily="34" charset="0"/>
            </a:endParaRPr>
          </a:p>
        </p:txBody>
      </p:sp>
      <p:sp>
        <p:nvSpPr>
          <p:cNvPr id="191" name="Rectangle 73"/>
          <p:cNvSpPr>
            <a:spLocks noChangeArrowheads="1"/>
          </p:cNvSpPr>
          <p:nvPr/>
        </p:nvSpPr>
        <p:spPr bwMode="auto">
          <a:xfrm>
            <a:off x="6788941" y="549277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LCC</a:t>
            </a:r>
            <a:endParaRPr kumimoji="0" lang="et-EE" altLang="en-US" sz="1200" b="1" i="0" u="none" strike="noStrike" cap="none" normalizeH="0" dirty="0">
              <a:ln>
                <a:noFill/>
              </a:ln>
              <a:solidFill>
                <a:srgbClr val="000000"/>
              </a:solidFill>
              <a:effectLst/>
              <a:latin typeface="Calibri" panose="020F0502020204030204" pitchFamily="34" charset="0"/>
            </a:endParaRPr>
          </a:p>
        </p:txBody>
      </p:sp>
      <p:sp>
        <p:nvSpPr>
          <p:cNvPr id="192" name="Rectangle 73"/>
          <p:cNvSpPr>
            <a:spLocks noChangeArrowheads="1"/>
          </p:cNvSpPr>
          <p:nvPr/>
        </p:nvSpPr>
        <p:spPr bwMode="auto">
          <a:xfrm>
            <a:off x="8051543"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LCC</a:t>
            </a:r>
            <a:endParaRPr kumimoji="0" lang="et-EE" altLang="en-US" sz="1400" b="1" i="0" u="none" strike="noStrike" cap="none" normalizeH="0" dirty="0">
              <a:ln>
                <a:noFill/>
              </a:ln>
              <a:solidFill>
                <a:srgbClr val="000000"/>
              </a:solidFill>
              <a:effectLst/>
              <a:latin typeface="Calibri" panose="020F0502020204030204" pitchFamily="34" charset="0"/>
            </a:endParaRPr>
          </a:p>
        </p:txBody>
      </p:sp>
      <p:sp>
        <p:nvSpPr>
          <p:cNvPr id="193" name="Rectangle 73"/>
          <p:cNvSpPr>
            <a:spLocks noChangeArrowheads="1"/>
          </p:cNvSpPr>
          <p:nvPr/>
        </p:nvSpPr>
        <p:spPr bwMode="auto">
          <a:xfrm>
            <a:off x="9314145"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400" b="1" i="0" u="none" strike="noStrike" cap="none" baseline="0" dirty="0">
                <a:ln>
                  <a:noFill/>
                </a:ln>
                <a:solidFill>
                  <a:srgbClr val="000000"/>
                </a:solidFill>
                <a:effectLst/>
                <a:latin typeface="Calibri" panose="020F0502020204030204" pitchFamily="34" charset="0"/>
              </a:rPr>
              <a:t>LCC</a:t>
            </a:r>
            <a:endParaRPr kumimoji="0" lang="et-EE" altLang="en-US" sz="1200" b="1" i="0" u="none" strike="noStrike" cap="none" normalizeH="0" dirty="0">
              <a:ln>
                <a:noFill/>
              </a:ln>
              <a:solidFill>
                <a:srgbClr val="000000"/>
              </a:solidFill>
              <a:effectLst/>
              <a:latin typeface="Calibri" panose="020F0502020204030204" pitchFamily="34" charset="0"/>
            </a:endParaRPr>
          </a:p>
        </p:txBody>
      </p:sp>
      <p:cxnSp>
        <p:nvCxnSpPr>
          <p:cNvPr id="197" name="Straight Connector 196"/>
          <p:cNvCxnSpPr>
            <a:stCxn id="193" idx="0"/>
          </p:cNvCxnSpPr>
          <p:nvPr/>
        </p:nvCxnSpPr>
        <p:spPr>
          <a:xfrm flipH="1" flipV="1">
            <a:off x="9852660" y="5213985"/>
            <a:ext cx="1485" cy="272565"/>
          </a:xfrm>
          <a:prstGeom prst="line">
            <a:avLst/>
          </a:prstGeom>
          <a:ln w="12700"/>
        </p:spPr>
        <p:style>
          <a:lnRef idx="1">
            <a:schemeClr val="dk1"/>
          </a:lnRef>
          <a:fillRef idx="0">
            <a:schemeClr val="dk1"/>
          </a:fillRef>
          <a:effectRef idx="0">
            <a:schemeClr val="dk1"/>
          </a:effectRef>
          <a:fontRef idx="minor">
            <a:schemeClr val="tx1"/>
          </a:fontRef>
        </p:style>
      </p:cxnSp>
      <p:cxnSp>
        <p:nvCxnSpPr>
          <p:cNvPr id="198" name="Straight Connector 197"/>
          <p:cNvCxnSpPr>
            <a:endCxn id="192" idx="0"/>
          </p:cNvCxnSpPr>
          <p:nvPr/>
        </p:nvCxnSpPr>
        <p:spPr>
          <a:xfrm flipH="1">
            <a:off x="8591543" y="5209837"/>
            <a:ext cx="0" cy="276713"/>
          </a:xfrm>
          <a:prstGeom prst="line">
            <a:avLst/>
          </a:prstGeom>
          <a:ln w="12700"/>
        </p:spPr>
        <p:style>
          <a:lnRef idx="1">
            <a:schemeClr val="dk1"/>
          </a:lnRef>
          <a:fillRef idx="0">
            <a:schemeClr val="dk1"/>
          </a:fillRef>
          <a:effectRef idx="0">
            <a:schemeClr val="dk1"/>
          </a:effectRef>
          <a:fontRef idx="minor">
            <a:schemeClr val="tx1"/>
          </a:fontRef>
        </p:style>
      </p:cxnSp>
      <p:sp>
        <p:nvSpPr>
          <p:cNvPr id="41" name="Rectangle 73"/>
          <p:cNvSpPr>
            <a:spLocks noChangeArrowheads="1"/>
          </p:cNvSpPr>
          <p:nvPr/>
        </p:nvSpPr>
        <p:spPr bwMode="auto">
          <a:xfrm>
            <a:off x="2197279" y="4214295"/>
            <a:ext cx="252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200" b="1" i="0" u="none" strike="noStrike" cap="none" baseline="0" dirty="0">
                <a:ln>
                  <a:noFill/>
                </a:ln>
                <a:solidFill>
                  <a:srgbClr val="000000"/>
                </a:solidFill>
                <a:effectLst/>
                <a:latin typeface="Calibri" panose="020F0502020204030204" pitchFamily="34" charset="0"/>
              </a:rPr>
              <a:t>Regionaalne koordineerimisbüroo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n-US" sz="1200" b="1" i="0" u="none" strike="noStrike" cap="none" baseline="0" dirty="0">
                <a:ln>
                  <a:noFill/>
                </a:ln>
                <a:solidFill>
                  <a:srgbClr val="000000"/>
                </a:solidFill>
                <a:effectLst/>
                <a:latin typeface="Calibri" panose="020F0502020204030204" pitchFamily="34" charset="0"/>
              </a:rPr>
              <a:t>(RCC, üks</a:t>
            </a:r>
            <a:r>
              <a:rPr kumimoji="0" lang="et-EE" altLang="en-US" sz="1200" b="1" i="0" u="none" strike="noStrike" cap="none" dirty="0">
                <a:ln>
                  <a:noFill/>
                </a:ln>
                <a:solidFill>
                  <a:srgbClr val="000000"/>
                </a:solidFill>
                <a:effectLst/>
                <a:latin typeface="Calibri" panose="020F0502020204030204" pitchFamily="34" charset="0"/>
              </a:rPr>
              <a:t> regiooni kohta)</a:t>
            </a:r>
          </a:p>
          <a:p>
            <a:pPr marL="0" marR="0" lvl="0" indent="0" algn="ctr" defTabSz="914400" rtl="0" eaLnBrk="0" fontAlgn="base" latinLnBrk="0" hangingPunct="0">
              <a:lnSpc>
                <a:spcPct val="100000"/>
              </a:lnSpc>
              <a:spcBef>
                <a:spcPct val="0"/>
              </a:spcBef>
              <a:spcAft>
                <a:spcPct val="0"/>
              </a:spcAft>
              <a:buClrTx/>
              <a:buSzTx/>
              <a:buFontTx/>
              <a:buNone/>
              <a:tabLst/>
            </a:pPr>
            <a:r>
              <a:rPr lang="et-EE" sz="1600" dirty="0" smtClean="0"/>
              <a:t> </a:t>
            </a:r>
            <a:r>
              <a:rPr lang="et-EE" altLang="en-US" sz="1400" b="1" dirty="0">
                <a:latin typeface="Calibri" panose="020F0502020204030204" pitchFamily="34" charset="0"/>
              </a:rPr>
              <a:t>ELi RCC = Ecraid</a:t>
            </a:r>
            <a:endParaRPr kumimoji="0" lang="et-EE" altLang="en-US" sz="1400" b="1" i="0" strike="noStrike" cap="none" normalizeH="0" dirty="0">
              <a:ln>
                <a:noFill/>
              </a:ln>
              <a:effectLst/>
              <a:latin typeface="Calibri" panose="020F0502020204030204" pitchFamily="34" charset="0"/>
            </a:endParaRPr>
          </a:p>
        </p:txBody>
      </p:sp>
      <p:cxnSp>
        <p:nvCxnSpPr>
          <p:cNvPr id="42" name="Elbow Connector 41"/>
          <p:cNvCxnSpPr>
            <a:endCxn id="188" idx="1"/>
          </p:cNvCxnSpPr>
          <p:nvPr/>
        </p:nvCxnSpPr>
        <p:spPr>
          <a:xfrm rot="16200000" flipH="1">
            <a:off x="-412303" y="3798751"/>
            <a:ext cx="3340512" cy="610507"/>
          </a:xfrm>
          <a:prstGeom prst="bentConnector2">
            <a:avLst/>
          </a:prstGeom>
          <a:ln w="12700"/>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5645784" y="4931590"/>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7033737" y="4931589"/>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V="1">
            <a:off x="8306584" y="4923416"/>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8895080" y="39132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0377364" y="52128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44" name="Title 1"/>
          <p:cNvSpPr>
            <a:spLocks noGrp="1"/>
          </p:cNvSpPr>
          <p:nvPr>
            <p:ph type="title"/>
          </p:nvPr>
        </p:nvSpPr>
        <p:spPr>
          <a:xfrm>
            <a:off x="838200" y="14741"/>
            <a:ext cx="10515600" cy="1325563"/>
          </a:xfrm>
        </p:spPr>
        <p:txBody>
          <a:bodyPr/>
          <a:lstStyle/>
          <a:p>
            <a:r>
              <a:rPr lang="et-EE" smtClean="0"/>
              <a:t>RECOVERY uuringu ülesehitus</a:t>
            </a:r>
          </a:p>
        </p:txBody>
      </p:sp>
    </p:spTree>
    <p:extLst>
      <p:ext uri="{BB962C8B-B14F-4D97-AF65-F5344CB8AC3E}">
        <p14:creationId xmlns:p14="http://schemas.microsoft.com/office/powerpoint/2010/main" val="329506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731"/>
            <a:ext cx="8185879" cy="1325563"/>
          </a:xfrm>
        </p:spPr>
        <p:txBody>
          <a:bodyPr/>
          <a:lstStyle/>
          <a:p>
            <a:r>
              <a:rPr lang="et-EE" dirty="0" smtClean="0"/>
              <a:t>Kohaliku kliinilise keskuse juhtiva uurija roll</a:t>
            </a:r>
          </a:p>
        </p:txBody>
      </p:sp>
      <p:sp>
        <p:nvSpPr>
          <p:cNvPr id="3" name="Content Placeholder 2"/>
          <p:cNvSpPr>
            <a:spLocks noGrp="1"/>
          </p:cNvSpPr>
          <p:nvPr>
            <p:ph idx="1"/>
          </p:nvPr>
        </p:nvSpPr>
        <p:spPr/>
        <p:txBody>
          <a:bodyPr>
            <a:normAutofit fontScale="92500" lnSpcReduction="10000"/>
          </a:bodyPr>
          <a:lstStyle/>
          <a:p>
            <a:r>
              <a:rPr lang="et-EE" smtClean="0"/>
              <a:t>Uuringu nõuetekohase läbiviimise eest vastutamiseks peab tal olema vastav haridus, väljaõpe ja kogemused</a:t>
            </a:r>
          </a:p>
          <a:p>
            <a:endParaRPr lang="et-EE" dirty="0"/>
          </a:p>
          <a:p>
            <a:r>
              <a:rPr lang="et-EE" smtClean="0"/>
              <a:t>Vastutab uuringu läbiviimise eest vastavalt uuringukeskuse uuringuplaanile, sealhulgas teiste uuringumeeskonna liikmete järelevalve eest</a:t>
            </a:r>
          </a:p>
          <a:p>
            <a:endParaRPr lang="et-EE" dirty="0"/>
          </a:p>
          <a:p>
            <a:r>
              <a:rPr lang="et-EE" smtClean="0"/>
              <a:t>Peab tundma kliiniliste uuringute head tava ja kehtivaid määrusi ning neid järgima (ELis: </a:t>
            </a:r>
            <a:r>
              <a:rPr lang="et-EE" dirty="0">
                <a:hlinkClick r:id="rId2"/>
              </a:rPr>
              <a:t>Kliiniliste uuringute määrus (määrus (EL) nr 536/2014</a:t>
            </a:r>
            <a:r>
              <a:rPr lang="et-EE" smtClean="0"/>
              <a:t>)</a:t>
            </a:r>
          </a:p>
          <a:p>
            <a:endParaRPr lang="et-EE" dirty="0"/>
          </a:p>
          <a:p>
            <a:r>
              <a:rPr lang="et-EE" smtClean="0"/>
              <a:t>Nagu uuringuplaanis märgitud, toimub RECOVERY uuring ICH-GCP põhimõtete kohaselt</a:t>
            </a:r>
          </a:p>
        </p:txBody>
      </p:sp>
      <p:sp>
        <p:nvSpPr>
          <p:cNvPr id="5" name="Slide Number Placeholder 4"/>
          <p:cNvSpPr>
            <a:spLocks noGrp="1"/>
          </p:cNvSpPr>
          <p:nvPr>
            <p:ph type="sldNum" sz="quarter" idx="12"/>
          </p:nvPr>
        </p:nvSpPr>
        <p:spPr/>
        <p:txBody>
          <a:bodyPr/>
          <a:lstStyle/>
          <a:p>
            <a:fld id="{42C0CA23-4D8D-4670-B5DD-ACC4E2457EF3}" type="slidenum">
              <a:rPr lang="en-GB" smtClean="0"/>
              <a:t>4</a:t>
            </a:fld>
            <a:endParaRPr lang="et-EE"/>
          </a:p>
        </p:txBody>
      </p:sp>
    </p:spTree>
    <p:extLst>
      <p:ext uri="{BB962C8B-B14F-4D97-AF65-F5344CB8AC3E}">
        <p14:creationId xmlns:p14="http://schemas.microsoft.com/office/powerpoint/2010/main" val="147925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ICH-GCP põhimõtted</a:t>
            </a:r>
          </a:p>
        </p:txBody>
      </p:sp>
      <p:sp>
        <p:nvSpPr>
          <p:cNvPr id="3" name="Content Placeholder 2"/>
          <p:cNvSpPr>
            <a:spLocks noGrp="1"/>
          </p:cNvSpPr>
          <p:nvPr>
            <p:ph idx="1"/>
          </p:nvPr>
        </p:nvSpPr>
        <p:spPr>
          <a:xfrm>
            <a:off x="0" y="1370784"/>
            <a:ext cx="12131458" cy="5430217"/>
          </a:xfrm>
        </p:spPr>
        <p:txBody>
          <a:bodyPr>
            <a:noAutofit/>
          </a:bodyPr>
          <a:lstStyle/>
          <a:p>
            <a:pPr marL="514350" indent="-514350">
              <a:spcBef>
                <a:spcPts val="600"/>
              </a:spcBef>
              <a:buFont typeface="+mj-lt"/>
              <a:buAutoNum type="arabicPeriod"/>
            </a:pPr>
            <a:r>
              <a:rPr lang="et-EE" sz="1500" dirty="0"/>
              <a:t>Kliinilised uuringud tuleb läbi viia eetiliste põhimõtete kohaselt, mis pärinevad Helsingi deklaratsioonist ning on kooskõlas kliiniliste uuringute hea tava ja kohaldatavate regulatiivsete nõuetega.</a:t>
            </a:r>
          </a:p>
          <a:p>
            <a:pPr marL="514350" indent="-514350">
              <a:spcBef>
                <a:spcPts val="600"/>
              </a:spcBef>
              <a:buFont typeface="+mj-lt"/>
              <a:buAutoNum type="arabicPeriod"/>
            </a:pPr>
            <a:r>
              <a:rPr lang="et-EE" sz="1500" dirty="0"/>
              <a:t>Enne uuringu alustamist tuleb kaaluda ettenähtavaid riske ja ebamugavusi, võrreldes eeldatava kasuga üksikisikule ja ühiskonnale. Uuringut tuleb alustada ja jätkata ainult siis, kui oodatav kasu õigustab riske.</a:t>
            </a:r>
          </a:p>
          <a:p>
            <a:pPr marL="514350" indent="-514350">
              <a:spcBef>
                <a:spcPts val="600"/>
              </a:spcBef>
              <a:buFont typeface="+mj-lt"/>
              <a:buAutoNum type="arabicPeriod"/>
            </a:pPr>
            <a:r>
              <a:rPr lang="et-EE" sz="1500" dirty="0"/>
              <a:t>Katsealuste õigused, ohutus ja heaolu on kõige olulisemad kaalutlused ning need peavad olema olulisemad teaduse ja ühiskonna huvidest.</a:t>
            </a:r>
          </a:p>
          <a:p>
            <a:pPr marL="514350" indent="-514350">
              <a:spcBef>
                <a:spcPts val="600"/>
              </a:spcBef>
              <a:buFont typeface="+mj-lt"/>
              <a:buAutoNum type="arabicPeriod"/>
            </a:pPr>
            <a:r>
              <a:rPr lang="et-EE" sz="1500" dirty="0"/>
              <a:t>Olemasolev mittekliiniline ja kliiniline teave uuritava ravimi kohta peab olema piisav, et toetada kavandatud kliinilist uuringut.</a:t>
            </a:r>
          </a:p>
          <a:p>
            <a:pPr marL="514350" indent="-514350">
              <a:spcBef>
                <a:spcPts val="600"/>
              </a:spcBef>
              <a:buFont typeface="+mj-lt"/>
              <a:buAutoNum type="arabicPeriod"/>
            </a:pPr>
            <a:r>
              <a:rPr lang="et-EE" sz="1500" dirty="0"/>
              <a:t>Kliinilised uuringud peavad olema teaduslikult usaldusväärsed ja neid tuleb kirjeldada selges ja üksikasjalikus uuringuplaanis.</a:t>
            </a:r>
          </a:p>
          <a:p>
            <a:pPr marL="514350" indent="-514350">
              <a:spcBef>
                <a:spcPts val="600"/>
              </a:spcBef>
              <a:buFont typeface="+mj-lt"/>
              <a:buAutoNum type="arabicPeriod"/>
            </a:pPr>
            <a:r>
              <a:rPr lang="et-EE" sz="1500" dirty="0"/>
              <a:t>Uuring tuleb läbi viia vastavalt uuringuplaanile, mis on saanud eelnevalt asutusesisese järelevalvenõukogu (IRB) / sõltumatu eetikakomitee (IEC) heakskiidu / pooldava arvamuse.</a:t>
            </a:r>
          </a:p>
          <a:p>
            <a:pPr marL="514350" indent="-514350">
              <a:spcBef>
                <a:spcPts val="600"/>
              </a:spcBef>
              <a:buFont typeface="+mj-lt"/>
              <a:buAutoNum type="arabicPeriod"/>
            </a:pPr>
            <a:r>
              <a:rPr lang="et-EE" sz="1500" dirty="0"/>
              <a:t>Uuritavatele antava ravi ja nende nimel tehtud meditsiiniliste otsuste eest peab alati vastutama kvalifitseeritud arst või vajaduse korral kvalifitseeritud hambaarst.</a:t>
            </a:r>
          </a:p>
          <a:p>
            <a:pPr marL="514350" indent="-514350">
              <a:spcBef>
                <a:spcPts val="600"/>
              </a:spcBef>
              <a:buFont typeface="+mj-lt"/>
              <a:buAutoNum type="arabicPeriod"/>
            </a:pPr>
            <a:r>
              <a:rPr lang="et-EE" sz="1500" dirty="0"/>
              <a:t>Igal uuringu läbiviimises osaleval isikul peab olema oma ülesande/ülesannete täitmiseks vajalik haridus, väljaõpe ja kogemused.</a:t>
            </a:r>
          </a:p>
          <a:p>
            <a:pPr marL="514350" indent="-514350">
              <a:spcBef>
                <a:spcPts val="600"/>
              </a:spcBef>
              <a:buFont typeface="+mj-lt"/>
              <a:buAutoNum type="arabicPeriod"/>
            </a:pPr>
            <a:r>
              <a:rPr lang="et-EE" sz="1500" dirty="0"/>
              <a:t>Enne kliinilises uuringus osalemist tuleb igalt osalejalt saada vabatahtlikult antud teadev nõusolek.</a:t>
            </a:r>
          </a:p>
          <a:p>
            <a:pPr marL="514350" indent="-514350">
              <a:spcBef>
                <a:spcPts val="600"/>
              </a:spcBef>
              <a:buFont typeface="+mj-lt"/>
              <a:buAutoNum type="arabicPeriod"/>
            </a:pPr>
            <a:r>
              <a:rPr lang="et-EE" sz="1500" dirty="0"/>
              <a:t>Kogu kliinilise uuringu teave tuleb salvestada ning seda tuleb käsitleda ja säilitada viisil, mis võimaldab selle täpset raporteerimist, tõlgendamist ja kontrollimist. See põhimõte kehtib kõigi selles juhendis viidatud dokumentide suhtes, olenemata kasutatud andmekandja tüübist.</a:t>
            </a:r>
          </a:p>
          <a:p>
            <a:pPr marL="514350" indent="-514350">
              <a:spcBef>
                <a:spcPts val="600"/>
              </a:spcBef>
              <a:buFont typeface="+mj-lt"/>
              <a:buAutoNum type="arabicPeriod"/>
            </a:pPr>
            <a:r>
              <a:rPr lang="et-EE" sz="1500" dirty="0"/>
              <a:t>Isikuid tuvastada võimaldavate dokumentide konfidentsiaalsust tuleb kaitsta, järgides eraelu puutumatuse ja konfidentsiaalsuse eeskirju kooskõlas kohaldatavate regulatiivsete nõuetega.</a:t>
            </a:r>
          </a:p>
          <a:p>
            <a:pPr marL="514350" indent="-514350">
              <a:spcBef>
                <a:spcPts val="600"/>
              </a:spcBef>
              <a:buFont typeface="+mj-lt"/>
              <a:buAutoNum type="arabicPeriod"/>
            </a:pPr>
            <a:r>
              <a:rPr lang="et-EE" sz="1500" dirty="0"/>
              <a:t>Uuritavad tooted tuleb toota, käidelda ja ladustada vastavalt kehtivale heale tootmistavale (GMP). Neid tuleb kasutada vastavalt heakskiidetud uuringuplaanile. </a:t>
            </a:r>
          </a:p>
          <a:p>
            <a:pPr marL="514350" indent="-514350">
              <a:spcBef>
                <a:spcPts val="600"/>
              </a:spcBef>
              <a:buFont typeface="+mj-lt"/>
              <a:buAutoNum type="arabicPeriod"/>
            </a:pPr>
            <a:r>
              <a:rPr lang="et-EE" sz="1500" dirty="0"/>
              <a:t>Rakendada tuleb süsteeme, mille protseduurid tagavad uuringu kõikide aspektide kvaliteedi. Selliste süsteemide põhitähelepanu peab olema nendel uuringu aspektidel, mis on olulised inimeste kaitse ja uuringu tulemuste usaldusväärsuse tagamiseks. </a:t>
            </a:r>
          </a:p>
        </p:txBody>
      </p:sp>
      <p:sp>
        <p:nvSpPr>
          <p:cNvPr id="4" name="Slide Number Placeholder 3"/>
          <p:cNvSpPr>
            <a:spLocks noGrp="1"/>
          </p:cNvSpPr>
          <p:nvPr>
            <p:ph type="sldNum" sz="quarter" idx="12"/>
          </p:nvPr>
        </p:nvSpPr>
        <p:spPr/>
        <p:txBody>
          <a:bodyPr/>
          <a:lstStyle/>
          <a:p>
            <a:fld id="{42C0CA23-4D8D-4670-B5DD-ACC4E2457EF3}" type="slidenum">
              <a:rPr lang="en-GB" smtClean="0"/>
              <a:t>5</a:t>
            </a:fld>
            <a:endParaRPr lang="et-EE"/>
          </a:p>
        </p:txBody>
      </p:sp>
    </p:spTree>
    <p:extLst>
      <p:ext uri="{BB962C8B-B14F-4D97-AF65-F5344CB8AC3E}">
        <p14:creationId xmlns:p14="http://schemas.microsoft.com/office/powerpoint/2010/main" val="241820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Koolitus ja delegeerimine</a:t>
            </a:r>
          </a:p>
        </p:txBody>
      </p:sp>
      <p:sp>
        <p:nvSpPr>
          <p:cNvPr id="3" name="Content Placeholder 2"/>
          <p:cNvSpPr>
            <a:spLocks noGrp="1"/>
          </p:cNvSpPr>
          <p:nvPr>
            <p:ph idx="1"/>
          </p:nvPr>
        </p:nvSpPr>
        <p:spPr/>
        <p:txBody>
          <a:bodyPr>
            <a:normAutofit fontScale="92500" lnSpcReduction="20000"/>
          </a:bodyPr>
          <a:lstStyle/>
          <a:p>
            <a:r>
              <a:rPr lang="et-EE" smtClean="0"/>
              <a:t>Vastutav uurija peab saama asjakohaste kliiniliste uuringute hea tava alase väljaõppe</a:t>
            </a:r>
          </a:p>
          <a:p>
            <a:endParaRPr lang="et-EE" dirty="0"/>
          </a:p>
          <a:p>
            <a:r>
              <a:rPr lang="et-EE" smtClean="0"/>
              <a:t>Lisaks sellele vastutava uurija koolitusele peavad vastutavad uurijad läbima koolituse järgmistel teemadel.</a:t>
            </a:r>
          </a:p>
          <a:p>
            <a:pPr lvl="1"/>
            <a:r>
              <a:rPr lang="et-EE" smtClean="0"/>
              <a:t>Uuringu taust ja põhjendus</a:t>
            </a:r>
          </a:p>
          <a:p>
            <a:pPr lvl="1"/>
            <a:r>
              <a:rPr lang="et-EE" smtClean="0"/>
              <a:t>Teadva nõusoleku saamine</a:t>
            </a:r>
          </a:p>
          <a:p>
            <a:pPr lvl="1"/>
            <a:r>
              <a:rPr lang="et-EE" smtClean="0"/>
              <a:t>Randomiseerimine</a:t>
            </a:r>
          </a:p>
          <a:p>
            <a:pPr lvl="1"/>
            <a:r>
              <a:rPr lang="et-EE" smtClean="0"/>
              <a:t>Koolitused uuritava ravimi tarnija kohta (ELis: gripiravi ja keskkonnatekkese kopsupõletiku ravi)</a:t>
            </a:r>
          </a:p>
          <a:p>
            <a:pPr lvl="1"/>
            <a:endParaRPr lang="et-EE" dirty="0"/>
          </a:p>
          <a:p>
            <a:r>
              <a:rPr lang="et-EE" smtClean="0"/>
              <a:t>Kuigi juhtiv uurija </a:t>
            </a:r>
            <a:r>
              <a:rPr lang="et-EE" u="sng" dirty="0"/>
              <a:t>vastutab</a:t>
            </a:r>
            <a:r>
              <a:rPr lang="et-EE" smtClean="0"/>
              <a:t> kõikide tema uuringukeskuses toimuvate uuringuga seotud tegevuste eest, ei pea tema kõiki neid tegevusi tegema</a:t>
            </a:r>
          </a:p>
        </p:txBody>
      </p:sp>
      <p:sp>
        <p:nvSpPr>
          <p:cNvPr id="4" name="Slide Number Placeholder 3"/>
          <p:cNvSpPr>
            <a:spLocks noGrp="1"/>
          </p:cNvSpPr>
          <p:nvPr>
            <p:ph type="sldNum" sz="quarter" idx="12"/>
          </p:nvPr>
        </p:nvSpPr>
        <p:spPr/>
        <p:txBody>
          <a:bodyPr/>
          <a:lstStyle/>
          <a:p>
            <a:fld id="{42C0CA23-4D8D-4670-B5DD-ACC4E2457EF3}" type="slidenum">
              <a:rPr lang="en-GB" smtClean="0"/>
              <a:t>6</a:t>
            </a:fld>
            <a:endParaRPr lang="et-EE"/>
          </a:p>
        </p:txBody>
      </p:sp>
    </p:spTree>
    <p:extLst>
      <p:ext uri="{BB962C8B-B14F-4D97-AF65-F5344CB8AC3E}">
        <p14:creationId xmlns:p14="http://schemas.microsoft.com/office/powerpoint/2010/main" val="3945461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Koolituste salvestamine</a:t>
            </a:r>
          </a:p>
        </p:txBody>
      </p:sp>
      <p:sp>
        <p:nvSpPr>
          <p:cNvPr id="3" name="Content Placeholder 2"/>
          <p:cNvSpPr>
            <a:spLocks noGrp="1"/>
          </p:cNvSpPr>
          <p:nvPr>
            <p:ph idx="1"/>
          </p:nvPr>
        </p:nvSpPr>
        <p:spPr>
          <a:xfrm>
            <a:off x="628491" y="1701322"/>
            <a:ext cx="5315110" cy="3253900"/>
          </a:xfrm>
        </p:spPr>
        <p:txBody>
          <a:bodyPr vert="horz" lIns="91440" tIns="45720" rIns="91440" bIns="45720" rtlCol="0" anchor="t">
            <a:normAutofit fontScale="92500" lnSpcReduction="10000"/>
          </a:bodyPr>
          <a:lstStyle/>
          <a:p>
            <a:r>
              <a:rPr lang="et-EE" sz="2400" dirty="0"/>
              <a:t>Koolitusmooduleid võib pakkuda uuringu käivitamise külastuse käigus või vaadates koolitusmaterjale uuringu veebisaidil</a:t>
            </a:r>
          </a:p>
          <a:p>
            <a:r>
              <a:rPr lang="et-EE" sz="2400" dirty="0"/>
              <a:t>Kui töötajad osalevad uuringu käivitamise külastusel, salvestab nende koolitusel osalemise uuringumeeskond</a:t>
            </a:r>
          </a:p>
          <a:p>
            <a:r>
              <a:rPr lang="et-EE" sz="2400" dirty="0"/>
              <a:t>Kui töötajad läbivad veebipõhise koolituse, peavad nad selle ise dokumenteerima, täites veebisaidil vastava koolituse kinnitusvormi</a:t>
            </a:r>
            <a:endParaRPr lang="et-EE" sz="2400" dirty="0">
              <a:ea typeface="Calibri"/>
              <a:cs typeface="Calibri"/>
            </a:endParaRPr>
          </a:p>
          <a:p>
            <a:endParaRPr lang="et-EE" sz="2400" dirty="0"/>
          </a:p>
          <a:p>
            <a:endParaRPr lang="et-EE"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7</a:t>
            </a:fld>
            <a:endParaRPr lang="et-EE"/>
          </a:p>
        </p:txBody>
      </p:sp>
      <p:pic>
        <p:nvPicPr>
          <p:cNvPr id="5" name="Picture 4"/>
          <p:cNvPicPr>
            <a:picLocks noChangeAspect="1"/>
          </p:cNvPicPr>
          <p:nvPr/>
        </p:nvPicPr>
        <p:blipFill>
          <a:blip r:embed="rId2"/>
          <a:stretch>
            <a:fillRect/>
          </a:stretch>
        </p:blipFill>
        <p:spPr>
          <a:xfrm>
            <a:off x="6111241" y="1596885"/>
            <a:ext cx="5775960" cy="3228653"/>
          </a:xfrm>
          <a:prstGeom prst="rect">
            <a:avLst/>
          </a:prstGeom>
          <a:ln>
            <a:solidFill>
              <a:schemeClr val="tx1"/>
            </a:solidFill>
          </a:ln>
        </p:spPr>
      </p:pic>
      <p:sp>
        <p:nvSpPr>
          <p:cNvPr id="6" name="Content Placeholder 2"/>
          <p:cNvSpPr txBox="1">
            <a:spLocks/>
          </p:cNvSpPr>
          <p:nvPr/>
        </p:nvSpPr>
        <p:spPr>
          <a:xfrm>
            <a:off x="628491" y="4858990"/>
            <a:ext cx="11258710" cy="216310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t-EE" sz="2400" dirty="0"/>
              <a:t>Koolituse läbimise kinnitus saadetakse e-postiga töötajale ja tema juhtivale uurijale</a:t>
            </a:r>
          </a:p>
          <a:p>
            <a:r>
              <a:rPr lang="et-EE" sz="2400" dirty="0"/>
              <a:t>See salvestatakse ka uuringu haldussüsteemi, mida Ecraidi meeskond kasutab iga uuringukeskuse koolituslogi loomiseks</a:t>
            </a:r>
          </a:p>
          <a:p>
            <a:r>
              <a:rPr lang="et-EE" sz="2400" dirty="0"/>
              <a:t>Koolituslogid saadetakse perioodiliselt juhtivatele uurijatele ja neid saab saata ka nõudmisel </a:t>
            </a:r>
          </a:p>
          <a:p>
            <a:endParaRPr lang="et-EE" sz="2400" dirty="0"/>
          </a:p>
          <a:p>
            <a:endParaRPr lang="et-EE" sz="2400" dirty="0"/>
          </a:p>
        </p:txBody>
      </p:sp>
    </p:spTree>
    <p:extLst>
      <p:ext uri="{BB962C8B-B14F-4D97-AF65-F5344CB8AC3E}">
        <p14:creationId xmlns:p14="http://schemas.microsoft.com/office/powerpoint/2010/main" val="40150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Delegeerimise logi</a:t>
            </a:r>
          </a:p>
        </p:txBody>
      </p:sp>
      <p:sp>
        <p:nvSpPr>
          <p:cNvPr id="3" name="Content Placeholder 2"/>
          <p:cNvSpPr>
            <a:spLocks noGrp="1"/>
          </p:cNvSpPr>
          <p:nvPr>
            <p:ph idx="1"/>
          </p:nvPr>
        </p:nvSpPr>
        <p:spPr>
          <a:xfrm>
            <a:off x="504201" y="1357045"/>
            <a:ext cx="11687799" cy="4580078"/>
          </a:xfrm>
        </p:spPr>
        <p:txBody>
          <a:bodyPr>
            <a:normAutofit/>
          </a:bodyPr>
          <a:lstStyle/>
          <a:p>
            <a:r>
              <a:rPr lang="et-EE" sz="2400" dirty="0"/>
              <a:t>Juhtiv uurija vastutab selle eest, et tema uurimisrühma liikmed oleksid läbinud oma rolliga seotud koolituse</a:t>
            </a:r>
          </a:p>
          <a:p>
            <a:r>
              <a:rPr lang="et-EE" sz="2400" dirty="0"/>
              <a:t>Delegeeritud tööülesanded tuleb kanda uurimiskeskuse toimikus olevasse ülesannete delegeerimise logisse</a:t>
            </a:r>
          </a:p>
          <a:p>
            <a:r>
              <a:rPr lang="et-EE" sz="2400" dirty="0"/>
              <a:t>Määratletud on kuus ülesannet, millest igaühe jaoks on vaja läbida spetsiaalne koolitusmoodul.</a:t>
            </a:r>
          </a:p>
          <a:p>
            <a:endParaRPr lang="et-EE" dirty="0"/>
          </a:p>
          <a:p>
            <a:endParaRPr lang="et-EE" dirty="0"/>
          </a:p>
        </p:txBody>
      </p:sp>
      <p:sp>
        <p:nvSpPr>
          <p:cNvPr id="4" name="Slide Number Placeholder 3"/>
          <p:cNvSpPr>
            <a:spLocks noGrp="1"/>
          </p:cNvSpPr>
          <p:nvPr>
            <p:ph type="sldNum" sz="quarter" idx="12"/>
          </p:nvPr>
        </p:nvSpPr>
        <p:spPr/>
        <p:txBody>
          <a:bodyPr/>
          <a:lstStyle/>
          <a:p>
            <a:fld id="{42C0CA23-4D8D-4670-B5DD-ACC4E2457EF3}" type="slidenum">
              <a:rPr lang="en-GB" smtClean="0"/>
              <a:t>8</a:t>
            </a:fld>
            <a:endParaRPr lang="et-EE"/>
          </a:p>
        </p:txBody>
      </p:sp>
      <p:graphicFrame>
        <p:nvGraphicFramePr>
          <p:cNvPr id="6" name="Table 5"/>
          <p:cNvGraphicFramePr>
            <a:graphicFrameLocks noGrp="1"/>
          </p:cNvGraphicFramePr>
          <p:nvPr>
            <p:extLst>
              <p:ext uri="{D42A27DB-BD31-4B8C-83A1-F6EECF244321}">
                <p14:modId xmlns:p14="http://schemas.microsoft.com/office/powerpoint/2010/main" val="1122867305"/>
              </p:ext>
            </p:extLst>
          </p:nvPr>
        </p:nvGraphicFramePr>
        <p:xfrm>
          <a:off x="310210" y="3699272"/>
          <a:ext cx="11565879" cy="3108960"/>
        </p:xfrm>
        <a:graphic>
          <a:graphicData uri="http://schemas.openxmlformats.org/drawingml/2006/table">
            <a:tbl>
              <a:tblPr firstRow="1" bandRow="1">
                <a:tableStyleId>{5940675A-B579-460E-94D1-54222C63F5DA}</a:tableStyleId>
              </a:tblPr>
              <a:tblGrid>
                <a:gridCol w="3855293">
                  <a:extLst>
                    <a:ext uri="{9D8B030D-6E8A-4147-A177-3AD203B41FA5}">
                      <a16:colId xmlns:a16="http://schemas.microsoft.com/office/drawing/2014/main" val="2439025495"/>
                    </a:ext>
                  </a:extLst>
                </a:gridCol>
                <a:gridCol w="4176796">
                  <a:extLst>
                    <a:ext uri="{9D8B030D-6E8A-4147-A177-3AD203B41FA5}">
                      <a16:colId xmlns:a16="http://schemas.microsoft.com/office/drawing/2014/main" val="2483301948"/>
                    </a:ext>
                  </a:extLst>
                </a:gridCol>
                <a:gridCol w="3533790">
                  <a:extLst>
                    <a:ext uri="{9D8B030D-6E8A-4147-A177-3AD203B41FA5}">
                      <a16:colId xmlns:a16="http://schemas.microsoft.com/office/drawing/2014/main" val="2446217726"/>
                    </a:ext>
                  </a:extLst>
                </a:gridCol>
              </a:tblGrid>
              <a:tr h="3092450">
                <a:tc>
                  <a:txBody>
                    <a:bodyPr/>
                    <a:lstStyle/>
                    <a:p>
                      <a:r>
                        <a:rPr lang="et-EE" sz="1800" u="sng" dirty="0">
                          <a:solidFill>
                            <a:schemeClr val="tx1"/>
                          </a:solidFill>
                          <a:effectLst/>
                          <a:latin typeface="+mn-lt"/>
                        </a:rPr>
                        <a:t>Sobivus</a:t>
                      </a:r>
                      <a:r>
                        <a:rPr lang="et-EE" sz="1800" dirty="0">
                          <a:solidFill>
                            <a:schemeClr val="tx1"/>
                          </a:solidFill>
                          <a:effectLst/>
                          <a:latin typeface="+mn-lt"/>
                        </a:rPr>
                        <a:t> – patsiendi sobivuse hindamine uuringus </a:t>
                      </a:r>
                      <a:r>
                        <a:rPr lang="et-EE" sz="1600" dirty="0">
                          <a:solidFill>
                            <a:schemeClr val="tx1"/>
                          </a:solidFill>
                          <a:effectLst/>
                          <a:latin typeface="+mn-lt"/>
                        </a:rPr>
                        <a:t>osalemiseks</a:t>
                      </a:r>
                      <a:r>
                        <a:rPr lang="et-EE" sz="1800" dirty="0">
                          <a:solidFill>
                            <a:schemeClr val="tx1"/>
                          </a:solidFill>
                          <a:effectLst/>
                          <a:latin typeface="+mn-lt"/>
                        </a:rPr>
                        <a:t> (arutades patsiendi raviarstiga)</a:t>
                      </a:r>
                    </a:p>
                    <a:p>
                      <a:pPr lvl="0"/>
                      <a:r>
                        <a:rPr lang="et-EE" sz="1800" dirty="0">
                          <a:solidFill>
                            <a:schemeClr val="tx1"/>
                          </a:solidFill>
                          <a:effectLst/>
                          <a:latin typeface="+mn-lt"/>
                        </a:rPr>
                        <a:t>1) </a:t>
                      </a:r>
                      <a:r>
                        <a:rPr lang="et-EE" sz="1800" b="1" dirty="0">
                          <a:solidFill>
                            <a:schemeClr val="tx1"/>
                          </a:solidFill>
                          <a:effectLst/>
                          <a:latin typeface="+mn-lt"/>
                        </a:rPr>
                        <a:t>gripivõrdlusteks sobivuse </a:t>
                      </a:r>
                      <a:r>
                        <a:rPr lang="et-EE" sz="1800" dirty="0">
                          <a:solidFill>
                            <a:schemeClr val="tx1"/>
                          </a:solidFill>
                          <a:effectLst/>
                          <a:latin typeface="+mn-lt"/>
                        </a:rPr>
                        <a:t>jaoks on vaja läbida </a:t>
                      </a:r>
                      <a:r>
                        <a:rPr lang="et-EE" sz="1800" i="1" dirty="0">
                          <a:solidFill>
                            <a:schemeClr val="tx1"/>
                          </a:solidFill>
                          <a:effectLst/>
                          <a:latin typeface="+mn-lt"/>
                        </a:rPr>
                        <a:t>gripiravi </a:t>
                      </a:r>
                      <a:r>
                        <a:rPr lang="et-EE" sz="1800" dirty="0">
                          <a:solidFill>
                            <a:schemeClr val="tx1"/>
                          </a:solidFill>
                          <a:effectLst/>
                          <a:latin typeface="+mn-lt"/>
                        </a:rPr>
                        <a:t>koolitus</a:t>
                      </a:r>
                    </a:p>
                    <a:p>
                      <a:r>
                        <a:rPr lang="et-EE" sz="1800" dirty="0">
                          <a:solidFill>
                            <a:schemeClr val="tx1"/>
                          </a:solidFill>
                          <a:effectLst/>
                          <a:latin typeface="+mn-lt"/>
                        </a:rPr>
                        <a:t>2) </a:t>
                      </a:r>
                      <a:r>
                        <a:rPr lang="et-EE" sz="1800" b="1" dirty="0">
                          <a:solidFill>
                            <a:schemeClr val="tx1"/>
                          </a:solidFill>
                          <a:effectLst/>
                          <a:latin typeface="+mn-lt"/>
                        </a:rPr>
                        <a:t>keskkonnatekkese kopsupõletiku sobivuse </a:t>
                      </a:r>
                      <a:r>
                        <a:rPr lang="et-EE" sz="1800" dirty="0">
                          <a:solidFill>
                            <a:schemeClr val="tx1"/>
                          </a:solidFill>
                          <a:effectLst/>
                          <a:latin typeface="+mn-lt"/>
                        </a:rPr>
                        <a:t>jaoks on vaja läbida </a:t>
                      </a:r>
                      <a:r>
                        <a:rPr lang="et-EE" sz="1800" i="1" dirty="0">
                          <a:solidFill>
                            <a:schemeClr val="tx1"/>
                          </a:solidFill>
                          <a:effectLst/>
                          <a:latin typeface="+mn-lt"/>
                        </a:rPr>
                        <a:t>keskkonnatekkese kopsupõletiku </a:t>
                      </a:r>
                      <a:r>
                        <a:rPr lang="et-EE" sz="1800" dirty="0">
                          <a:solidFill>
                            <a:schemeClr val="tx1"/>
                          </a:solidFill>
                          <a:effectLst/>
                          <a:latin typeface="+mn-lt"/>
                        </a:rPr>
                        <a:t>koolitus</a:t>
                      </a:r>
                      <a:endParaRPr lang="et-EE" sz="1800" dirty="0"/>
                    </a:p>
                  </a:txBody>
                  <a:tcPr/>
                </a:tc>
                <a:tc>
                  <a:txBody>
                    <a:bodyPr/>
                    <a:lstStyle/>
                    <a:p>
                      <a:r>
                        <a:rPr lang="et-EE" sz="1800" u="sng" dirty="0">
                          <a:solidFill>
                            <a:schemeClr val="tx1"/>
                          </a:solidFill>
                          <a:effectLst/>
                          <a:latin typeface="+mn-lt"/>
                        </a:rPr>
                        <a:t>Nõusolek</a:t>
                      </a:r>
                      <a:r>
                        <a:rPr lang="et-EE" sz="1800" dirty="0">
                          <a:solidFill>
                            <a:schemeClr val="tx1"/>
                          </a:solidFill>
                          <a:effectLst/>
                          <a:latin typeface="+mn-lt"/>
                        </a:rPr>
                        <a:t> – uuringu selgitamine, küsimustele vastamine ja koos osaleja või tema esindajaga teadva nõusoleku vormi täitmine</a:t>
                      </a:r>
                    </a:p>
                    <a:p>
                      <a:pPr lvl="0"/>
                      <a:r>
                        <a:rPr lang="et-EE" sz="1800" dirty="0">
                          <a:solidFill>
                            <a:schemeClr val="tx1"/>
                          </a:solidFill>
                          <a:effectLst/>
                          <a:latin typeface="+mn-lt"/>
                        </a:rPr>
                        <a:t>3) </a:t>
                      </a:r>
                      <a:r>
                        <a:rPr lang="et-EE" sz="1800" b="1" dirty="0">
                          <a:solidFill>
                            <a:schemeClr val="tx1"/>
                          </a:solidFill>
                          <a:effectLst/>
                          <a:latin typeface="+mn-lt"/>
                        </a:rPr>
                        <a:t>gripivõrdluste nõusoleku </a:t>
                      </a:r>
                      <a:r>
                        <a:rPr lang="et-EE" sz="1800" dirty="0">
                          <a:solidFill>
                            <a:schemeClr val="tx1"/>
                          </a:solidFill>
                          <a:effectLst/>
                          <a:latin typeface="+mn-lt"/>
                        </a:rPr>
                        <a:t>jaoks on vaja läbida </a:t>
                      </a:r>
                      <a:r>
                        <a:rPr lang="et-EE" sz="1800" i="1" dirty="0">
                          <a:solidFill>
                            <a:schemeClr val="tx1"/>
                          </a:solidFill>
                          <a:effectLst/>
                          <a:latin typeface="+mn-lt"/>
                        </a:rPr>
                        <a:t>tausta, nõusoleku</a:t>
                      </a:r>
                      <a:r>
                        <a:rPr lang="et-EE" sz="1800" dirty="0">
                          <a:solidFill>
                            <a:schemeClr val="tx1"/>
                          </a:solidFill>
                          <a:effectLst/>
                          <a:latin typeface="+mn-lt"/>
                        </a:rPr>
                        <a:t> ja </a:t>
                      </a:r>
                      <a:r>
                        <a:rPr lang="et-EE" sz="1800" i="1" dirty="0">
                          <a:solidFill>
                            <a:schemeClr val="tx1"/>
                          </a:solidFill>
                          <a:effectLst/>
                          <a:latin typeface="+mn-lt"/>
                        </a:rPr>
                        <a:t>gripiravi </a:t>
                      </a:r>
                      <a:r>
                        <a:rPr lang="et-EE" sz="1800" dirty="0">
                          <a:solidFill>
                            <a:schemeClr val="tx1"/>
                          </a:solidFill>
                          <a:effectLst/>
                          <a:latin typeface="+mn-lt"/>
                        </a:rPr>
                        <a:t>koolitus </a:t>
                      </a:r>
                    </a:p>
                    <a:p>
                      <a:r>
                        <a:rPr lang="et-EE" sz="1800" dirty="0">
                          <a:solidFill>
                            <a:schemeClr val="tx1"/>
                          </a:solidFill>
                          <a:effectLst/>
                          <a:latin typeface="+mn-lt"/>
                        </a:rPr>
                        <a:t>4) </a:t>
                      </a:r>
                      <a:r>
                        <a:rPr lang="et-EE" sz="1800" b="1" dirty="0">
                          <a:solidFill>
                            <a:schemeClr val="tx1"/>
                          </a:solidFill>
                          <a:effectLst/>
                          <a:latin typeface="+mn-lt"/>
                        </a:rPr>
                        <a:t>keskkonnatekkese kopsupõletiku võrdluse nõusoleku </a:t>
                      </a:r>
                      <a:r>
                        <a:rPr lang="et-EE" sz="1800" dirty="0">
                          <a:solidFill>
                            <a:schemeClr val="tx1"/>
                          </a:solidFill>
                          <a:effectLst/>
                          <a:latin typeface="+mn-lt"/>
                        </a:rPr>
                        <a:t>jaoks on vaja läbida </a:t>
                      </a:r>
                      <a:r>
                        <a:rPr lang="et-EE" sz="1800" i="1" dirty="0">
                          <a:solidFill>
                            <a:schemeClr val="tx1"/>
                          </a:solidFill>
                          <a:effectLst/>
                          <a:latin typeface="+mn-lt"/>
                        </a:rPr>
                        <a:t>tausta, nõusoleku</a:t>
                      </a:r>
                      <a:r>
                        <a:rPr sz="1600"/>
                        <a:t> </a:t>
                      </a:r>
                      <a:r>
                        <a:rPr lang="et-EE" sz="1800" i="1" dirty="0">
                          <a:solidFill>
                            <a:schemeClr val="tx1"/>
                          </a:solidFill>
                          <a:effectLst/>
                          <a:latin typeface="+mn-lt"/>
                        </a:rPr>
                        <a:t>ja keskkonnatekkese kopsupõletiku</a:t>
                      </a:r>
                      <a:r>
                        <a:rPr lang="et-EE" sz="1800" dirty="0">
                          <a:solidFill>
                            <a:schemeClr val="tx1"/>
                          </a:solidFill>
                          <a:effectLst/>
                          <a:latin typeface="+mn-lt"/>
                        </a:rPr>
                        <a:t> koolitus </a:t>
                      </a:r>
                      <a:endParaRPr lang="et-EE" sz="1800" dirty="0"/>
                    </a:p>
                  </a:txBody>
                  <a:tcPr/>
                </a:tc>
                <a:tc>
                  <a:txBody>
                    <a:bodyPr/>
                    <a:lstStyle/>
                    <a:p>
                      <a:pPr lvl="0"/>
                      <a:r>
                        <a:rPr lang="et-EE" sz="1800" u="sng" dirty="0">
                          <a:solidFill>
                            <a:schemeClr val="tx1"/>
                          </a:solidFill>
                          <a:effectLst/>
                          <a:latin typeface="+mn-lt"/>
                        </a:rPr>
                        <a:t>5</a:t>
                      </a:r>
                      <a:r>
                        <a:rPr lang="et-EE" sz="1800" b="1" u="sng" dirty="0">
                          <a:solidFill>
                            <a:schemeClr val="tx1"/>
                          </a:solidFill>
                          <a:effectLst/>
                          <a:latin typeface="+mn-lt"/>
                        </a:rPr>
                        <a:t>) Randomiseerimine</a:t>
                      </a:r>
                      <a:r>
                        <a:rPr sz="1600" dirty="0"/>
                        <a:t> </a:t>
                      </a:r>
                      <a:r>
                        <a:rPr lang="et-EE" sz="1800" dirty="0">
                          <a:solidFill>
                            <a:schemeClr val="tx1"/>
                          </a:solidFill>
                          <a:effectLst/>
                          <a:latin typeface="+mn-lt"/>
                        </a:rPr>
                        <a:t>– osaleja andmete sisestamine randomiseerimissüsteemi ja osaleja randomiseerimine. Vaja on läbida </a:t>
                      </a:r>
                      <a:r>
                        <a:rPr lang="et-EE" sz="1800" i="1" dirty="0">
                          <a:solidFill>
                            <a:schemeClr val="tx1"/>
                          </a:solidFill>
                          <a:effectLst/>
                          <a:latin typeface="+mn-lt"/>
                        </a:rPr>
                        <a:t>randomiseerimise </a:t>
                      </a:r>
                      <a:r>
                        <a:rPr lang="et-EE" sz="1800" dirty="0">
                          <a:solidFill>
                            <a:schemeClr val="tx1"/>
                          </a:solidFill>
                          <a:effectLst/>
                          <a:latin typeface="+mn-lt"/>
                        </a:rPr>
                        <a:t>koolitus</a:t>
                      </a:r>
                    </a:p>
                    <a:p>
                      <a:r>
                        <a:rPr lang="et-EE" sz="1800" u="sng" dirty="0">
                          <a:solidFill>
                            <a:schemeClr val="tx1"/>
                          </a:solidFill>
                          <a:effectLst/>
                          <a:latin typeface="+mn-lt"/>
                        </a:rPr>
                        <a:t>6) </a:t>
                      </a:r>
                      <a:r>
                        <a:rPr lang="et-EE" sz="1800" b="1" u="sng" dirty="0">
                          <a:solidFill>
                            <a:schemeClr val="tx1"/>
                          </a:solidFill>
                          <a:effectLst/>
                          <a:latin typeface="+mn-lt"/>
                        </a:rPr>
                        <a:t>Järelkontroll</a:t>
                      </a:r>
                      <a:r>
                        <a:rPr lang="et-EE" sz="1800" dirty="0">
                          <a:solidFill>
                            <a:schemeClr val="tx1"/>
                          </a:solidFill>
                          <a:effectLst/>
                          <a:latin typeface="+mn-lt"/>
                        </a:rPr>
                        <a:t> – eCRFi järelkontrolli vormide ja kõrvalnähtude vormide täitmine. Vaja on läbida </a:t>
                      </a:r>
                      <a:r>
                        <a:rPr lang="et-EE" sz="1800" i="1" dirty="0">
                          <a:solidFill>
                            <a:schemeClr val="tx1"/>
                          </a:solidFill>
                          <a:effectLst/>
                          <a:latin typeface="+mn-lt"/>
                        </a:rPr>
                        <a:t>järelkontrolli </a:t>
                      </a:r>
                      <a:r>
                        <a:rPr lang="et-EE" sz="1800" dirty="0">
                          <a:solidFill>
                            <a:schemeClr val="tx1"/>
                          </a:solidFill>
                          <a:effectLst/>
                          <a:latin typeface="+mn-lt"/>
                        </a:rPr>
                        <a:t>koolitus</a:t>
                      </a:r>
                      <a:endParaRPr lang="et-EE" sz="1800" dirty="0"/>
                    </a:p>
                  </a:txBody>
                  <a:tcPr/>
                </a:tc>
                <a:extLst>
                  <a:ext uri="{0D108BD9-81ED-4DB2-BD59-A6C34878D82A}">
                    <a16:rowId xmlns:a16="http://schemas.microsoft.com/office/drawing/2014/main" val="232373932"/>
                  </a:ext>
                </a:extLst>
              </a:tr>
            </a:tbl>
          </a:graphicData>
        </a:graphic>
      </p:graphicFrame>
    </p:spTree>
    <p:extLst>
      <p:ext uri="{BB962C8B-B14F-4D97-AF65-F5344CB8AC3E}">
        <p14:creationId xmlns:p14="http://schemas.microsoft.com/office/powerpoint/2010/main" val="122832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Delegeerimise logi</a:t>
            </a:r>
          </a:p>
        </p:txBody>
      </p:sp>
      <p:sp>
        <p:nvSpPr>
          <p:cNvPr id="4" name="Slide Number Placeholder 3"/>
          <p:cNvSpPr>
            <a:spLocks noGrp="1"/>
          </p:cNvSpPr>
          <p:nvPr>
            <p:ph type="sldNum" sz="quarter" idx="12"/>
          </p:nvPr>
        </p:nvSpPr>
        <p:spPr/>
        <p:txBody>
          <a:bodyPr/>
          <a:lstStyle/>
          <a:p>
            <a:fld id="{42C0CA23-4D8D-4670-B5DD-ACC4E2457EF3}" type="slidenum">
              <a:rPr lang="en-GB" smtClean="0"/>
              <a:t>9</a:t>
            </a:fld>
            <a:endParaRPr lang="et-EE"/>
          </a:p>
        </p:txBody>
      </p:sp>
      <p:sp>
        <p:nvSpPr>
          <p:cNvPr id="3" name="TextBox 2"/>
          <p:cNvSpPr txBox="1"/>
          <p:nvPr/>
        </p:nvSpPr>
        <p:spPr>
          <a:xfrm>
            <a:off x="8342334" y="1572016"/>
            <a:ext cx="3594969" cy="3693319"/>
          </a:xfrm>
          <a:prstGeom prst="rect">
            <a:avLst/>
          </a:prstGeom>
          <a:noFill/>
        </p:spPr>
        <p:txBody>
          <a:bodyPr wrap="square" rtlCol="0">
            <a:spAutoFit/>
          </a:bodyPr>
          <a:lstStyle/>
          <a:p>
            <a:pPr marL="285750" indent="-285750">
              <a:buFont typeface="Arial" panose="020B0604020202020204" pitchFamily="34" charset="0"/>
              <a:buChar char="•"/>
            </a:pPr>
            <a:r>
              <a:rPr lang="et-EE" smtClean="0"/>
              <a:t>Enne asjakohaste ülesannete täitmist tuleb töötajad lisada delegeerimise logisse </a:t>
            </a:r>
          </a:p>
          <a:p>
            <a:pPr marL="285750" indent="-285750">
              <a:buFont typeface="Arial" panose="020B0604020202020204" pitchFamily="34" charset="0"/>
              <a:buChar char="•"/>
            </a:pPr>
            <a:endParaRPr lang="et-EE" dirty="0"/>
          </a:p>
          <a:p>
            <a:pPr marL="285750" indent="-285750">
              <a:buFont typeface="Arial" panose="020B0604020202020204" pitchFamily="34" charset="0"/>
              <a:buChar char="•"/>
            </a:pPr>
            <a:r>
              <a:rPr lang="et-EE" smtClean="0"/>
              <a:t>Enne uurimiskeskuse aktiveerimist tuleb selle koopiat jagada Ecraidiga ja logi vaadatakse üle järelevalvekülastustel</a:t>
            </a:r>
          </a:p>
          <a:p>
            <a:pPr marL="285750" indent="-285750">
              <a:buFont typeface="Arial" panose="020B0604020202020204" pitchFamily="34" charset="0"/>
              <a:buChar char="•"/>
            </a:pPr>
            <a:endParaRPr lang="et-EE" dirty="0"/>
          </a:p>
          <a:p>
            <a:pPr marL="285750" indent="-285750">
              <a:buFont typeface="Arial" panose="020B0604020202020204" pitchFamily="34" charset="0"/>
              <a:buChar char="•"/>
            </a:pPr>
            <a:r>
              <a:rPr lang="et-EE" smtClean="0"/>
              <a:t>Pärast uuringukeskuse aktiveerimist ei pea Ecraidi logi muudatustest teavitama ega värskendatud versioone saatma</a:t>
            </a:r>
          </a:p>
        </p:txBody>
      </p:sp>
      <p:pic>
        <p:nvPicPr>
          <p:cNvPr id="6" name="Picture 5">
            <a:extLst>
              <a:ext uri="{FF2B5EF4-FFF2-40B4-BE49-F238E27FC236}">
                <a16:creationId xmlns:a16="http://schemas.microsoft.com/office/drawing/2014/main" id="{142FF996-C3FE-DE32-5AB3-09FDCA6D9C01}"/>
              </a:ext>
            </a:extLst>
          </p:cNvPr>
          <p:cNvPicPr>
            <a:picLocks noChangeAspect="1"/>
          </p:cNvPicPr>
          <p:nvPr/>
        </p:nvPicPr>
        <p:blipFill>
          <a:blip r:embed="rId2"/>
          <a:stretch>
            <a:fillRect/>
          </a:stretch>
        </p:blipFill>
        <p:spPr>
          <a:xfrm>
            <a:off x="254697" y="1219686"/>
            <a:ext cx="7936402" cy="5385901"/>
          </a:xfrm>
          <a:prstGeom prst="rect">
            <a:avLst/>
          </a:prstGeom>
        </p:spPr>
      </p:pic>
    </p:spTree>
    <p:extLst>
      <p:ext uri="{BB962C8B-B14F-4D97-AF65-F5344CB8AC3E}">
        <p14:creationId xmlns:p14="http://schemas.microsoft.com/office/powerpoint/2010/main" val="2746707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8c1d937-a8d7-405e-9343-2035c5dc78d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E5D9499-0AD5-4890-8D95-3A4AE7D17676}">
  <ds:schemaRefs>
    <ds:schemaRef ds:uri="http://schemas.microsoft.com/sharepoint/v3/contenttype/forms"/>
  </ds:schemaRefs>
</ds:datastoreItem>
</file>

<file path=customXml/itemProps2.xml><?xml version="1.0" encoding="utf-8"?>
<ds:datastoreItem xmlns:ds="http://schemas.openxmlformats.org/officeDocument/2006/customXml" ds:itemID="{93F29500-5D00-4B31-9507-CE0F7069B867}"/>
</file>

<file path=customXml/itemProps3.xml><?xml version="1.0" encoding="utf-8"?>
<ds:datastoreItem xmlns:ds="http://schemas.openxmlformats.org/officeDocument/2006/customXml" ds:itemID="{F8E8C06E-0423-4EC0-9BC7-4ACD2ED20B20}">
  <ds:schemaRefs>
    <ds:schemaRef ds:uri="http://purl.org/dc/elements/1.1/"/>
    <ds:schemaRef ds:uri="http://schemas.openxmlformats.org/package/2006/metadata/core-properties"/>
    <ds:schemaRef ds:uri="http://schemas.microsoft.com/office/infopath/2007/PartnerControls"/>
    <ds:schemaRef ds:uri="8c2ad8f4-5414-4cfe-b16c-4e06a8f6e355"/>
    <ds:schemaRef ds:uri="http://schemas.microsoft.com/office/2006/documentManagement/types"/>
    <ds:schemaRef ds:uri="http://purl.org/dc/dcmitype/"/>
    <ds:schemaRef ds:uri="http://purl.org/dc/term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18427</TotalTime>
  <Words>1405</Words>
  <Application>Microsoft Office PowerPoint</Application>
  <PresentationFormat>Widescreen</PresentationFormat>
  <Paragraphs>177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RECOVERY uuring</vt:lpstr>
      <vt:lpstr>Teemad</vt:lpstr>
      <vt:lpstr>RECOVERY uuringu ülesehitus</vt:lpstr>
      <vt:lpstr>Kohaliku kliinilise keskuse juhtiva uurija roll</vt:lpstr>
      <vt:lpstr>ICH-GCP põhimõtted</vt:lpstr>
      <vt:lpstr>Koolitus ja delegeerimine</vt:lpstr>
      <vt:lpstr>Koolituste salvestamine</vt:lpstr>
      <vt:lpstr>Delegeerimise logi</vt:lpstr>
      <vt:lpstr>Delegeerimise logi</vt:lpstr>
      <vt:lpstr>Identifitseerimine ja kutse</vt:lpstr>
      <vt:lpstr>Teadev nõusolek</vt:lpstr>
      <vt:lpstr>Randomiseerimine</vt:lpstr>
      <vt:lpstr>Järelkontroll</vt:lpstr>
      <vt:lpstr>Ohutusalane aruandlus</vt:lpstr>
      <vt:lpstr>Ohutusalane aruandlus</vt:lpstr>
      <vt:lpstr>Ohutusalane aruandlus</vt:lpstr>
      <vt:lpstr>Kõrvalekalded uuringuplaanist</vt:lpstr>
      <vt:lpstr>Uuringukeskuse toimik</vt:lpstr>
      <vt:lpstr>Täname!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Nicolette van Neer</cp:lastModifiedBy>
  <cp:revision>386</cp:revision>
  <cp:lastPrinted>2020-03-18T19:42:16Z</cp:lastPrinted>
  <dcterms:created xsi:type="dcterms:W3CDTF">2020-03-14T13:47:38Z</dcterms:created>
  <dcterms:modified xsi:type="dcterms:W3CDTF">2024-12-30T11:56:14Z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