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5" r:id="rId5"/>
    <p:sldId id="272" r:id="rId6"/>
    <p:sldId id="274" r:id="rId7"/>
    <p:sldId id="275" r:id="rId8"/>
    <p:sldId id="276" r:id="rId9"/>
    <p:sldId id="277" r:id="rId10"/>
    <p:sldId id="286" r:id="rId11"/>
    <p:sldId id="279" r:id="rId12"/>
    <p:sldId id="287" r:id="rId13"/>
    <p:sldId id="280" r:id="rId14"/>
    <p:sldId id="281" r:id="rId15"/>
  </p:sldIdLst>
  <p:sldSz cx="12192000" cy="6858000"/>
  <p:notesSz cx="6881813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on Peto" initials="LP" lastIdx="0" clrIdx="0">
    <p:extLst>
      <p:ext uri="{19B8F6BF-5375-455C-9EA6-DF929625EA0E}">
        <p15:presenceInfo xmlns:p15="http://schemas.microsoft.com/office/powerpoint/2012/main" userId="S-1-5-21-944046252-2799899743-1142484129-101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864B5C-A8BA-4A35-82E5-1E250537F6AB}" v="182" dt="2024-12-03T15:33:33.837"/>
    <p1510:client id="{7528226F-4491-4761-B3F9-FBEB42DD5996}" v="6" dt="2024-12-03T15:34:48.721"/>
    <p1510:client id="{D18CA4D5-D44C-4433-82BC-0B14697F03F4}" v="4" dt="2024-12-03T16:10:48.3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4232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" y="1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082"/>
          <a:stretch/>
        </p:blipFill>
        <p:spPr>
          <a:xfrm>
            <a:off x="9008339" y="312681"/>
            <a:ext cx="2880360" cy="68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recovery@ecraid.eu" TargetMode="External"/><Relationship Id="rId2" Type="http://schemas.openxmlformats.org/officeDocument/2006/relationships/hyperlink" Target="http://www.recoverytrial.net/e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coverytrial.ne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42868"/>
            <a:ext cx="9144000" cy="1301630"/>
          </a:xfrm>
        </p:spPr>
        <p:txBody>
          <a:bodyPr>
            <a:normAutofit/>
          </a:bodyPr>
          <a:lstStyle/>
          <a:p>
            <a:r>
              <a:rPr lang="et-EE" b="1" dirty="0">
                <a:solidFill>
                  <a:srgbClr val="9E3159"/>
                </a:solidFill>
                <a:latin typeface="+mn-lt"/>
              </a:rPr>
              <a:t>RECOVERY uuring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4762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t-EE" sz="3200" b="1" dirty="0"/>
              <a:t>ELi randomiseerimiskoolitus</a:t>
            </a:r>
          </a:p>
          <a:p>
            <a:endParaRPr lang="et-EE" b="1" dirty="0"/>
          </a:p>
          <a:p>
            <a:r>
              <a:rPr lang="et-EE" sz="2000" b="1" dirty="0">
                <a:solidFill>
                  <a:schemeClr val="bg2">
                    <a:lumMod val="50000"/>
                  </a:schemeClr>
                </a:solidFill>
              </a:rPr>
              <a:t>V2.0 2024-12-03</a:t>
            </a:r>
            <a:endParaRPr lang="et-EE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101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Randomiseerimine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11" y="1496942"/>
            <a:ext cx="5906764" cy="518852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613804" y="5581291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>
            <a:stCxn id="8" idx="6"/>
            <a:endCxn id="22" idx="1"/>
          </p:cNvCxnSpPr>
          <p:nvPr/>
        </p:nvCxnSpPr>
        <p:spPr>
          <a:xfrm>
            <a:off x="3427011" y="5749506"/>
            <a:ext cx="3137490" cy="13847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613804" y="4500833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6"/>
            <a:endCxn id="23" idx="1"/>
          </p:cNvCxnSpPr>
          <p:nvPr/>
        </p:nvCxnSpPr>
        <p:spPr>
          <a:xfrm flipV="1">
            <a:off x="3427011" y="4351706"/>
            <a:ext cx="3137490" cy="3173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2613804" y="3145767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21" idx="1"/>
          </p:cNvCxnSpPr>
          <p:nvPr/>
        </p:nvCxnSpPr>
        <p:spPr>
          <a:xfrm flipV="1">
            <a:off x="3427011" y="2885929"/>
            <a:ext cx="3137490" cy="4280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613804" y="3860326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Connector 17"/>
          <p:cNvCxnSpPr>
            <a:stCxn id="17" idx="6"/>
            <a:endCxn id="21" idx="1"/>
          </p:cNvCxnSpPr>
          <p:nvPr/>
        </p:nvCxnSpPr>
        <p:spPr>
          <a:xfrm flipV="1">
            <a:off x="3427011" y="2885929"/>
            <a:ext cx="3137490" cy="114261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564501" y="1870266"/>
            <a:ext cx="555359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t-EE" smtClean="0"/>
              <a:t>Iga võrdluse puhul määratakse kas uuringuravim VÕI tavaline ravi (ilma uuringuravimita)</a:t>
            </a:r>
          </a:p>
          <a:p>
            <a:endParaRPr lang="et-EE" dirty="0"/>
          </a:p>
          <a:p>
            <a:r>
              <a:rPr lang="et-EE" smtClean="0"/>
              <a:t>Kui patsiendile määratakse uuringuravim, veenduge, et see on välja kirjutatud (patsiendi meditsiinimeeskonna väljastatud tavalise statsionaarse retseptiga)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64501" y="5426312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t-EE" smtClean="0"/>
              <a:t>Koopia ravimi määramisest, uuringu numbrist ja randomiseerimisvormi andmetest saab salvestada või printida pdf-vormingus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64501" y="4028540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t-EE" smtClean="0"/>
              <a:t>Märkige uuringu number haiguslukku ja nõusolekuvormile</a:t>
            </a:r>
          </a:p>
        </p:txBody>
      </p:sp>
    </p:spTree>
    <p:extLst>
      <p:ext uri="{BB962C8B-B14F-4D97-AF65-F5344CB8AC3E}">
        <p14:creationId xmlns:p14="http://schemas.microsoft.com/office/powerpoint/2010/main" val="563602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Probleemid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926" y="1714415"/>
            <a:ext cx="11811900" cy="456256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t-EE" smtClean="0"/>
              <a:t>Kui teil on protsessi kohta küsimusi või kui veebisaidiga on probleeme, tehke ühte järgmistest.</a:t>
            </a:r>
          </a:p>
          <a:p>
            <a:endParaRPr lang="et-EE" dirty="0"/>
          </a:p>
          <a:p>
            <a:pPr lvl="1"/>
            <a:r>
              <a:rPr lang="et-EE" smtClean="0"/>
              <a:t>Vaadake üle meie korduma kippuvad küsimused uuringu veebisaidil </a:t>
            </a:r>
            <a:r>
              <a:rPr lang="et-EE" b="1" dirty="0">
                <a:solidFill>
                  <a:srgbClr val="9E3159"/>
                </a:solidFill>
                <a:hlinkClick r:id="rId2"/>
              </a:rPr>
              <a:t>www.recoverytrial.net/eu</a:t>
            </a:r>
            <a:endParaRPr lang="et-EE" dirty="0">
              <a:solidFill>
                <a:srgbClr val="9E3159"/>
              </a:solidFill>
            </a:endParaRPr>
          </a:p>
          <a:p>
            <a:pPr lvl="1"/>
            <a:endParaRPr lang="et-EE" dirty="0"/>
          </a:p>
          <a:p>
            <a:pPr lvl="1"/>
            <a:r>
              <a:rPr lang="et-EE" smtClean="0"/>
              <a:t>Saatke uuringumeeskonnale e-kiri aadressile </a:t>
            </a:r>
            <a:r>
              <a:rPr lang="et-EE" b="1" dirty="0">
                <a:solidFill>
                  <a:srgbClr val="9E3159"/>
                </a:solidFill>
                <a:hlinkClick r:id="rId3"/>
              </a:rPr>
              <a:t>recovery@ecraid.eu</a:t>
            </a:r>
            <a:r>
              <a:rPr lang="et-EE" smtClean="0"/>
              <a:t> (inglise keeles)</a:t>
            </a:r>
          </a:p>
          <a:p>
            <a:pPr lvl="1"/>
            <a:endParaRPr lang="et-EE" dirty="0"/>
          </a:p>
          <a:p>
            <a:pPr lvl="1"/>
            <a:r>
              <a:rPr lang="et-EE" smtClean="0"/>
              <a:t>Helistage uuringumeeskonnale numbril +44 800 138 5451 (inglise keeles – ainult kiireloomulised kõned)</a:t>
            </a:r>
          </a:p>
        </p:txBody>
      </p:sp>
    </p:spTree>
    <p:extLst>
      <p:ext uri="{BB962C8B-B14F-4D97-AF65-F5344CB8AC3E}">
        <p14:creationId xmlns:p14="http://schemas.microsoft.com/office/powerpoint/2010/main" val="1258067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Randomiseerimine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2400" dirty="0"/>
              <a:t>Randomiseerimist </a:t>
            </a:r>
            <a:r>
              <a:rPr lang="et-EE" sz="2400" b="1" dirty="0"/>
              <a:t>ei</a:t>
            </a:r>
            <a:r>
              <a:rPr lang="et-EE" sz="2400" dirty="0"/>
              <a:t> pea tegema isik, kes võttis nõusoleku</a:t>
            </a:r>
          </a:p>
          <a:p>
            <a:endParaRPr lang="et-EE" sz="2400" dirty="0"/>
          </a:p>
          <a:p>
            <a:r>
              <a:rPr lang="et-EE" sz="2400" dirty="0"/>
              <a:t>Randomiseerima </a:t>
            </a:r>
            <a:r>
              <a:rPr lang="et-EE" sz="2400" b="1" dirty="0"/>
              <a:t>peab</a:t>
            </a:r>
            <a:r>
              <a:rPr lang="et-EE" sz="2400" dirty="0"/>
              <a:t> veebi kaudu ja sellele pääseb ligi vastava riigi lehekülje kaudu aadressil</a:t>
            </a:r>
            <a:r>
              <a:rPr lang="et-EE" smtClean="0"/>
              <a:t> </a:t>
            </a:r>
            <a:r>
              <a:rPr lang="et-EE" b="1" dirty="0">
                <a:solidFill>
                  <a:srgbClr val="9E3159"/>
                </a:solidFill>
                <a:hlinkClick r:id="rId2"/>
              </a:rPr>
              <a:t>www.recoverytrial.net</a:t>
            </a:r>
            <a:endParaRPr lang="et-EE" b="1" dirty="0">
              <a:solidFill>
                <a:srgbClr val="9E3159"/>
              </a:solidFill>
            </a:endParaRPr>
          </a:p>
          <a:p>
            <a:pPr marL="0" indent="0" algn="ctr">
              <a:buNone/>
            </a:pPr>
            <a:endParaRPr lang="et-EE" sz="24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t-EE" sz="2400" dirty="0"/>
              <a:t>Vajutage „Randomiseerimise“ lingile ja logige süsteemi sisse</a:t>
            </a:r>
          </a:p>
          <a:p>
            <a:endParaRPr lang="et-EE" sz="2400" dirty="0"/>
          </a:p>
          <a:p>
            <a:r>
              <a:rPr lang="et-EE" sz="2400" dirty="0"/>
              <a:t>Samuti saab riigi leheküljelt alla laadida osalejate infovoldiku ja nõusolekuvormi</a:t>
            </a:r>
          </a:p>
          <a:p>
            <a:pPr lvl="1"/>
            <a:endParaRPr lang="et-EE" sz="2000" dirty="0"/>
          </a:p>
        </p:txBody>
      </p:sp>
    </p:spTree>
    <p:extLst>
      <p:ext uri="{BB962C8B-B14F-4D97-AF65-F5344CB8AC3E}">
        <p14:creationId xmlns:p14="http://schemas.microsoft.com/office/powerpoint/2010/main" val="4068195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Randomiseerimine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504201" y="4589253"/>
            <a:ext cx="11177899" cy="198307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t-EE" sz="2400" dirty="0"/>
          </a:p>
          <a:p>
            <a:r>
              <a:rPr lang="et-EE" sz="2400" dirty="0"/>
              <a:t>Uue osaleja lisamiseks vajutage </a:t>
            </a:r>
            <a:r>
              <a:rPr lang="et-EE" sz="2400" dirty="0" smtClean="0"/>
              <a:t>„</a:t>
            </a:r>
            <a:r>
              <a:rPr lang="en-US" sz="2400" dirty="0" err="1" smtClean="0"/>
              <a:t>Enrol</a:t>
            </a:r>
            <a:r>
              <a:rPr lang="en-US" sz="2400" dirty="0" smtClean="0"/>
              <a:t> patient into study” (</a:t>
            </a:r>
            <a:r>
              <a:rPr lang="et-EE" sz="2400" dirty="0" smtClean="0"/>
              <a:t>Registreeri </a:t>
            </a:r>
            <a:r>
              <a:rPr lang="et-EE" sz="2400" dirty="0"/>
              <a:t>patsient </a:t>
            </a:r>
            <a:r>
              <a:rPr lang="et-EE" sz="2400" dirty="0" smtClean="0"/>
              <a:t>uuringusse</a:t>
            </a:r>
            <a:r>
              <a:rPr lang="en-US" sz="2400" dirty="0" smtClean="0"/>
              <a:t>)</a:t>
            </a:r>
            <a:endParaRPr lang="et-EE" sz="2400" dirty="0"/>
          </a:p>
          <a:p>
            <a:endParaRPr lang="et-EE" sz="2400" dirty="0"/>
          </a:p>
          <a:p>
            <a:r>
              <a:rPr lang="et-EE" sz="2400" dirty="0"/>
              <a:t>Avalehelt pääseb juurde ka oma uuringukeskuse värbamisnimekirjale</a:t>
            </a:r>
          </a:p>
        </p:txBody>
      </p:sp>
      <p:sp>
        <p:nvSpPr>
          <p:cNvPr id="6" name="Rectangle 5"/>
          <p:cNvSpPr/>
          <p:nvPr/>
        </p:nvSpPr>
        <p:spPr>
          <a:xfrm>
            <a:off x="2857500" y="3952875"/>
            <a:ext cx="1339850" cy="69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3737" y="1628685"/>
            <a:ext cx="6778826" cy="3366009"/>
          </a:xfrm>
          <a:prstGeom prst="rect">
            <a:avLst/>
          </a:prstGeom>
          <a:ln>
            <a:solidFill>
              <a:srgbClr val="9E3159"/>
            </a:solidFill>
          </a:ln>
        </p:spPr>
      </p:pic>
    </p:spTree>
    <p:extLst>
      <p:ext uri="{BB962C8B-B14F-4D97-AF65-F5344CB8AC3E}">
        <p14:creationId xmlns:p14="http://schemas.microsoft.com/office/powerpoint/2010/main" val="343294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Randomiseerimine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284" y="1359397"/>
            <a:ext cx="5904858" cy="5498603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3052187" y="2989384"/>
            <a:ext cx="1678074" cy="3811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>
            <a:stCxn id="7" idx="7"/>
            <a:endCxn id="9" idx="1"/>
          </p:cNvCxnSpPr>
          <p:nvPr/>
        </p:nvCxnSpPr>
        <p:spPr>
          <a:xfrm flipV="1">
            <a:off x="4484513" y="2628090"/>
            <a:ext cx="2382528" cy="4171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867041" y="2443424"/>
            <a:ext cx="50374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t-EE" smtClean="0"/>
              <a:t>Patsiendi raviarst ei ole ELis nõutav</a:t>
            </a:r>
          </a:p>
        </p:txBody>
      </p:sp>
      <p:sp>
        <p:nvSpPr>
          <p:cNvPr id="12" name="Oval 11"/>
          <p:cNvSpPr/>
          <p:nvPr/>
        </p:nvSpPr>
        <p:spPr>
          <a:xfrm>
            <a:off x="2923234" y="3903784"/>
            <a:ext cx="795912" cy="23827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>
            <a:stCxn id="12" idx="7"/>
            <a:endCxn id="15" idx="1"/>
          </p:cNvCxnSpPr>
          <p:nvPr/>
        </p:nvCxnSpPr>
        <p:spPr>
          <a:xfrm>
            <a:off x="3602587" y="4252725"/>
            <a:ext cx="2961507" cy="23721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564094" y="4305271"/>
            <a:ext cx="489731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t-EE" smtClean="0"/>
              <a:t>Sobivuskriteeriumid on kinnitatud vormil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A97BED-3E5A-DFF9-EEB7-D16D8DB5F1CE}"/>
              </a:ext>
            </a:extLst>
          </p:cNvPr>
          <p:cNvSpPr txBox="1"/>
          <p:nvPr/>
        </p:nvSpPr>
        <p:spPr>
          <a:xfrm>
            <a:off x="6660437" y="5776718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t-EE" smtClean="0"/>
              <a:t>Vormil kuvatavad küsimused sõltuvad ülaltoodud vastustest, seega on vorm vaid näide</a:t>
            </a:r>
          </a:p>
        </p:txBody>
      </p:sp>
    </p:spTree>
    <p:extLst>
      <p:ext uri="{BB962C8B-B14F-4D97-AF65-F5344CB8AC3E}">
        <p14:creationId xmlns:p14="http://schemas.microsoft.com/office/powerpoint/2010/main" val="469426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Randomiseerimine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68407"/>
            <a:ext cx="6562484" cy="5104154"/>
          </a:xfrm>
          <a:prstGeom prst="rect">
            <a:avLst/>
          </a:prstGeom>
        </p:spPr>
      </p:pic>
      <p:sp>
        <p:nvSpPr>
          <p:cNvPr id="11" name="Oval 10"/>
          <p:cNvSpPr/>
          <p:nvPr/>
        </p:nvSpPr>
        <p:spPr>
          <a:xfrm>
            <a:off x="2900395" y="3828281"/>
            <a:ext cx="1629965" cy="245305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7"/>
            <a:endCxn id="13" idx="1"/>
          </p:cNvCxnSpPr>
          <p:nvPr/>
        </p:nvCxnSpPr>
        <p:spPr>
          <a:xfrm flipV="1">
            <a:off x="4291657" y="3816375"/>
            <a:ext cx="2681897" cy="37114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973554" y="3216210"/>
            <a:ext cx="504602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t-EE" dirty="0" smtClean="0"/>
              <a:t>Rutiinse ravi käigus tehtud uuringute tulemused (neid uuringu jaoks ei tehta, nii et kui neid ei tehtud, klõpsake lihtsalt </a:t>
            </a:r>
            <a:r>
              <a:rPr lang="et-EE" dirty="0" smtClean="0"/>
              <a:t>„</a:t>
            </a:r>
            <a:r>
              <a:rPr lang="en-US" dirty="0" smtClean="0"/>
              <a:t>not measured/not taken” (</a:t>
            </a:r>
            <a:r>
              <a:rPr lang="et-EE" dirty="0" smtClean="0"/>
              <a:t>ei </a:t>
            </a:r>
            <a:r>
              <a:rPr lang="et-EE" dirty="0" smtClean="0"/>
              <a:t>mõõdetud/ei </a:t>
            </a:r>
            <a:r>
              <a:rPr lang="et-EE" dirty="0" smtClean="0"/>
              <a:t>võetud</a:t>
            </a:r>
            <a:r>
              <a:rPr lang="en-US" dirty="0" smtClean="0"/>
              <a:t>)</a:t>
            </a:r>
            <a:r>
              <a:rPr lang="et-EE" dirty="0" smtClean="0"/>
              <a:t>)</a:t>
            </a:r>
            <a:endParaRPr lang="et-EE" dirty="0" smtClean="0"/>
          </a:p>
        </p:txBody>
      </p:sp>
      <p:sp>
        <p:nvSpPr>
          <p:cNvPr id="14" name="Oval 13"/>
          <p:cNvSpPr/>
          <p:nvPr/>
        </p:nvSpPr>
        <p:spPr>
          <a:xfrm>
            <a:off x="3552970" y="4377471"/>
            <a:ext cx="324817" cy="3059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3877787" y="4530467"/>
            <a:ext cx="3244476" cy="9462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122263" y="5015051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t-EE" dirty="0" smtClean="0"/>
              <a:t>Pöörake tähelepanu laboritulemuste ühikutele, kuna need on erinevates uuringukeskustes erinevad</a:t>
            </a:r>
          </a:p>
        </p:txBody>
      </p:sp>
      <p:sp>
        <p:nvSpPr>
          <p:cNvPr id="24" name="Oval 23"/>
          <p:cNvSpPr/>
          <p:nvPr/>
        </p:nvSpPr>
        <p:spPr>
          <a:xfrm>
            <a:off x="2788418" y="1468406"/>
            <a:ext cx="1423097" cy="22186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Connector 24"/>
          <p:cNvCxnSpPr>
            <a:stCxn id="24" idx="7"/>
            <a:endCxn id="26" idx="1"/>
          </p:cNvCxnSpPr>
          <p:nvPr/>
        </p:nvCxnSpPr>
        <p:spPr>
          <a:xfrm>
            <a:off x="4003107" y="1793323"/>
            <a:ext cx="2899137" cy="1819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902244" y="1652117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t-EE" smtClean="0"/>
              <a:t>Kõige hiljutisemad rutiinse ravi osana tehtud kliinilised vaatlused</a:t>
            </a:r>
          </a:p>
        </p:txBody>
      </p:sp>
    </p:spTree>
    <p:extLst>
      <p:ext uri="{BB962C8B-B14F-4D97-AF65-F5344CB8AC3E}">
        <p14:creationId xmlns:p14="http://schemas.microsoft.com/office/powerpoint/2010/main" val="1515437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Randomiseerimine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5798"/>
            <a:ext cx="6640707" cy="4297555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3043394" y="4413737"/>
            <a:ext cx="886767" cy="138039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3930161" y="5088933"/>
            <a:ext cx="3043394" cy="14070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973555" y="4767969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t-EE" smtClean="0"/>
              <a:t>Kui mõnda ravimit peetakse näidustatuks, ei saa patsient vastavasse võrdlusse siseneda</a:t>
            </a:r>
          </a:p>
        </p:txBody>
      </p:sp>
      <p:sp>
        <p:nvSpPr>
          <p:cNvPr id="16" name="Oval 15"/>
          <p:cNvSpPr/>
          <p:nvPr/>
        </p:nvSpPr>
        <p:spPr>
          <a:xfrm>
            <a:off x="3109587" y="3293762"/>
            <a:ext cx="820574" cy="2753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3930161" y="3429001"/>
            <a:ext cx="3043394" cy="5841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973555" y="3325505"/>
            <a:ext cx="344947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t-EE" smtClean="0"/>
              <a:t>Nõuab pidevat eriarstiabi</a:t>
            </a:r>
          </a:p>
        </p:txBody>
      </p:sp>
    </p:spTree>
    <p:extLst>
      <p:ext uri="{BB962C8B-B14F-4D97-AF65-F5344CB8AC3E}">
        <p14:creationId xmlns:p14="http://schemas.microsoft.com/office/powerpoint/2010/main" val="2176653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Randomiseerimine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818" y="1883609"/>
            <a:ext cx="6631559" cy="396369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3226777" y="2154114"/>
            <a:ext cx="553916" cy="6418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>
            <a:stCxn id="8" idx="6"/>
          </p:cNvCxnSpPr>
          <p:nvPr/>
        </p:nvCxnSpPr>
        <p:spPr>
          <a:xfrm>
            <a:off x="3780693" y="2475034"/>
            <a:ext cx="3191607" cy="24178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972299" y="1815721"/>
            <a:ext cx="4897315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t-EE" dirty="0" smtClean="0"/>
              <a:t>Sobivus igaks võrdluseks. Lugege hoolikalt sõnastust:</a:t>
            </a:r>
          </a:p>
          <a:p>
            <a:r>
              <a:rPr lang="et-EE" dirty="0" smtClean="0"/>
              <a:t>- Kui patsient EI sobi võrdluseks, peab vastus olema </a:t>
            </a:r>
            <a:r>
              <a:rPr lang="et-EE" dirty="0" smtClean="0"/>
              <a:t>„</a:t>
            </a:r>
            <a:r>
              <a:rPr lang="en-US" dirty="0" smtClean="0"/>
              <a:t>Yes” (</a:t>
            </a:r>
            <a:r>
              <a:rPr lang="et-EE" dirty="0" smtClean="0"/>
              <a:t>Jah</a:t>
            </a:r>
            <a:r>
              <a:rPr lang="en-US" dirty="0" smtClean="0"/>
              <a:t>)</a:t>
            </a:r>
            <a:r>
              <a:rPr lang="et-EE" dirty="0" smtClean="0"/>
              <a:t> </a:t>
            </a:r>
            <a:endParaRPr lang="et-EE" dirty="0" smtClean="0"/>
          </a:p>
          <a:p>
            <a:r>
              <a:rPr lang="et-EE" dirty="0" smtClean="0"/>
              <a:t>- Kui patsient ON võrdluseks sobiv, peab vastus olema </a:t>
            </a:r>
            <a:r>
              <a:rPr lang="et-EE" dirty="0" smtClean="0"/>
              <a:t>„</a:t>
            </a:r>
            <a:r>
              <a:rPr lang="en-US" dirty="0" smtClean="0"/>
              <a:t>No” (</a:t>
            </a:r>
            <a:r>
              <a:rPr lang="et-EE" dirty="0" smtClean="0"/>
              <a:t>Ei</a:t>
            </a:r>
            <a:r>
              <a:rPr lang="en-US" dirty="0" smtClean="0"/>
              <a:t>)</a:t>
            </a:r>
            <a:endParaRPr lang="et-EE" dirty="0" smtClean="0"/>
          </a:p>
        </p:txBody>
      </p:sp>
      <p:sp>
        <p:nvSpPr>
          <p:cNvPr id="14" name="Oval 13"/>
          <p:cNvSpPr/>
          <p:nvPr/>
        </p:nvSpPr>
        <p:spPr>
          <a:xfrm>
            <a:off x="3226777" y="2795953"/>
            <a:ext cx="553916" cy="6418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3780693" y="3116873"/>
            <a:ext cx="3191607" cy="12445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972300" y="3899750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t-EE" dirty="0" smtClean="0"/>
              <a:t>Uuringuravimi kättesaadavus teie uuringukeskuses (valige </a:t>
            </a:r>
            <a:r>
              <a:rPr lang="et-EE" dirty="0" smtClean="0"/>
              <a:t>„</a:t>
            </a:r>
            <a:r>
              <a:rPr lang="en-US" dirty="0" smtClean="0"/>
              <a:t>No</a:t>
            </a:r>
            <a:r>
              <a:rPr lang="et-EE" dirty="0" smtClean="0"/>
              <a:t>“</a:t>
            </a:r>
            <a:r>
              <a:rPr lang="en-US" dirty="0" smtClean="0"/>
              <a:t> (</a:t>
            </a:r>
            <a:r>
              <a:rPr lang="en-US" dirty="0" err="1" smtClean="0"/>
              <a:t>Ei</a:t>
            </a:r>
            <a:r>
              <a:rPr lang="en-US" dirty="0" smtClean="0"/>
              <a:t>)</a:t>
            </a:r>
            <a:r>
              <a:rPr lang="et-EE" dirty="0" smtClean="0"/>
              <a:t>, </a:t>
            </a:r>
            <a:r>
              <a:rPr lang="et-EE" dirty="0" smtClean="0"/>
              <a:t>kui olete kuulnud, et konkreetne ravim pole saadaval)</a:t>
            </a:r>
          </a:p>
        </p:txBody>
      </p:sp>
      <p:sp>
        <p:nvSpPr>
          <p:cNvPr id="22" name="Oval 21"/>
          <p:cNvSpPr/>
          <p:nvPr/>
        </p:nvSpPr>
        <p:spPr>
          <a:xfrm>
            <a:off x="3314701" y="4914900"/>
            <a:ext cx="465992" cy="2118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Connector 22"/>
          <p:cNvCxnSpPr>
            <a:stCxn id="22" idx="6"/>
            <a:endCxn id="24" idx="1"/>
          </p:cNvCxnSpPr>
          <p:nvPr/>
        </p:nvCxnSpPr>
        <p:spPr>
          <a:xfrm>
            <a:off x="3780693" y="5020821"/>
            <a:ext cx="3206258" cy="3720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986951" y="5069719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t-EE" smtClean="0"/>
              <a:t>Kui nõusolekuvormi ei allkirjastanud teie, esitage allkirjastanud isiku nimi</a:t>
            </a:r>
          </a:p>
        </p:txBody>
      </p:sp>
      <p:sp>
        <p:nvSpPr>
          <p:cNvPr id="30" name="Oval 29"/>
          <p:cNvSpPr/>
          <p:nvPr/>
        </p:nvSpPr>
        <p:spPr>
          <a:xfrm>
            <a:off x="3314702" y="5126741"/>
            <a:ext cx="465992" cy="214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1" name="Straight Connector 30"/>
          <p:cNvCxnSpPr>
            <a:stCxn id="30" idx="6"/>
            <a:endCxn id="32" idx="1"/>
          </p:cNvCxnSpPr>
          <p:nvPr/>
        </p:nvCxnSpPr>
        <p:spPr>
          <a:xfrm>
            <a:off x="3780694" y="5234035"/>
            <a:ext cx="3206256" cy="11868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986950" y="6097684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t-EE" dirty="0" smtClean="0"/>
              <a:t>Kui vorm on täidetud, klõpsake nuppu </a:t>
            </a:r>
            <a:r>
              <a:rPr lang="et-EE" dirty="0" smtClean="0"/>
              <a:t>„</a:t>
            </a:r>
            <a:r>
              <a:rPr lang="en-US" dirty="0" smtClean="0"/>
              <a:t>Continue” (</a:t>
            </a:r>
            <a:r>
              <a:rPr lang="et-EE" dirty="0" smtClean="0"/>
              <a:t>Jätka</a:t>
            </a:r>
            <a:r>
              <a:rPr lang="en-US" dirty="0" smtClean="0"/>
              <a:t>)</a:t>
            </a:r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1213792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Randomiseerimine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76" y="1483743"/>
            <a:ext cx="5542166" cy="527073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371102" y="4425971"/>
            <a:ext cx="1390015" cy="5083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>
            <a:stCxn id="8" idx="6"/>
            <a:endCxn id="10" idx="1"/>
          </p:cNvCxnSpPr>
          <p:nvPr/>
        </p:nvCxnSpPr>
        <p:spPr>
          <a:xfrm flipV="1">
            <a:off x="3761117" y="3934446"/>
            <a:ext cx="3025550" cy="74569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786667" y="3472781"/>
            <a:ext cx="489731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t-EE" smtClean="0"/>
              <a:t>Vead tõstavad esile vastused või puuduvad andmed, mis tähendavad, et patsienti ei saa randomiseerida</a:t>
            </a:r>
          </a:p>
        </p:txBody>
      </p:sp>
      <p:sp>
        <p:nvSpPr>
          <p:cNvPr id="11" name="Oval 10"/>
          <p:cNvSpPr/>
          <p:nvPr/>
        </p:nvSpPr>
        <p:spPr>
          <a:xfrm>
            <a:off x="2276211" y="6292301"/>
            <a:ext cx="2114634" cy="4840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6"/>
            <a:endCxn id="13" idx="1"/>
          </p:cNvCxnSpPr>
          <p:nvPr/>
        </p:nvCxnSpPr>
        <p:spPr>
          <a:xfrm flipV="1">
            <a:off x="4390845" y="5609722"/>
            <a:ext cx="2398667" cy="92460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89512" y="5148057"/>
            <a:ext cx="500774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t-EE" smtClean="0"/>
              <a:t>Hoiatused tõstavad esile ootamatud vastused – neid saab muuta või, kui need on õiged, muutmata jätta</a:t>
            </a:r>
          </a:p>
        </p:txBody>
      </p:sp>
      <p:sp>
        <p:nvSpPr>
          <p:cNvPr id="14" name="Oval 13"/>
          <p:cNvSpPr/>
          <p:nvPr/>
        </p:nvSpPr>
        <p:spPr>
          <a:xfrm>
            <a:off x="1906991" y="1527763"/>
            <a:ext cx="2173303" cy="4166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4080294" y="1736110"/>
            <a:ext cx="2706374" cy="3375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86668" y="1612029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t-EE" dirty="0" smtClean="0"/>
              <a:t>Pärast klõpsamist nupule </a:t>
            </a:r>
            <a:r>
              <a:rPr lang="et-EE" dirty="0" smtClean="0"/>
              <a:t>„</a:t>
            </a:r>
            <a:r>
              <a:rPr lang="en-US" dirty="0" smtClean="0"/>
              <a:t>Continue” (</a:t>
            </a:r>
            <a:r>
              <a:rPr lang="et-EE" dirty="0" smtClean="0"/>
              <a:t>Jätka</a:t>
            </a:r>
            <a:r>
              <a:rPr lang="en-US" dirty="0" smtClean="0"/>
              <a:t>)</a:t>
            </a:r>
            <a:r>
              <a:rPr lang="et-EE" dirty="0" smtClean="0"/>
              <a:t> </a:t>
            </a:r>
            <a:r>
              <a:rPr lang="et-EE" dirty="0" smtClean="0"/>
              <a:t>võidakse esile tõsta vead või hoiatused – vaadake need üle ja vajadusel muutke</a:t>
            </a:r>
          </a:p>
        </p:txBody>
      </p:sp>
    </p:spTree>
    <p:extLst>
      <p:ext uri="{BB962C8B-B14F-4D97-AF65-F5344CB8AC3E}">
        <p14:creationId xmlns:p14="http://schemas.microsoft.com/office/powerpoint/2010/main" val="3709997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Randomiseerimine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701" y="1449236"/>
            <a:ext cx="5130509" cy="510683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363638" y="2201031"/>
            <a:ext cx="595224" cy="24520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>
            <a:stCxn id="8" idx="4"/>
            <a:endCxn id="10" idx="1"/>
          </p:cNvCxnSpPr>
          <p:nvPr/>
        </p:nvCxnSpPr>
        <p:spPr>
          <a:xfrm>
            <a:off x="2661250" y="2446237"/>
            <a:ext cx="3795234" cy="191802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456484" y="4041093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t-EE" dirty="0" smtClean="0"/>
              <a:t>Kui kõik on õige, klõpsake nuppu </a:t>
            </a:r>
            <a:r>
              <a:rPr lang="et-EE" dirty="0" smtClean="0"/>
              <a:t>„</a:t>
            </a:r>
            <a:r>
              <a:rPr lang="en-US" dirty="0" err="1" smtClean="0"/>
              <a:t>Randomise</a:t>
            </a:r>
            <a:r>
              <a:rPr lang="en-US" dirty="0" smtClean="0"/>
              <a:t>” (</a:t>
            </a:r>
            <a:r>
              <a:rPr lang="et-EE" dirty="0" err="1" smtClean="0"/>
              <a:t>Randomiseeri</a:t>
            </a:r>
            <a:r>
              <a:rPr lang="en-US" dirty="0" smtClean="0"/>
              <a:t>)</a:t>
            </a:r>
            <a:endParaRPr lang="et-EE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6456483" y="1616689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t-EE" smtClean="0"/>
              <a:t>Pärast vigade/hoiatuste ülevaatamist saate sisestatud andmed enne jätkamist üle vaadata</a:t>
            </a:r>
          </a:p>
        </p:txBody>
      </p:sp>
      <p:sp>
        <p:nvSpPr>
          <p:cNvPr id="20" name="Oval 19"/>
          <p:cNvSpPr/>
          <p:nvPr/>
        </p:nvSpPr>
        <p:spPr>
          <a:xfrm>
            <a:off x="2918452" y="2181988"/>
            <a:ext cx="577968" cy="2832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/>
          <p:cNvCxnSpPr>
            <a:stCxn id="20" idx="6"/>
            <a:endCxn id="22" idx="1"/>
          </p:cNvCxnSpPr>
          <p:nvPr/>
        </p:nvCxnSpPr>
        <p:spPr>
          <a:xfrm>
            <a:off x="3496420" y="2323634"/>
            <a:ext cx="2960065" cy="116622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456485" y="3166695"/>
            <a:ext cx="50559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t-EE" dirty="0" smtClean="0"/>
              <a:t>Kui teil on vaja midagi parandada, klõpsake nuppu </a:t>
            </a:r>
            <a:r>
              <a:rPr lang="et-EE" dirty="0" smtClean="0"/>
              <a:t>„</a:t>
            </a:r>
            <a:r>
              <a:rPr lang="en-US" dirty="0" smtClean="0"/>
              <a:t>Amend” (</a:t>
            </a:r>
            <a:r>
              <a:rPr lang="et-EE" dirty="0" smtClean="0"/>
              <a:t>Muuda</a:t>
            </a:r>
            <a:r>
              <a:rPr lang="en-US" dirty="0" smtClean="0"/>
              <a:t>)</a:t>
            </a:r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2268166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98C8325-FE9C-484A-9089-6859D6ADA50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AB80919-842A-47D9-8626-3A1E57A80258}"/>
</file>

<file path=customXml/itemProps3.xml><?xml version="1.0" encoding="utf-8"?>
<ds:datastoreItem xmlns:ds="http://schemas.openxmlformats.org/officeDocument/2006/customXml" ds:itemID="{90C428E7-F6B4-4035-AFE8-8A0C1D9644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2218</TotalTime>
  <Words>452</Words>
  <Application>Microsoft Office PowerPoint</Application>
  <PresentationFormat>Widescreen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RECOVERY uuring</vt:lpstr>
      <vt:lpstr>Randomiseerimine</vt:lpstr>
      <vt:lpstr>Randomiseerimine</vt:lpstr>
      <vt:lpstr>Randomiseerimine</vt:lpstr>
      <vt:lpstr>Randomiseerimine</vt:lpstr>
      <vt:lpstr>Randomiseerimine</vt:lpstr>
      <vt:lpstr>Randomiseerimine</vt:lpstr>
      <vt:lpstr>Randomiseerimine</vt:lpstr>
      <vt:lpstr>Randomiseerimine</vt:lpstr>
      <vt:lpstr>Randomiseerimine</vt:lpstr>
      <vt:lpstr>Probleemid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Nicolette van Neer</cp:lastModifiedBy>
  <cp:revision>119</cp:revision>
  <cp:lastPrinted>2020-03-18T19:42:16Z</cp:lastPrinted>
  <dcterms:created xsi:type="dcterms:W3CDTF">2020-03-14T13:47:38Z</dcterms:created>
  <dcterms:modified xsi:type="dcterms:W3CDTF">2024-12-30T10:47:55Z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