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17/12/2024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17/12/2024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17/12/2024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br/>
            <a:r>
              <a:rPr lang="es-ES" b="1" dirty="0">
                <a:solidFill>
                  <a:srgbClr val="9E3159"/>
                </a:solidFill>
                <a:latin typeface="+mn-lt"/>
              </a:rPr>
              <a:t>Ensayo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es-ES" sz="3200" b="1" dirty="0"/>
              <a:t>Antecedentes y descripción general del ensayo</a:t>
            </a:r>
          </a:p>
          <a:p>
            <a:endParaRPr lang="es-ES" sz="2800" b="1" dirty="0"/>
          </a:p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</a:rPr>
              <a:t>V3.0 03-12-2024</a:t>
            </a:r>
          </a:p>
          <a:p>
            <a:endParaRPr lang="es-ES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s-ES"/>
              <a:t>Antecedentes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/>
          </a:bodyPr>
          <a:lstStyle/>
          <a:p>
            <a:r>
              <a:rPr lang="es-ES" sz="2400" dirty="0"/>
              <a:t>La pandemia de SARS-CoV-2 causó ~20 millones de muertes e inestabilidad de dimensiones mundiales, pero ahora ha pasado a una fase endémica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El tratamiento de la COVID-19 avanzó rápidamente gracias a la rigurosa evaluación de posibles terapias en grandes ensayos aleatorizados.</a:t>
            </a:r>
          </a:p>
          <a:p>
            <a:endParaRPr lang="es-ES" sz="2400" dirty="0"/>
          </a:p>
          <a:p>
            <a:r>
              <a:rPr lang="es-ES" sz="2400" dirty="0"/>
              <a:t>Ahora sabemos más sobre el tratamiento de la neumonía causada por la COVID-19 que sobre la gripe o la neumonía bacteriana.</a:t>
            </a:r>
          </a:p>
          <a:p>
            <a:endParaRPr lang="es-ES" sz="2400" dirty="0"/>
          </a:p>
          <a:p>
            <a:r>
              <a:rPr lang="es-ES" sz="2400" dirty="0"/>
              <a:t>La neumonía relacionada con diversos patógenos sigue siendo una causa importante de hospitalización y muerte en todo el mundo (~2,5 millones de muertes/año)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es-ES" sz="2400" dirty="0"/>
              <a:t>RECOVERY ha sido, con diferencia, el mayor ensayo de tratamiento de la COVID-19, con casi 50.000 pacientes hospitalizados</a:t>
            </a:r>
          </a:p>
          <a:p>
            <a:pPr>
              <a:spcBef>
                <a:spcPts val="1800"/>
              </a:spcBef>
            </a:pPr>
            <a:r>
              <a:rPr lang="es-ES" sz="2400" dirty="0"/>
              <a:t>Ha demostrado la necesidad de ensayos colaborativos de gran tamaño para identificar o descartar efectos del tratamiento que realmente valgan la pena</a:t>
            </a:r>
          </a:p>
          <a:p>
            <a:pPr>
              <a:spcBef>
                <a:spcPts val="1800"/>
              </a:spcBef>
            </a:pPr>
            <a:r>
              <a:rPr lang="es-ES" sz="2400" dirty="0"/>
              <a:t>El ensayo ha evaluado &gt;12 tratamientos para la COVID-19, demostrando que:</a:t>
            </a:r>
          </a:p>
          <a:p>
            <a:pPr lvl="1">
              <a:spcBef>
                <a:spcPts val="600"/>
              </a:spcBef>
            </a:pPr>
            <a:r>
              <a:rPr lang="es-ES" sz="2000" dirty="0"/>
              <a:t>Los corticosteroides, los inhibidores de IL-6, los inhibidores de JAK y los anticuerpos monoclonales neutralizantes son eficaces (en combinación reducen el riesgo de muerte casi a la mitad).</a:t>
            </a:r>
          </a:p>
          <a:p>
            <a:pPr lvl="1">
              <a:spcBef>
                <a:spcPts val="600"/>
              </a:spcBef>
            </a:pPr>
            <a:r>
              <a:rPr lang="es-ES" sz="2000" dirty="0"/>
              <a:t>Sin embargo, muchos de los tratamientos más utilizados no tuvieron ningún efecto (por ejemplo, la hidroxicloroquina, el lopinavir, la azitromicina y el plasma de personas convalecientes)</a:t>
            </a:r>
            <a:endParaRPr lang="es-ES" sz="800" dirty="0"/>
          </a:p>
          <a:p>
            <a:pPr>
              <a:spcBef>
                <a:spcPts val="1800"/>
              </a:spcBef>
            </a:pPr>
            <a:r>
              <a:rPr lang="es-ES" sz="2400" dirty="0"/>
              <a:t>RECOVERY se ha convertido ahora en una plataforma de ensayos que evalúa tratamientos para otras causas de neumonía, como la gripe y la neumonía presuntamente bacteriana adquirida en la comunidad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s-ES"/>
              <a:t>Antecedentes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Mulish" pitchFamily="2" charset="0"/>
              </a:rPr>
              <a:t>Ensayo RECOVERY</a:t>
            </a:r>
            <a:endParaRPr lang="es-ES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1592065"/>
            <a:ext cx="6918114" cy="346232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s-ES" sz="2400" dirty="0">
                <a:latin typeface="+mn-lt"/>
              </a:rPr>
              <a:t>Ensayo de plataforma aleatorizado y abierto para pacientes hospitalizados por neumonía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endParaRPr lang="es-ES" sz="100" dirty="0">
              <a:latin typeface="+mn-lt"/>
            </a:endParaRP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s-ES" sz="2400" dirty="0">
                <a:latin typeface="+mn-lt"/>
              </a:rPr>
              <a:t>Empezó en el Reino Unido y ahora está disponible en 10 países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s-ES" sz="2400" b="1" dirty="0"/>
              <a:t>Diseño simplificado</a:t>
            </a:r>
            <a:r>
              <a:rPr lang="es-ES" sz="2400" dirty="0"/>
              <a:t>: los procedimientos y la elegibilidad del ensayo son sencillos, permitiendo reducir la carga del personal hospitalario y permitir el reclutamiento de un gran número de pacientes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800012"/>
            <a:ext cx="10857654" cy="201577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es-ES" sz="10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671888" algn="l"/>
              </a:tabLst>
            </a:pPr>
            <a:r>
              <a:rPr lang="es-ES" sz="2400" dirty="0">
                <a:latin typeface="+mn-lt"/>
              </a:rPr>
              <a:t>Resultado primario: 		Mortalidad por cualquier causa a los 28 días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s-ES" sz="2400" dirty="0">
                <a:latin typeface="+mn-lt"/>
              </a:rPr>
              <a:t>Resultados secundarios: </a:t>
            </a:r>
            <a:r>
              <a:rPr lang="en-US" sz="2400" dirty="0">
                <a:latin typeface="+mn-lt"/>
              </a:rPr>
              <a:t>	</a:t>
            </a:r>
            <a:r>
              <a:rPr lang="es-ES" sz="2400" dirty="0">
                <a:latin typeface="+mn-lt"/>
              </a:rPr>
              <a:t>i) Progresión a ventilación/muerte</a:t>
            </a:r>
          </a:p>
          <a:p>
            <a:pPr defTabSz="831850">
              <a:buClr>
                <a:srgbClr val="9E3159"/>
              </a:buClr>
              <a:tabLst>
                <a:tab pos="4216400" algn="l"/>
              </a:tabLst>
            </a:pPr>
            <a:r>
              <a:rPr lang="en-US" sz="2400" dirty="0"/>
              <a:t>	</a:t>
            </a:r>
            <a:r>
              <a:rPr lang="es-ES" sz="2400" dirty="0">
                <a:latin typeface="+mn-lt"/>
              </a:rPr>
              <a:t>ii) Tiempo hasta el alta hospitalaria </a:t>
            </a:r>
          </a:p>
          <a:p>
            <a:pPr defTabSz="831850">
              <a:buClr>
                <a:srgbClr val="9E3159"/>
              </a:buClr>
            </a:pPr>
            <a:r>
              <a:rPr lang="en-US" dirty="0"/>
              <a:t>				</a:t>
            </a:r>
            <a:r>
              <a:rPr lang="es-ES" dirty="0"/>
              <a:t>  	      </a:t>
            </a:r>
            <a:r>
              <a:rPr lang="es-ES" sz="2400" dirty="0">
                <a:latin typeface="+mn-lt"/>
              </a:rPr>
              <a:t>(coprimario para la gripe)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8584994" cy="1325563"/>
          </a:xfrm>
        </p:spPr>
        <p:txBody>
          <a:bodyPr>
            <a:normAutofit/>
          </a:bodyPr>
          <a:lstStyle/>
          <a:p>
            <a:r>
              <a:rPr lang="es-ES" sz="4000" dirty="0"/>
              <a:t>Criterios básicos de admisión de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s-ES" sz="2000" dirty="0"/>
              <a:t>Hospitalizado</a:t>
            </a:r>
            <a:endParaRPr lang="es-ES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s-ES" sz="2000" dirty="0"/>
              <a:t>Síndrome de neumonía, por ejemplo: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Síntomas típicos de una nueva infección de las vías respiratorias (tos, dificultad respiratoria, fiebre, etc.); y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Evidencia objetiva de enfermedad pulmonar aguda (por ejemplo, cambios en las radiografías/TC/Ultrasonido, hipoxia o examen clínico); y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Causas alternativas consideradas improbables o excluidas (por ejemplo, insuficiencia cardíaca)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s-ES" sz="1800" i="1" dirty="0"/>
              <a:t>Sin embargo, el diagnóstico es clínico según la opinión del médico responsable (estos criterios son orientativos)</a:t>
            </a:r>
            <a:endParaRPr lang="es-ES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s-ES" sz="2000" dirty="0"/>
              <a:t>Uno de los siguientes diagnósticos: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Infección confirmada por SARS-CoV-2 (comparaciones con COVID-19 no abiertas en la UE)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Infección confirmada por Influenza A o B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s-ES" sz="1800" dirty="0"/>
              <a:t>Neumonía adquirida en la comunidad con antibióticos planificados (sin sospecha de COVID-19/gripe/neumonía por Pneumocystis/tuberculosis)</a:t>
            </a:r>
            <a:endParaRPr lang="es-ES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s-ES" sz="2000" dirty="0"/>
              <a:t>Sin antecedentes médicos que pudieran poner en riesgo al paciente en caso de participar</a:t>
            </a:r>
            <a:endParaRPr lang="es-ES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s-ES" sz="2000" dirty="0"/>
              <a:t>El médico que le atiende no cree que esté indicado o contraindicado un tratamiento específico para el ensayo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/>
              <a:t>Fuera del Reino Unido debe tener ≥18 años (en el Reino Unido los niños son elegibles para algunas comparaciones)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/>
              <a:t>Algunas comparaciones tienen criterios de elegibilidad adicionales; consulte el protocolo y la formación correspondiente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932" y="71913"/>
            <a:ext cx="9113358" cy="1325563"/>
          </a:xfrm>
        </p:spPr>
        <p:txBody>
          <a:bodyPr>
            <a:noAutofit/>
          </a:bodyPr>
          <a:lstStyle/>
          <a:p>
            <a:r>
              <a:rPr lang="es-ES" sz="2900" dirty="0"/>
              <a:t>Diseño de RECOVERY</a:t>
            </a:r>
            <a:br>
              <a:rPr sz="2900" dirty="0"/>
            </a:br>
            <a:r>
              <a:rPr lang="es-ES" sz="2900" dirty="0"/>
              <a:t>(las comparaciones varían según la región y cambiarán con el tiempo; consulte el protocolo actual en el sitio web)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s-ES" sz="2000" b="1" dirty="0"/>
              <a:t>PACIENTES HOSPITALIZADOS CON NEUMONÍA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2000" b="1" dirty="0"/>
              <a:t>ANÁLISIS</a:t>
            </a:r>
            <a:endParaRPr lang="es-ES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b="1" dirty="0"/>
              <a:t>R</a:t>
            </a:r>
            <a:endParaRPr lang="es-E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Pacientes con SARS-CoV-2 confirmado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95122" cy="1433785"/>
            <a:chOff x="4441699" y="1560294"/>
            <a:chExt cx="3563927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Dosis altas de dexametasona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63924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000" b="1" dirty="0">
                  <a:solidFill>
                    <a:schemeClr val="bg1"/>
                  </a:solidFill>
                </a:rPr>
                <a:t>Tratamiento habitual (dosis estándar de corticosteroides)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3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i="1" dirty="0"/>
                <a:t>o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3003097" cy="45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/>
                <a:t>COVID-19 comparación de corticosteroides en dosis altas (pacientes con VNI o VMI)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Dexametasona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Tratamiento habitual sin corticosteroides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i="1" dirty="0"/>
                <a:t>o</a:t>
              </a:r>
              <a:endParaRPr lang="es-ES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/>
                <a:t>Comparación con corticosteroides para la gripe (pacientes con hipoxia)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Tratamiento habitual sin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i="1" dirty="0"/>
                <a:t>o</a:t>
              </a:r>
              <a:endParaRPr lang="es-ES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/>
                <a:t>Comparación con baloxavir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</a:rPr>
                <a:t>Tratamiento habitual sin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i="1" dirty="0"/>
                <a:t>o</a:t>
              </a:r>
              <a:endParaRPr lang="es-ES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/>
                <a:t>Comparación con oseltamivir</a:t>
              </a:r>
              <a:endParaRPr lang="es-ES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Pacientes con GRIPE confirmada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s-ES" sz="1200" b="1" dirty="0">
                    <a:solidFill>
                      <a:schemeClr val="bg1"/>
                    </a:solidFill>
                  </a:rPr>
                  <a:t>Sotrovimab</a:t>
                </a:r>
                <a:endParaRPr lang="es-E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s-ES" sz="1200" b="1" dirty="0">
                    <a:solidFill>
                      <a:schemeClr val="bg1"/>
                    </a:solidFill>
                  </a:rPr>
                  <a:t>Tratamiento habitual sin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600" b="1" i="1" dirty="0"/>
                  <a:t>o</a:t>
                </a:r>
                <a:endParaRPr lang="es-ES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600" b="1" dirty="0"/>
                  <a:t>Comparación con sotrovimab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772251" y="2766269"/>
            <a:ext cx="3874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Pacientes con NAC (sin sospecha de SARS-CoV-2/ gripe/neumonía por Pneumocystis/tuberculosis</a:t>
            </a:r>
            <a:r>
              <a:rPr lang="es-ES" sz="1600" b="1" dirty="0"/>
              <a:t>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436000" cy="1420915"/>
            <a:chOff x="7960889" y="1429068"/>
            <a:chExt cx="343600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015"/>
              <a:ext cx="3436000" cy="1414968"/>
              <a:chOff x="8003238" y="1576042"/>
              <a:chExt cx="3436000" cy="1414968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s-ES" sz="1200" b="1" dirty="0">
                    <a:solidFill>
                      <a:schemeClr val="bg1"/>
                    </a:solidFill>
                  </a:rPr>
                  <a:t>Dexametasona</a:t>
                </a:r>
                <a:endParaRPr lang="es-E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s-ES" sz="1200" b="1" dirty="0">
                    <a:solidFill>
                      <a:schemeClr val="bg1"/>
                    </a:solidFill>
                  </a:rPr>
                  <a:t>Tratamiento habitual sin corticosteroides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600" b="1" i="1" dirty="0"/>
                  <a:t>o</a:t>
                </a:r>
                <a:endParaRPr lang="es-ES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1989" y="1576042"/>
                <a:ext cx="286724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400" b="1" dirty="0"/>
                  <a:t>Comparación de corticosteroides para la neumonía adquirida en la comunidad (NAC)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01247" y="3615088"/>
            <a:ext cx="34674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Datos iniciales recopilados, idoneidad determinada, aleatorización 1:1 en cada comparación adecuada.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817002" y="359613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Resultados a los 28 días y 6 meses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300" b="1" dirty="0"/>
              <a:t>Mortalidad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300" b="1" dirty="0"/>
              <a:t>Tiempo hasta el alta con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300" b="1" dirty="0"/>
              <a:t>Progresión a ventilación mecánica o muerte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8497324" cy="1325563"/>
          </a:xfrm>
        </p:spPr>
        <p:txBody>
          <a:bodyPr/>
          <a:lstStyle/>
          <a:p>
            <a:r>
              <a:rPr lang="es-ES" dirty="0"/>
              <a:t>Procedimientos del ensayo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0" y="1311843"/>
            <a:ext cx="7693567" cy="569595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s-ES" sz="1800" dirty="0"/>
              <a:t>Obtención del consentimiento por escrito del paciente o de su representante legal</a:t>
            </a:r>
          </a:p>
          <a:p>
            <a:pPr>
              <a:spcBef>
                <a:spcPts val="900"/>
              </a:spcBef>
            </a:pPr>
            <a:r>
              <a:rPr lang="es-ES" sz="1800" dirty="0"/>
              <a:t>Introducción de los datos de referencia en el sitio web de aleatorización, incluida la idoneidad para cada comparación de tratamientos</a:t>
            </a:r>
          </a:p>
          <a:p>
            <a:pPr>
              <a:spcBef>
                <a:spcPts val="900"/>
              </a:spcBef>
            </a:pPr>
            <a:r>
              <a:rPr lang="es-ES" sz="1800" dirty="0"/>
              <a:t>Los pacientes pueden participar simultáneamente en varias comparaciones </a:t>
            </a:r>
          </a:p>
          <a:p>
            <a:pPr>
              <a:spcBef>
                <a:spcPts val="900"/>
              </a:spcBef>
            </a:pPr>
            <a:r>
              <a:rPr lang="es-ES" sz="1800" dirty="0"/>
              <a:t>Si el paciente no es apto para un tratamiento, puede ser asignado aleatoriamente a otras comparaciones</a:t>
            </a:r>
          </a:p>
          <a:p>
            <a:pPr>
              <a:spcBef>
                <a:spcPts val="900"/>
              </a:spcBef>
            </a:pPr>
            <a:r>
              <a:rPr lang="es-ES" sz="1800" dirty="0"/>
              <a:t>Se asigna a los pacientes el tratamiento del ensayo o el habitual sin el tratamiento del ensayo (el resto de las prácticas clínicas siguen siendo las mismas)</a:t>
            </a:r>
          </a:p>
          <a:p>
            <a:pPr>
              <a:spcBef>
                <a:spcPts val="900"/>
              </a:spcBef>
            </a:pPr>
            <a:r>
              <a:rPr lang="es-ES" sz="1800" b="1" dirty="0"/>
              <a:t>Las asignaciones son independientes</a:t>
            </a:r>
            <a:r>
              <a:rPr lang="es-ES" sz="1800" dirty="0"/>
              <a:t>, por lo que a un paciente se le pueden asignar todos, ninguno o cualquier combinación de tratamientos adecuados</a:t>
            </a:r>
          </a:p>
          <a:p>
            <a:pPr>
              <a:spcBef>
                <a:spcPts val="900"/>
              </a:spcBef>
            </a:pPr>
            <a:r>
              <a:rPr lang="es-ES" sz="1800" dirty="0"/>
              <a:t>El seguimiento utiliza el </a:t>
            </a:r>
            <a:r>
              <a:rPr lang="es-ES" sz="1800" dirty="0" err="1"/>
              <a:t>CRFe</a:t>
            </a:r>
            <a:r>
              <a:rPr lang="es-ES" sz="1800" dirty="0"/>
              <a:t> OpenClinica</a:t>
            </a:r>
          </a:p>
          <a:p>
            <a:pPr marL="450850" lvl="1" indent="-258763"/>
            <a:r>
              <a:rPr lang="es-ES" sz="1600" dirty="0"/>
              <a:t>Datos de historias clínicas, sin mediciones específicas del ensayo (además de los hisopos respiratorios para regiones/comparaciones seleccionadas)</a:t>
            </a:r>
          </a:p>
          <a:p>
            <a:pPr marL="450850" lvl="1" indent="-258763"/>
            <a:r>
              <a:rPr lang="es-ES" sz="1600" dirty="0"/>
              <a:t>Resultados primarios/secundarios recogidos a los 28 días, además de los tratamientos recibidos y los principales resultados de seguridad (por ejemplo, lesión renal/hepática, convulsiones)</a:t>
            </a:r>
          </a:p>
          <a:p>
            <a:pPr marL="450850" lvl="1" indent="-258763"/>
            <a:r>
              <a:rPr lang="es-ES" sz="1600" dirty="0"/>
              <a:t>En algunas regiones, el seguimiento a los 28 días/6 meses requiere una llamada telefónica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0462"/>
          <a:stretch/>
        </p:blipFill>
        <p:spPr>
          <a:xfrm>
            <a:off x="7693567" y="1329690"/>
            <a:ext cx="4498433" cy="5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Resumen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85000" lnSpcReduction="20000"/>
          </a:bodyPr>
          <a:lstStyle/>
          <a:p>
            <a:r>
              <a:rPr lang="es-ES"/>
              <a:t>Se necesitan mejores tratamientos para reducir la mortalidad de los pacientes hospitalizados por neumonía</a:t>
            </a:r>
          </a:p>
          <a:p>
            <a:endParaRPr lang="es-ES" dirty="0"/>
          </a:p>
          <a:p>
            <a:r>
              <a:rPr lang="es-ES"/>
              <a:t>RECOVERY está evaluando actualmente varios tratamientos prometedores</a:t>
            </a:r>
          </a:p>
          <a:p>
            <a:endParaRPr lang="es-ES" dirty="0"/>
          </a:p>
          <a:p>
            <a:r>
              <a:rPr lang="es-ES"/>
              <a:t>Al tratarse de un ensayo adaptativo, el diseño seguirá evolucionando a medida que se añadan nuevos tratamientos y se eliminen los antiguos cuando se obtengan resultados</a:t>
            </a:r>
          </a:p>
          <a:p>
            <a:endParaRPr lang="es-ES" dirty="0"/>
          </a:p>
          <a:p>
            <a:r>
              <a:rPr lang="es-ES"/>
              <a:t>La colaboración con RECOVERY ha sido un gran éxito, con la participación de miles de colaboradores en cientos de hospitales</a:t>
            </a:r>
          </a:p>
          <a:p>
            <a:endParaRPr lang="es-ES" dirty="0"/>
          </a:p>
          <a:p>
            <a:r>
              <a:rPr lang="es-ES"/>
              <a:t>¡Esperamos seguir dando la bienvenida a nuevos colaboradores en todo el mundo!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37f62fc-0309-469d-96f8-244e1f51aa13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ACD5D8-AFE0-4827-A698-8A6A8A124951}"/>
</file>

<file path=customXml/itemProps3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3670</TotalTime>
  <Words>1038</Words>
  <Application>Microsoft Office PowerPoint</Application>
  <PresentationFormat>Widescreen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Wingdings</vt:lpstr>
      <vt:lpstr>Mulish</vt:lpstr>
      <vt:lpstr>Arial</vt:lpstr>
      <vt:lpstr>Office Theme</vt:lpstr>
      <vt:lpstr> Ensayo RECOVERY</vt:lpstr>
      <vt:lpstr>Antecedentes</vt:lpstr>
      <vt:lpstr>Antecedentes</vt:lpstr>
      <vt:lpstr>PowerPoint Presentation</vt:lpstr>
      <vt:lpstr>Criterios básicos de admisión de RECOVERY</vt:lpstr>
      <vt:lpstr>Diseño de RECOVERY (las comparaciones varían según la región y cambiarán con el tiempo; consulte el protocolo actual en el sitio web)</vt:lpstr>
      <vt:lpstr>Procedimientos del ensayo RECOVERY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Barbosa Sousa Gouveia, S.I. (Sofia)</cp:lastModifiedBy>
  <cp:revision>134</cp:revision>
  <cp:lastPrinted>2020-03-18T19:42:16Z</cp:lastPrinted>
  <dcterms:created xsi:type="dcterms:W3CDTF">2020-03-14T13:47:38Z</dcterms:created>
  <dcterms:modified xsi:type="dcterms:W3CDTF">2024-12-17T08:44:13Z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