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5" r:id="rId5"/>
    <p:sldId id="283" r:id="rId6"/>
    <p:sldId id="291" r:id="rId7"/>
    <p:sldId id="338" r:id="rId8"/>
    <p:sldId id="337" r:id="rId9"/>
    <p:sldId id="335" r:id="rId10"/>
    <p:sldId id="265" r:id="rId11"/>
    <p:sldId id="297" r:id="rId12"/>
  </p:sldIdLst>
  <p:sldSz cx="12192000" cy="6858000"/>
  <p:notesSz cx="6881813" cy="9661525"/>
  <p:embeddedFontLst>
    <p:embeddedFont>
      <p:font typeface="Mulish"/>
      <p:regular r:id="rId15"/>
      <p:bold r:id="rId16"/>
      <p:italic r:id="rId17"/>
      <p:boldItalic r:id="rId18"/>
    </p:embeddedFont>
  </p:embeddedFontLst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3C61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232" autoAdjust="0"/>
    <p:restoredTop sz="94660"/>
  </p:normalViewPr>
  <p:slideViewPr>
    <p:cSldViewPr snapToGrid="0">
      <p:cViewPr varScale="1">
        <p:scale>
          <a:sx n="66" d="100"/>
          <a:sy n="66" d="100"/>
        </p:scale>
        <p:origin x="10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4123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25079-B1FA-462E-A452-44298198BC44}" type="datetimeFigureOut">
              <a:rPr lang="en-GB" smtClean="0"/>
              <a:t>17/12/2024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41346-2048-4300-8804-594020DACEF8}" type="slidenum">
              <a:rPr lang="en-GB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0861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DDD77-45DE-4CF9-BE95-0F75365973B6}" type="datetimeFigureOut">
              <a:rPr lang="en-GB" smtClean="0"/>
              <a:t>17/12/2024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0176D-839C-4CD8-8803-4392F3BD4A69}" type="slidenum">
              <a:rPr lang="en-GB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0151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8666F-4CDE-4600-89E4-4EAAC1D2ACB4}" type="slidenum">
              <a:rPr lang="en-U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1907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17/12/2024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37451"/>
            <a:ext cx="9144000" cy="1158033"/>
          </a:xfrm>
        </p:spPr>
        <p:txBody>
          <a:bodyPr>
            <a:noAutofit/>
          </a:bodyPr>
          <a:lstStyle/>
          <a:p>
            <a:br/>
            <a:r>
              <a:rPr lang="es-ES" b="1" dirty="0">
                <a:solidFill>
                  <a:srgbClr val="9E3159"/>
                </a:solidFill>
                <a:latin typeface="+mn-lt"/>
              </a:rPr>
              <a:t>Ensayo 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35476"/>
            <a:ext cx="9144000" cy="1655762"/>
          </a:xfrm>
        </p:spPr>
        <p:txBody>
          <a:bodyPr>
            <a:normAutofit/>
          </a:bodyPr>
          <a:lstStyle/>
          <a:p>
            <a:r>
              <a:rPr lang="es-ES" sz="3200" b="1" dirty="0"/>
              <a:t>Antecedentes y descripción general del ensayo</a:t>
            </a:r>
          </a:p>
          <a:p>
            <a:endParaRPr lang="es-ES" sz="2800" b="1" dirty="0"/>
          </a:p>
          <a:p>
            <a:r>
              <a:rPr lang="es-ES" sz="2000" b="1" dirty="0">
                <a:solidFill>
                  <a:schemeClr val="bg1">
                    <a:lumMod val="50000"/>
                  </a:schemeClr>
                </a:solidFill>
              </a:rPr>
              <a:t>V3.0 03-12-2024</a:t>
            </a:r>
          </a:p>
          <a:p>
            <a:endParaRPr lang="es-ES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s-ES"/>
              <a:t>Antecedentes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56" y="1572004"/>
            <a:ext cx="10957208" cy="4580078"/>
          </a:xfrm>
        </p:spPr>
        <p:txBody>
          <a:bodyPr>
            <a:normAutofit/>
          </a:bodyPr>
          <a:lstStyle/>
          <a:p>
            <a:r>
              <a:rPr lang="es-ES" sz="2400" dirty="0"/>
              <a:t>La pandemia de SARS-CoV-2 causó ~20 millones de muertes e inestabilidad de dimensiones mundiales, pero ahora ha pasado a una fase endémica</a:t>
            </a:r>
          </a:p>
          <a:p>
            <a:pPr marL="0" indent="0">
              <a:buNone/>
            </a:pPr>
            <a:endParaRPr lang="es-ES" sz="2400" dirty="0"/>
          </a:p>
          <a:p>
            <a:r>
              <a:rPr lang="es-ES" sz="2400" dirty="0"/>
              <a:t>El tratamiento de la COVID-19 avanzó rápidamente gracias a la rigurosa evaluación de posibles terapias en grandes ensayos aleatorizados.</a:t>
            </a:r>
          </a:p>
          <a:p>
            <a:endParaRPr lang="es-ES" sz="2400" dirty="0"/>
          </a:p>
          <a:p>
            <a:r>
              <a:rPr lang="es-ES" sz="2400" dirty="0"/>
              <a:t>Ahora sabemos más sobre el tratamiento de la neumonía causada por la COVID-19 que sobre la gripe o la neumonía bacteriana.</a:t>
            </a:r>
          </a:p>
          <a:p>
            <a:endParaRPr lang="es-ES" sz="2400" dirty="0"/>
          </a:p>
          <a:p>
            <a:r>
              <a:rPr lang="es-ES" sz="2400" dirty="0"/>
              <a:t>La neumonía relacionada con diversos patógenos sigue siendo una causa importante de hospitalización y muerte en todo el mundo (~2,5 millones de muertes/año)</a:t>
            </a:r>
          </a:p>
          <a:p>
            <a:pPr marL="0" indent="0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91" y="1464680"/>
            <a:ext cx="11966899" cy="5073279"/>
          </a:xfrm>
        </p:spPr>
        <p:txBody>
          <a:bodyPr>
            <a:noAutofit/>
          </a:bodyPr>
          <a:lstStyle/>
          <a:p>
            <a:r>
              <a:rPr lang="es-ES" sz="2400" dirty="0"/>
              <a:t>RECOVERY ha sido, con diferencia, el mayor ensayo de tratamiento de la COVID-19, con casi 50.000 pacientes hospitalizados</a:t>
            </a:r>
          </a:p>
          <a:p>
            <a:pPr>
              <a:spcBef>
                <a:spcPts val="1800"/>
              </a:spcBef>
            </a:pPr>
            <a:r>
              <a:rPr lang="es-ES" sz="2400" dirty="0"/>
              <a:t>Ha demostrado la necesidad de ensayos colaborativos de gran tamaño para identificar o descartar efectos del tratamiento que realmente valgan la pena</a:t>
            </a:r>
          </a:p>
          <a:p>
            <a:pPr>
              <a:spcBef>
                <a:spcPts val="1800"/>
              </a:spcBef>
            </a:pPr>
            <a:r>
              <a:rPr lang="es-ES" sz="2400" dirty="0"/>
              <a:t>El ensayo ha evaluado &gt;12 tratamientos para la COVID-19, demostrando que:</a:t>
            </a:r>
          </a:p>
          <a:p>
            <a:pPr lvl="1">
              <a:spcBef>
                <a:spcPts val="600"/>
              </a:spcBef>
            </a:pPr>
            <a:r>
              <a:rPr lang="es-ES" sz="2000" dirty="0"/>
              <a:t>Los corticosteroides, los inhibidores de IL-6, los inhibidores de JAK y los anticuerpos monoclonales neutralizantes son eficaces (en combinación reducen el riesgo de muerte casi a la mitad).</a:t>
            </a:r>
          </a:p>
          <a:p>
            <a:pPr lvl="1">
              <a:spcBef>
                <a:spcPts val="600"/>
              </a:spcBef>
            </a:pPr>
            <a:r>
              <a:rPr lang="es-ES" sz="2000" dirty="0"/>
              <a:t>Sin embargo, muchos de los tratamientos más utilizados no tuvieron ningún efecto (por ejemplo, la hidroxicloroquina, el lopinavir, la azitromicina y el plasma de personas convalecientes)</a:t>
            </a:r>
            <a:endParaRPr lang="es-ES" sz="800" dirty="0"/>
          </a:p>
          <a:p>
            <a:pPr>
              <a:spcBef>
                <a:spcPts val="1800"/>
              </a:spcBef>
            </a:pPr>
            <a:r>
              <a:rPr lang="es-ES" sz="2400" dirty="0"/>
              <a:t>RECOVERY se ha convertido ahora en una plataforma de ensayos que evalúa tratamientos para otras causas de neumonía, como la gripe y la neumonía presuntamente bacteriana adquirida en la comunidad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s-ES"/>
              <a:t>Antecedentes</a:t>
            </a:r>
          </a:p>
        </p:txBody>
      </p:sp>
    </p:spTree>
    <p:extLst>
      <p:ext uri="{BB962C8B-B14F-4D97-AF65-F5344CB8AC3E}">
        <p14:creationId xmlns:p14="http://schemas.microsoft.com/office/powerpoint/2010/main" val="126379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map of the world with different countries/regions&#10;&#10;Description automatically generated">
            <a:extLst>
              <a:ext uri="{FF2B5EF4-FFF2-40B4-BE49-F238E27FC236}">
                <a16:creationId xmlns:a16="http://schemas.microsoft.com/office/drawing/2014/main" id="{0883BFAB-C1F5-BB43-0FCC-CDE2F6B543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5522" y="1493078"/>
            <a:ext cx="5586478" cy="427776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779AC7-291A-8C42-A422-00FE33014EF3}"/>
              </a:ext>
            </a:extLst>
          </p:cNvPr>
          <p:cNvSpPr txBox="1"/>
          <p:nvPr/>
        </p:nvSpPr>
        <p:spPr>
          <a:xfrm>
            <a:off x="498397" y="305317"/>
            <a:ext cx="11484952" cy="676947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r>
              <a:rPr lang="es-ES" sz="3600" b="1" dirty="0">
                <a:solidFill>
                  <a:schemeClr val="bg1"/>
                </a:solidFill>
                <a:latin typeface="Mulish" pitchFamily="2" charset="0"/>
              </a:rPr>
              <a:t>Ensayo RECOVERY</a:t>
            </a:r>
            <a:endParaRPr lang="es-ES" sz="3600" dirty="0">
              <a:solidFill>
                <a:schemeClr val="bg1"/>
              </a:solidFill>
              <a:latin typeface="Mulish" pitchFamily="2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1592065"/>
            <a:ext cx="6918114" cy="3462325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latin typeface="+mn-lt"/>
              </a:rPr>
              <a:t>Ensayo de plataforma aleatorizado y abierto para pacientes hospitalizados por neumonía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endParaRPr lang="es-ES" sz="100" dirty="0">
              <a:latin typeface="+mn-lt"/>
            </a:endParaRP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latin typeface="+mn-lt"/>
              </a:rPr>
              <a:t>Empezó en el Reino Unido y ahora está disponible en 10 países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es-ES" sz="2400" b="1" dirty="0"/>
              <a:t>Diseño simplificado</a:t>
            </a:r>
            <a:r>
              <a:rPr lang="es-ES" sz="2400" dirty="0"/>
              <a:t>: los procedimientos y la elegibilidad del ensayo son sencillos, permitiendo reducir la carga del personal hospitalario y permitir el reclutamiento de un gran número de pacientes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8425" y="6524357"/>
            <a:ext cx="2053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>
                <a:latin typeface="+mn-lt"/>
              </a:rPr>
              <a:t>www.recoverytrial.net</a:t>
            </a:r>
          </a:p>
        </p:txBody>
      </p:sp>
      <p:sp>
        <p:nvSpPr>
          <p:cNvPr id="555" name="TextBox 554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4800012"/>
            <a:ext cx="10857654" cy="2015775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>
              <a:lnSpc>
                <a:spcPct val="150000"/>
              </a:lnSpc>
              <a:buClr>
                <a:srgbClr val="9E3159"/>
              </a:buClr>
            </a:pPr>
            <a:endParaRPr lang="es-ES" sz="1000" dirty="0">
              <a:latin typeface="+mn-lt"/>
            </a:endParaRPr>
          </a:p>
          <a:p>
            <a:pPr marL="457200" indent="-457200" defTabSz="831850">
              <a:lnSpc>
                <a:spcPct val="150000"/>
              </a:lnSpc>
              <a:buClr>
                <a:srgbClr val="9E3159"/>
              </a:buClr>
              <a:buFont typeface="Wingdings" panose="05000000000000000000" pitchFamily="2" charset="2"/>
              <a:buChar char="§"/>
              <a:tabLst>
                <a:tab pos="3671888" algn="l"/>
              </a:tabLst>
            </a:pPr>
            <a:r>
              <a:rPr lang="es-ES" sz="2400" dirty="0">
                <a:latin typeface="+mn-lt"/>
              </a:rPr>
              <a:t>Resultado primario: 		Mortalidad por cualquier causa a los 28 días</a:t>
            </a:r>
          </a:p>
          <a:p>
            <a:pPr marL="450850" indent="-450850" defTabSz="83185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latin typeface="+mn-lt"/>
              </a:rPr>
              <a:t>Resultados secundarios: </a:t>
            </a:r>
            <a:r>
              <a:rPr lang="en-US" sz="2400" dirty="0">
                <a:latin typeface="+mn-lt"/>
              </a:rPr>
              <a:t>	</a:t>
            </a:r>
            <a:r>
              <a:rPr lang="es-ES" sz="2400" dirty="0">
                <a:latin typeface="+mn-lt"/>
              </a:rPr>
              <a:t>i) Progresión a ventilación/muerte</a:t>
            </a:r>
          </a:p>
          <a:p>
            <a:pPr defTabSz="831850">
              <a:buClr>
                <a:srgbClr val="9E3159"/>
              </a:buClr>
              <a:tabLst>
                <a:tab pos="4216400" algn="l"/>
              </a:tabLst>
            </a:pPr>
            <a:r>
              <a:rPr lang="en-US" sz="2400" dirty="0"/>
              <a:t>	</a:t>
            </a:r>
            <a:r>
              <a:rPr lang="es-ES" sz="2400" dirty="0">
                <a:latin typeface="+mn-lt"/>
              </a:rPr>
              <a:t>ii) Tiempo hasta el alta hospitalaria </a:t>
            </a:r>
          </a:p>
          <a:p>
            <a:pPr defTabSz="831850">
              <a:buClr>
                <a:srgbClr val="9E3159"/>
              </a:buClr>
            </a:pPr>
            <a:r>
              <a:rPr lang="en-US" dirty="0"/>
              <a:t>				</a:t>
            </a:r>
            <a:r>
              <a:rPr lang="es-ES" dirty="0"/>
              <a:t>  	      </a:t>
            </a:r>
            <a:r>
              <a:rPr lang="es-ES" sz="2400" dirty="0">
                <a:latin typeface="+mn-lt"/>
              </a:rPr>
              <a:t>(coprimario para la gripe) </a:t>
            </a:r>
          </a:p>
        </p:txBody>
      </p:sp>
    </p:spTree>
    <p:extLst>
      <p:ext uri="{BB962C8B-B14F-4D97-AF65-F5344CB8AC3E}">
        <p14:creationId xmlns:p14="http://schemas.microsoft.com/office/powerpoint/2010/main" val="322207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7937" y="0"/>
            <a:ext cx="8584994" cy="1325563"/>
          </a:xfrm>
        </p:spPr>
        <p:txBody>
          <a:bodyPr>
            <a:normAutofit/>
          </a:bodyPr>
          <a:lstStyle/>
          <a:p>
            <a:r>
              <a:rPr lang="es-ES" sz="4000" dirty="0"/>
              <a:t>Criterios básicos de admisión de RECOVERY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1289" y="1379995"/>
            <a:ext cx="12089421" cy="4786662"/>
          </a:xfr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s-ES" sz="2000" dirty="0"/>
              <a:t>Hospitalizado</a:t>
            </a:r>
            <a:endParaRPr lang="es-ES" sz="700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s-ES" sz="2000" dirty="0"/>
              <a:t>Síndrome de neumonía, por ejemplo: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s-ES" sz="1800" dirty="0"/>
              <a:t>Síntomas típicos de una nueva infección de las vías respiratorias (tos, dificultad respiratoria, fiebre, etc.); y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s-ES" sz="1800" dirty="0"/>
              <a:t>Evidencia objetiva de enfermedad pulmonar aguda (por ejemplo, cambios en las radiografías/TC/Ultrasonido, hipoxia o examen clínico); y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s-ES" sz="1800" dirty="0"/>
              <a:t>Causas alternativas consideradas improbables o excluidas (por ejemplo, insuficiencia cardíaca)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s-ES" sz="1800" i="1" dirty="0"/>
              <a:t>Sin embargo, el diagnóstico es clínico según la opinión del médico responsable (estos criterios son orientativos)</a:t>
            </a:r>
            <a:endParaRPr lang="es-ES" sz="700" i="1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s-ES" sz="2000" dirty="0"/>
              <a:t>Uno de los siguientes diagnósticos: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s-ES" sz="1800" dirty="0"/>
              <a:t>Infección confirmada por SARS-CoV-2 (comparaciones con COVID-19 no abiertas en la UE)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s-ES" sz="1800" dirty="0"/>
              <a:t>Infección confirmada por Influenza A o B  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s-ES" sz="1800" dirty="0"/>
              <a:t>Neumonía adquirida en la comunidad con antibióticos planificados (sin sospecha de COVID-19/gripe/neumonía por Pneumocystis/tuberculosis)</a:t>
            </a:r>
            <a:endParaRPr lang="es-ES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s-ES" sz="2000" dirty="0"/>
              <a:t>Sin antecedentes médicos que pudieran poner en riesgo al paciente en caso de participar</a:t>
            </a:r>
            <a:endParaRPr lang="es-ES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s-ES" sz="2000" dirty="0"/>
              <a:t>El médico que le atiende no cree que esté indicado o contraindicado un tratamiento específico para el ensayo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s-ES" sz="2000" dirty="0"/>
              <a:t>Fuera del Reino Unido debe tener ≥18 años (en el Reino Unido los niños son elegibles para algunas comparaciones)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s-ES" sz="2000" dirty="0"/>
              <a:t>Algunas comparaciones tienen criterios de elegibilidad adicionales; consulte el protocolo y la formación correspondiente</a:t>
            </a:r>
          </a:p>
        </p:txBody>
      </p:sp>
    </p:spTree>
    <p:extLst>
      <p:ext uri="{BB962C8B-B14F-4D97-AF65-F5344CB8AC3E}">
        <p14:creationId xmlns:p14="http://schemas.microsoft.com/office/powerpoint/2010/main" val="385582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932" y="71913"/>
            <a:ext cx="9113358" cy="1325563"/>
          </a:xfrm>
        </p:spPr>
        <p:txBody>
          <a:bodyPr>
            <a:noAutofit/>
          </a:bodyPr>
          <a:lstStyle/>
          <a:p>
            <a:r>
              <a:rPr lang="es-ES" sz="2900" dirty="0"/>
              <a:t>Diseño de RECOVERY</a:t>
            </a:r>
            <a:br>
              <a:rPr sz="2900" dirty="0"/>
            </a:br>
            <a:r>
              <a:rPr lang="es-ES" sz="2900" dirty="0"/>
              <a:t>(las comparaciones varían según la región y cambiarán con el tiempo; consulte el protocolo actual en el sitio web)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s-ES" sz="2000" b="1" dirty="0"/>
              <a:t>PACIENTES HOSPITALIZADOS CON NEUMONÍA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" sz="2000" b="1" dirty="0"/>
              <a:t>ANÁLISIS</a:t>
            </a:r>
            <a:endParaRPr lang="es-ES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600" b="1" dirty="0"/>
              <a:t>R</a:t>
            </a:r>
            <a:endParaRPr lang="es-E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Pacientes con SARS-CoV-2 confirmado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7" y="1432514"/>
            <a:ext cx="3595122" cy="1433785"/>
            <a:chOff x="4441699" y="1560294"/>
            <a:chExt cx="3563927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ES" sz="1200" b="1" dirty="0">
                  <a:solidFill>
                    <a:schemeClr val="bg1"/>
                  </a:solidFill>
                </a:rPr>
                <a:t>Dosis altas de dexametasona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6"/>
              <a:ext cx="1163924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ES" sz="1000" b="1" dirty="0">
                  <a:solidFill>
                    <a:schemeClr val="bg1"/>
                  </a:solidFill>
                </a:rPr>
                <a:t>Tratamiento habitual (dosis estándar de corticosteroides)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37746" y="2408993"/>
              <a:ext cx="388749" cy="33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i="1" dirty="0"/>
                <a:t>o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02529" y="1647901"/>
              <a:ext cx="3003097" cy="459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200" b="1" dirty="0"/>
                <a:t>COVID-19 comparación de corticosteroides en dosis altas (pacientes con VNI o VMI)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ES" sz="1200" b="1" dirty="0">
                  <a:solidFill>
                    <a:schemeClr val="bg1"/>
                  </a:solidFill>
                </a:rPr>
                <a:t>Dexametasona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ES" sz="1200" b="1" dirty="0">
                  <a:solidFill>
                    <a:schemeClr val="bg1"/>
                  </a:solidFill>
                </a:rPr>
                <a:t>Tratamiento habitual sin corticosteroides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99575" y="240188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i="1" dirty="0"/>
                <a:t>o</a:t>
              </a:r>
              <a:endParaRPr lang="es-ES" sz="14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/>
                <a:t>Comparación con corticosteroides para la gripe (pacientes con hipoxia)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ES" sz="1200" b="1" dirty="0">
                  <a:solidFill>
                    <a:schemeClr val="bg1"/>
                  </a:solidFill>
                </a:rPr>
                <a:t>Tratamiento habitual sin baloxavir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45747" y="240352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i="1" dirty="0"/>
                <a:t>o</a:t>
              </a:r>
              <a:endParaRPr lang="es-ES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65520" y="1730503"/>
              <a:ext cx="2651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/>
                <a:t>Comparación con baloxavir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s-ES" sz="12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ES" sz="1200" b="1" dirty="0">
                  <a:solidFill>
                    <a:schemeClr val="bg1"/>
                  </a:solidFill>
                </a:rPr>
                <a:t>Tratamiento habitual sin oseltamivir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38036" y="243158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i="1" dirty="0"/>
                <a:t>o</a:t>
              </a:r>
              <a:endParaRPr lang="es-ES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2706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/>
                <a:t>Comparación con oseltamivir</a:t>
              </a:r>
              <a:endParaRPr lang="es-ES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Pacientes con GRIPE confirmada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s-ES" sz="1200" b="1" dirty="0">
                    <a:solidFill>
                      <a:schemeClr val="bg1"/>
                    </a:solidFill>
                  </a:rPr>
                  <a:t>Sotrovimab</a:t>
                </a:r>
                <a:endParaRPr lang="es-E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s-ES" sz="1200" b="1" dirty="0">
                    <a:solidFill>
                      <a:schemeClr val="bg1"/>
                    </a:solidFill>
                  </a:rPr>
                  <a:t>Tratamiento habitual sin sotrovimab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57161" y="2414677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1600" b="1" i="1" dirty="0"/>
                  <a:t>o</a:t>
                </a:r>
                <a:endParaRPr lang="es-ES" sz="14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9160" y="1700762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1600" b="1" dirty="0"/>
                  <a:t>Comparación con sotrovimab</a:t>
                </a:r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772251" y="2766269"/>
            <a:ext cx="3874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Pacientes con NAC (sin sospecha de SARS-CoV-2/ gripe/neumonía por Pneumocystis/tuberculosis</a:t>
            </a:r>
            <a:r>
              <a:rPr lang="es-ES" sz="1600" b="1" dirty="0"/>
              <a:t>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436000" cy="1420915"/>
            <a:chOff x="7960889" y="1429068"/>
            <a:chExt cx="343600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015"/>
              <a:ext cx="3436000" cy="1414968"/>
              <a:chOff x="8003238" y="1576042"/>
              <a:chExt cx="3436000" cy="1414968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s-ES" sz="1200" b="1" dirty="0">
                    <a:solidFill>
                      <a:schemeClr val="bg1"/>
                    </a:solidFill>
                  </a:rPr>
                  <a:t>Dexametasona</a:t>
                </a:r>
                <a:endParaRPr lang="es-E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s-ES" sz="1200" b="1" dirty="0">
                    <a:solidFill>
                      <a:schemeClr val="bg1"/>
                    </a:solidFill>
                  </a:rPr>
                  <a:t>Tratamiento habitual sin corticosteroides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99575" y="2435333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1600" b="1" i="1" dirty="0"/>
                  <a:t>o</a:t>
                </a:r>
                <a:endParaRPr lang="es-ES" sz="14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1989" y="1576042"/>
                <a:ext cx="2867249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1400" b="1" dirty="0"/>
                  <a:t>Comparación de corticosteroides para la neumonía adquirida en la comunidad (NAC)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68" name="Right Arrow 67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801247" y="3615088"/>
            <a:ext cx="34674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/>
              <a:t>Datos iniciales recopilados, idoneidad determinada, aleatorización 1:1 en cada comparación adecuada.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817002" y="3596134"/>
            <a:ext cx="452438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/>
              <a:t>Resultados a los 28 días y 6 meses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300" b="1" dirty="0"/>
              <a:t>Mortalidad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300" b="1" dirty="0"/>
              <a:t>Tiempo hasta el alta con vida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300" b="1" dirty="0"/>
              <a:t>Progresión a ventilación mecánica o muerte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07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4127"/>
            <a:ext cx="8497324" cy="1325563"/>
          </a:xfrm>
        </p:spPr>
        <p:txBody>
          <a:bodyPr/>
          <a:lstStyle/>
          <a:p>
            <a:r>
              <a:rPr lang="es-ES" dirty="0"/>
              <a:t>Procedimientos del ensayo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30" y="1311843"/>
            <a:ext cx="7693567" cy="5695950"/>
          </a:xfrm>
        </p:spPr>
        <p:txBody>
          <a:bodyPr>
            <a:noAutofit/>
          </a:bodyPr>
          <a:lstStyle/>
          <a:p>
            <a:pPr>
              <a:spcBef>
                <a:spcPts val="900"/>
              </a:spcBef>
            </a:pPr>
            <a:r>
              <a:rPr lang="es-ES" sz="1800" dirty="0"/>
              <a:t>Obtención del consentimiento por escrito del paciente o de su representante legal</a:t>
            </a:r>
          </a:p>
          <a:p>
            <a:pPr>
              <a:spcBef>
                <a:spcPts val="900"/>
              </a:spcBef>
            </a:pPr>
            <a:r>
              <a:rPr lang="es-ES" sz="1800" dirty="0"/>
              <a:t>Introducción de los datos de referencia en el sitio web de aleatorización, incluida la idoneidad para cada comparación de tratamientos</a:t>
            </a:r>
          </a:p>
          <a:p>
            <a:pPr>
              <a:spcBef>
                <a:spcPts val="900"/>
              </a:spcBef>
            </a:pPr>
            <a:r>
              <a:rPr lang="es-ES" sz="1800" dirty="0"/>
              <a:t>Los pacientes pueden participar simultáneamente en varias comparaciones </a:t>
            </a:r>
          </a:p>
          <a:p>
            <a:pPr>
              <a:spcBef>
                <a:spcPts val="900"/>
              </a:spcBef>
            </a:pPr>
            <a:r>
              <a:rPr lang="es-ES" sz="1800" dirty="0"/>
              <a:t>Si el paciente no es apto para un tratamiento, puede ser asignado aleatoriamente a otras comparaciones</a:t>
            </a:r>
          </a:p>
          <a:p>
            <a:pPr>
              <a:spcBef>
                <a:spcPts val="900"/>
              </a:spcBef>
            </a:pPr>
            <a:r>
              <a:rPr lang="es-ES" sz="1800" dirty="0"/>
              <a:t>Se asigna a los pacientes el tratamiento del ensayo o el habitual sin el tratamiento del ensayo (el resto de las prácticas clínicas siguen siendo las mismas)</a:t>
            </a:r>
          </a:p>
          <a:p>
            <a:pPr>
              <a:spcBef>
                <a:spcPts val="900"/>
              </a:spcBef>
            </a:pPr>
            <a:r>
              <a:rPr lang="es-ES" sz="1800" b="1" dirty="0"/>
              <a:t>Las asignaciones son independientes</a:t>
            </a:r>
            <a:r>
              <a:rPr lang="es-ES" sz="1800" dirty="0"/>
              <a:t>, por lo que a un paciente se le pueden asignar todos, ninguno o cualquier combinación de tratamientos adecuados</a:t>
            </a:r>
          </a:p>
          <a:p>
            <a:pPr>
              <a:spcBef>
                <a:spcPts val="900"/>
              </a:spcBef>
            </a:pPr>
            <a:r>
              <a:rPr lang="es-ES" sz="1800" dirty="0"/>
              <a:t>El seguimiento utiliza el </a:t>
            </a:r>
            <a:r>
              <a:rPr lang="es-ES" sz="1800" dirty="0" err="1"/>
              <a:t>CRFe</a:t>
            </a:r>
            <a:r>
              <a:rPr lang="es-ES" sz="1800" dirty="0"/>
              <a:t> OpenClinica</a:t>
            </a:r>
          </a:p>
          <a:p>
            <a:pPr marL="450850" lvl="1" indent="-258763"/>
            <a:r>
              <a:rPr lang="es-ES" sz="1600" dirty="0"/>
              <a:t>Datos de historias clínicas, sin mediciones específicas del ensayo (además de los hisopos respiratorios para regiones/comparaciones seleccionadas)</a:t>
            </a:r>
          </a:p>
          <a:p>
            <a:pPr marL="450850" lvl="1" indent="-258763"/>
            <a:r>
              <a:rPr lang="es-ES" sz="1600" dirty="0"/>
              <a:t>Resultados primarios/secundarios recogidos a los 28 días, además de los tratamientos recibidos y los principales resultados de seguridad (por ejemplo, lesión renal/hepática, convulsiones)</a:t>
            </a:r>
          </a:p>
          <a:p>
            <a:pPr marL="450850" lvl="1" indent="-258763"/>
            <a:r>
              <a:rPr lang="es-ES" sz="1600" dirty="0"/>
              <a:t>En algunas regiones, el seguimiento a los 28 días/6 meses requiere una llamada telefónica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30462"/>
          <a:stretch/>
        </p:blipFill>
        <p:spPr>
          <a:xfrm>
            <a:off x="7693567" y="1329690"/>
            <a:ext cx="4498433" cy="513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Resumen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741" y="1597071"/>
            <a:ext cx="11177899" cy="4580078"/>
          </a:xfrm>
        </p:spPr>
        <p:txBody>
          <a:bodyPr>
            <a:normAutofit fontScale="85000" lnSpcReduction="20000"/>
          </a:bodyPr>
          <a:lstStyle/>
          <a:p>
            <a:r>
              <a:rPr lang="es-ES"/>
              <a:t>Se necesitan mejores tratamientos para reducir la mortalidad de los pacientes hospitalizados por neumonía</a:t>
            </a:r>
          </a:p>
          <a:p>
            <a:endParaRPr lang="es-ES" dirty="0"/>
          </a:p>
          <a:p>
            <a:r>
              <a:rPr lang="es-ES"/>
              <a:t>RECOVERY está evaluando actualmente varios tratamientos prometedores</a:t>
            </a:r>
          </a:p>
          <a:p>
            <a:endParaRPr lang="es-ES" dirty="0"/>
          </a:p>
          <a:p>
            <a:r>
              <a:rPr lang="es-ES"/>
              <a:t>Al tratarse de un ensayo adaptativo, el diseño seguirá evolucionando a medida que se añadan nuevos tratamientos y se eliminen los antiguos cuando se obtengan resultados</a:t>
            </a:r>
          </a:p>
          <a:p>
            <a:endParaRPr lang="es-ES" dirty="0"/>
          </a:p>
          <a:p>
            <a:r>
              <a:rPr lang="es-ES"/>
              <a:t>La colaboración con RECOVERY ha sido un gran éxito, con la participación de miles de colaboradores en cientos de hospitales</a:t>
            </a:r>
          </a:p>
          <a:p>
            <a:endParaRPr lang="es-ES" dirty="0"/>
          </a:p>
          <a:p>
            <a:r>
              <a:rPr lang="es-ES"/>
              <a:t>¡Esperamos seguir dando la bienvenida a nuevos colaboradores en todo el mundo!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49690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d6eaad8-f0eb-456a-874c-a999e8b65988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BACD5D8-AFE0-4827-A698-8A6A8A124951}"/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3670</TotalTime>
  <Words>1038</Words>
  <Application>Microsoft Office PowerPoint</Application>
  <PresentationFormat>Widescreen</PresentationFormat>
  <Paragraphs>109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Wingdings</vt:lpstr>
      <vt:lpstr>Mulish</vt:lpstr>
      <vt:lpstr>Arial</vt:lpstr>
      <vt:lpstr>Office Theme</vt:lpstr>
      <vt:lpstr> Ensayo RECOVERY</vt:lpstr>
      <vt:lpstr>Antecedentes</vt:lpstr>
      <vt:lpstr>Antecedentes</vt:lpstr>
      <vt:lpstr>PowerPoint Presentation</vt:lpstr>
      <vt:lpstr>Criterios básicos de admisión de RECOVERY</vt:lpstr>
      <vt:lpstr>Diseño de RECOVERY (las comparaciones varían según la región y cambiarán con el tiempo; consulte el protocolo actual en el sitio web)</vt:lpstr>
      <vt:lpstr>Procedimientos del ensayo RECOVERY</vt:lpstr>
      <vt:lpstr>Resumen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Barbosa Sousa Gouveia, S.I. (Sofia)</cp:lastModifiedBy>
  <cp:revision>134</cp:revision>
  <cp:lastPrinted>2020-03-18T19:42:16Z</cp:lastPrinted>
  <dcterms:created xsi:type="dcterms:W3CDTF">2020-03-14T13:47:38Z</dcterms:created>
  <dcterms:modified xsi:type="dcterms:W3CDTF">2024-12-17T08:44:13Z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