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352" r:id="rId5"/>
    <p:sldId id="369" r:id="rId6"/>
    <p:sldId id="368" r:id="rId7"/>
    <p:sldId id="372" r:id="rId8"/>
    <p:sldId id="378" r:id="rId9"/>
    <p:sldId id="370" r:id="rId10"/>
    <p:sldId id="371" r:id="rId11"/>
    <p:sldId id="353" r:id="rId12"/>
    <p:sldId id="377" r:id="rId13"/>
    <p:sldId id="373" r:id="rId14"/>
    <p:sldId id="379" r:id="rId15"/>
    <p:sldId id="374" r:id="rId16"/>
    <p:sldId id="331" r:id="rId17"/>
  </p:sldIdLst>
  <p:sldSz cx="12192000" cy="6858000"/>
  <p:notesSz cx="6881813" cy="9661525"/>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lies Gillesen" initials="AG" lastIdx="1" clrIdx="0">
    <p:extLst>
      <p:ext uri="{19B8F6BF-5375-455C-9EA6-DF929625EA0E}">
        <p15:presenceInfo xmlns:p15="http://schemas.microsoft.com/office/powerpoint/2012/main" userId="Annelies Gilles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008" autoAdjust="0"/>
    <p:restoredTop sz="94660"/>
  </p:normalViewPr>
  <p:slideViewPr>
    <p:cSldViewPr snapToGrid="0">
      <p:cViewPr varScale="1">
        <p:scale>
          <a:sx n="66" d="100"/>
          <a:sy n="66" d="100"/>
        </p:scale>
        <p:origin x="440" y="3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17/12/2024</a:t>
            </a:fld>
            <a:endParaRPr lang="en-GB" dirty="0"/>
          </a:p>
        </p:txBody>
      </p:sp>
      <p:sp>
        <p:nvSpPr>
          <p:cNvPr id="5" name="Footer Placeholder 4"/>
          <p:cNvSpPr>
            <a:spLocks noGrp="1"/>
          </p:cNvSpPr>
          <p:nvPr>
            <p:ph type="ftr" sz="quarter" idx="11"/>
          </p:nvPr>
        </p:nvSpPr>
        <p:spPr/>
        <p:txBody>
          <a:bodyPr/>
          <a:lstStyle/>
          <a:p>
            <a:r>
              <a:rPr lang="en-GB" dirty="0"/>
              <a:t>1</a:t>
            </a:r>
          </a:p>
        </p:txBody>
      </p:sp>
      <p:sp>
        <p:nvSpPr>
          <p:cNvPr id="6" name="Slide Number Placeholder 5"/>
          <p:cNvSpPr>
            <a:spLocks noGrp="1"/>
          </p:cNvSpPr>
          <p:nvPr>
            <p:ph type="sldNum" sz="quarter" idx="12"/>
          </p:nvPr>
        </p:nvSpPr>
        <p:spPr/>
        <p:txBody>
          <a:bodyPr/>
          <a:lstStyle>
            <a:lvl1pPr>
              <a:defRPr/>
            </a:lvl1pPr>
          </a:lstStyle>
          <a:p>
            <a:r>
              <a:rPr lang="en-GB" dirty="0"/>
              <a:t>1</a:t>
            </a:r>
          </a:p>
        </p:txBody>
      </p:sp>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17/12/2024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17/12/2024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71322"/>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FACF49BA-76B6-44EE-BBED-300C86C8DDCC}" type="datetimeFigureOut">
              <a:rPr lang="en-GB" smtClean="0"/>
              <a:t>17/12/2024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ACF49BA-76B6-44EE-BBED-300C86C8DDCC}" type="datetimeFigureOut">
              <a:rPr lang="en-GB" smtClean="0"/>
              <a:t>17/12/2024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ACF49BA-76B6-44EE-BBED-300C86C8DDCC}" type="datetimeFigureOut">
              <a:rPr lang="en-GB" smtClean="0"/>
              <a:t>17/12/2024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ACF49BA-76B6-44EE-BBED-300C86C8DDCC}" type="datetimeFigureOut">
              <a:rPr lang="en-GB" smtClean="0"/>
              <a:t>17/12/2024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ACF49BA-76B6-44EE-BBED-300C86C8DDCC}" type="datetimeFigureOut">
              <a:rPr lang="en-GB" smtClean="0"/>
              <a:t>17/12/2024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CF49BA-76B6-44EE-BBED-300C86C8DDCC}" type="datetimeFigureOut">
              <a:rPr lang="en-GB" smtClean="0"/>
              <a:t>17/12/2024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F49BA-76B6-44EE-BBED-300C86C8DDCC}" type="datetimeFigureOut">
              <a:rPr lang="en-GB" smtClean="0"/>
              <a:t>17/12/2024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F49BA-76B6-44EE-BBED-300C86C8DDCC}" type="datetimeFigureOut">
              <a:rPr lang="en-GB" smtClean="0"/>
              <a:t>17/12/2024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CF49BA-76B6-44EE-BBED-300C86C8DDCC}" type="datetimeFigureOut">
              <a:rPr lang="en-GB" smtClean="0"/>
              <a:t>17/12/2024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dirty="0"/>
          </a:p>
        </p:txBody>
      </p:sp>
      <p:pic>
        <p:nvPicPr>
          <p:cNvPr id="8" name="Picture 7"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b="23228"/>
          <a:stretch/>
        </p:blipFill>
        <p:spPr>
          <a:xfrm>
            <a:off x="8610600" y="301160"/>
            <a:ext cx="2880360" cy="690306"/>
          </a:xfrm>
          <a:prstGeom prst="rect">
            <a:avLst/>
          </a:prstGeom>
        </p:spPr>
      </p:pic>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90947"/>
            <a:ext cx="9144000" cy="1008743"/>
          </a:xfrm>
        </p:spPr>
        <p:txBody>
          <a:bodyPr>
            <a:normAutofit/>
          </a:bodyPr>
          <a:lstStyle/>
          <a:p>
            <a:r>
              <a:rPr lang="es-ES" b="1" dirty="0">
                <a:solidFill>
                  <a:srgbClr val="9E3159"/>
                </a:solidFill>
                <a:latin typeface="+mn-lt"/>
              </a:rPr>
              <a:t>Ensayo RECOVERY</a:t>
            </a:r>
          </a:p>
        </p:txBody>
      </p:sp>
      <p:sp>
        <p:nvSpPr>
          <p:cNvPr id="3" name="Subtitle 2"/>
          <p:cNvSpPr>
            <a:spLocks noGrp="1"/>
          </p:cNvSpPr>
          <p:nvPr>
            <p:ph type="subTitle" idx="1"/>
          </p:nvPr>
        </p:nvSpPr>
        <p:spPr>
          <a:xfrm>
            <a:off x="776378" y="4036473"/>
            <a:ext cx="10394830" cy="2252184"/>
          </a:xfrm>
        </p:spPr>
        <p:txBody>
          <a:bodyPr>
            <a:normAutofit fontScale="92500" lnSpcReduction="10000"/>
          </a:bodyPr>
          <a:lstStyle/>
          <a:p>
            <a:r>
              <a:rPr lang="es-ES" sz="3500" b="1" dirty="0"/>
              <a:t>Corticoesteroides para el tratamiento para la neumonía adquirida en la comunidad (NAC)</a:t>
            </a:r>
          </a:p>
          <a:p>
            <a:r>
              <a:rPr lang="es-ES" sz="3500" b="1" dirty="0"/>
              <a:t>Formación </a:t>
            </a:r>
          </a:p>
          <a:p>
            <a:endParaRPr lang="es-ES" sz="2800" b="1" dirty="0"/>
          </a:p>
          <a:p>
            <a:r>
              <a:rPr lang="es-ES" sz="2000" b="1" dirty="0">
                <a:solidFill>
                  <a:schemeClr val="bg1">
                    <a:lumMod val="50000"/>
                  </a:schemeClr>
                </a:solidFill>
              </a:rPr>
              <a:t>V1.0 18-01-2024</a:t>
            </a:r>
          </a:p>
          <a:p>
            <a:endParaRPr lang="es-ES" b="1" dirty="0"/>
          </a:p>
        </p:txBody>
      </p:sp>
    </p:spTree>
    <p:extLst>
      <p:ext uri="{BB962C8B-B14F-4D97-AF65-F5344CB8AC3E}">
        <p14:creationId xmlns:p14="http://schemas.microsoft.com/office/powerpoint/2010/main" val="2985020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9007" y="1457987"/>
            <a:ext cx="8026340" cy="4155733"/>
          </a:xfrm>
        </p:spPr>
        <p:txBody>
          <a:bodyPr>
            <a:noAutofit/>
          </a:bodyPr>
          <a:lstStyle/>
          <a:p>
            <a:r>
              <a:rPr lang="es-ES" sz="2200" dirty="0"/>
              <a:t>Abierta a adultos ≥18 años</a:t>
            </a:r>
          </a:p>
          <a:p>
            <a:r>
              <a:rPr lang="es-ES" sz="2200" dirty="0"/>
              <a:t>No se requiere hipoxia (a diferencia de la comparación de corticosteroides para la gripe)</a:t>
            </a:r>
          </a:p>
          <a:p>
            <a:r>
              <a:rPr lang="es-ES" sz="2200" dirty="0"/>
              <a:t>Las mujeres embarazadas y lactantes son elegibles (pero utilizando prednisolona/hidrocortisona en lugar de dexametasona: consultar el protocolo de dosificación) </a:t>
            </a:r>
          </a:p>
          <a:p>
            <a:r>
              <a:rPr lang="es-ES" sz="2200" dirty="0"/>
              <a:t>Los pacientes con insuficiencia hepática o renal son elegibles</a:t>
            </a:r>
          </a:p>
          <a:p>
            <a:r>
              <a:rPr lang="es-ES" sz="2200" dirty="0"/>
              <a:t>Los pacientes no son elegibles si el médico que les atiende considera que los corticosteroides sistémicos están </a:t>
            </a:r>
            <a:r>
              <a:rPr lang="es-ES" sz="2200" i="1" dirty="0"/>
              <a:t>indicados</a:t>
            </a:r>
            <a:r>
              <a:rPr lang="es-ES" sz="2200" dirty="0"/>
              <a:t> o</a:t>
            </a:r>
            <a:r>
              <a:rPr lang="es-ES" sz="2200" i="1" dirty="0"/>
              <a:t> contraindicados</a:t>
            </a:r>
            <a:r>
              <a:rPr lang="es-ES" sz="2200" dirty="0"/>
              <a:t> por cualquier motivo</a:t>
            </a:r>
          </a:p>
          <a:p>
            <a:endParaRPr lang="es-ES" sz="2200" dirty="0"/>
          </a:p>
          <a:p>
            <a:endParaRPr lang="es-ES" sz="2200" dirty="0"/>
          </a:p>
        </p:txBody>
      </p:sp>
      <p:sp>
        <p:nvSpPr>
          <p:cNvPr id="4" name="Title 3"/>
          <p:cNvSpPr>
            <a:spLocks noGrp="1"/>
          </p:cNvSpPr>
          <p:nvPr>
            <p:ph type="title"/>
          </p:nvPr>
        </p:nvSpPr>
        <p:spPr>
          <a:xfrm>
            <a:off x="508000" y="0"/>
            <a:ext cx="8072474" cy="1325563"/>
          </a:xfrm>
        </p:spPr>
        <p:txBody>
          <a:bodyPr/>
          <a:lstStyle/>
          <a:p>
            <a:r>
              <a:rPr lang="es-ES" dirty="0"/>
              <a:t>Comparación de los </a:t>
            </a:r>
            <a:r>
              <a:rPr lang="es-ES" dirty="0" err="1"/>
              <a:t>corticosteroides</a:t>
            </a:r>
            <a:r>
              <a:rPr lang="es-ES" dirty="0"/>
              <a:t> para la NAC</a:t>
            </a:r>
          </a:p>
        </p:txBody>
      </p:sp>
      <p:pic>
        <p:nvPicPr>
          <p:cNvPr id="5" name="Picture 2" descr="Skeletal formula of dexamethas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6452" y="1596885"/>
            <a:ext cx="3096027" cy="2448677"/>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txBox="1">
            <a:spLocks/>
          </p:cNvSpPr>
          <p:nvPr/>
        </p:nvSpPr>
        <p:spPr>
          <a:xfrm>
            <a:off x="319007" y="4871394"/>
            <a:ext cx="11301975" cy="12351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2200" dirty="0"/>
          </a:p>
          <a:p>
            <a:r>
              <a:rPr lang="es-ES" sz="2200" dirty="0"/>
              <a:t>Si, después de la aleatorización, se indican corticosteroides a un paciente al que se le ha asignado el tratamiento habitual, deben administrarse (esto sólo </a:t>
            </a:r>
            <a:r>
              <a:rPr lang="es-ES" sz="2200" i="1" dirty="0"/>
              <a:t>debe</a:t>
            </a:r>
            <a:r>
              <a:rPr lang="es-ES" sz="2200" dirty="0"/>
              <a:t> ocurrir en caso de cambio en el estado clínico).</a:t>
            </a:r>
          </a:p>
          <a:p>
            <a:endParaRPr lang="es-ES" sz="2200" dirty="0"/>
          </a:p>
        </p:txBody>
      </p:sp>
    </p:spTree>
    <p:extLst>
      <p:ext uri="{BB962C8B-B14F-4D97-AF65-F5344CB8AC3E}">
        <p14:creationId xmlns:p14="http://schemas.microsoft.com/office/powerpoint/2010/main" val="1308497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9120" y="1755523"/>
            <a:ext cx="7505480" cy="4580078"/>
          </a:xfrm>
        </p:spPr>
        <p:txBody>
          <a:bodyPr>
            <a:noAutofit/>
          </a:bodyPr>
          <a:lstStyle/>
          <a:p>
            <a:r>
              <a:rPr lang="es-ES" sz="2200" dirty="0"/>
              <a:t>La dexametasona es un sustrato de la CYP3A4, por lo que existe el riesgo de que aumente la exposición y los efectos secundarios si se administra junto con inhibidores potentes de la CYP3A4, por ejemplo: </a:t>
            </a:r>
          </a:p>
          <a:p>
            <a:pPr lvl="1"/>
            <a:r>
              <a:rPr lang="es-ES" sz="2200" dirty="0"/>
              <a:t>Claritromicina/eritromicina (pero no azitromicina)</a:t>
            </a:r>
          </a:p>
          <a:p>
            <a:pPr lvl="1"/>
            <a:r>
              <a:rPr lang="es-ES" sz="2200" dirty="0"/>
              <a:t>Ritonavir/cobicistat</a:t>
            </a:r>
          </a:p>
          <a:p>
            <a:pPr lvl="1"/>
            <a:r>
              <a:rPr lang="es-ES" sz="2200" dirty="0"/>
              <a:t>Antifúngicos azólicos </a:t>
            </a:r>
          </a:p>
          <a:p>
            <a:endParaRPr lang="es-ES" sz="2400" dirty="0"/>
          </a:p>
        </p:txBody>
      </p:sp>
      <p:pic>
        <p:nvPicPr>
          <p:cNvPr id="5" name="Picture 2" descr="Skeletal formula of dexamethas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6452" y="1596885"/>
            <a:ext cx="3096027" cy="2448677"/>
          </a:xfrm>
          <a:prstGeom prst="rect">
            <a:avLst/>
          </a:prstGeom>
          <a:noFill/>
          <a:extLst>
            <a:ext uri="{909E8E84-426E-40DD-AFC4-6F175D3DCCD1}">
              <a14:hiddenFill xmlns:a14="http://schemas.microsoft.com/office/drawing/2010/main">
                <a:solidFill>
                  <a:srgbClr val="FFFFFF"/>
                </a:solidFill>
              </a14:hiddenFill>
            </a:ext>
          </a:extLst>
        </p:spPr>
      </p:pic>
      <p:sp>
        <p:nvSpPr>
          <p:cNvPr id="7" name="Title 3"/>
          <p:cNvSpPr txBox="1">
            <a:spLocks/>
          </p:cNvSpPr>
          <p:nvPr/>
        </p:nvSpPr>
        <p:spPr>
          <a:xfrm>
            <a:off x="508000" y="0"/>
            <a:ext cx="811500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a:lstStyle>
          <a:p>
            <a:r>
              <a:rPr lang="es-ES" dirty="0"/>
              <a:t>Comparación de los </a:t>
            </a:r>
            <a:r>
              <a:rPr lang="es-ES" dirty="0" err="1"/>
              <a:t>corticosteroides</a:t>
            </a:r>
            <a:r>
              <a:rPr lang="es-ES" dirty="0"/>
              <a:t> para la NAC</a:t>
            </a:r>
          </a:p>
        </p:txBody>
      </p:sp>
      <p:sp>
        <p:nvSpPr>
          <p:cNvPr id="8" name="Content Placeholder 2"/>
          <p:cNvSpPr txBox="1">
            <a:spLocks/>
          </p:cNvSpPr>
          <p:nvPr/>
        </p:nvSpPr>
        <p:spPr>
          <a:xfrm>
            <a:off x="293225" y="3747224"/>
            <a:ext cx="10730375" cy="18575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2400" dirty="0"/>
          </a:p>
          <a:p>
            <a:r>
              <a:rPr lang="es-ES" sz="2200" dirty="0"/>
              <a:t>Considerar si un inhibidor potente de la CYP3A4 puede suspenderse/sustituirse con seguridad, o si es necesaria una mayor vigilancia de los efectos secundarios de los esteroides.</a:t>
            </a:r>
          </a:p>
          <a:p>
            <a:r>
              <a:rPr lang="es-ES" sz="2200" dirty="0"/>
              <a:t>Si no se puede evitar el uso de un inhibidor potente de la CYP3A4, puede que no sea apropiado incluir al paciente en la comparación de corticosteroides, pero el protocolo no lo prohíbe, ya que el tratamiento debe basarse en una evaluación de los riesgos/beneficios individuales.</a:t>
            </a:r>
          </a:p>
          <a:p>
            <a:endParaRPr lang="es-ES" sz="2400" dirty="0"/>
          </a:p>
          <a:p>
            <a:endParaRPr lang="es-ES" sz="2400" dirty="0"/>
          </a:p>
        </p:txBody>
      </p:sp>
    </p:spTree>
    <p:extLst>
      <p:ext uri="{BB962C8B-B14F-4D97-AF65-F5344CB8AC3E}">
        <p14:creationId xmlns:p14="http://schemas.microsoft.com/office/powerpoint/2010/main" val="1361247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275" y="1482585"/>
            <a:ext cx="8998561" cy="4580078"/>
          </a:xfrm>
        </p:spPr>
        <p:txBody>
          <a:bodyPr>
            <a:noAutofit/>
          </a:bodyPr>
          <a:lstStyle/>
          <a:p>
            <a:r>
              <a:rPr lang="es-ES" sz="2200" dirty="0"/>
              <a:t>Dexametasona 6mg una vez al día, oral/nasogástrica o intravenosa </a:t>
            </a:r>
          </a:p>
          <a:p>
            <a:r>
              <a:rPr lang="es-ES" sz="2200" dirty="0"/>
              <a:t>Tratamiento durante 10 días o hasta el alta, lo que ocurra antes</a:t>
            </a:r>
          </a:p>
          <a:p>
            <a:r>
              <a:rPr lang="es-ES" sz="2200" dirty="0"/>
              <a:t>Sin muestras de referencia ni de seguimiento</a:t>
            </a:r>
          </a:p>
          <a:p>
            <a:r>
              <a:rPr lang="es-ES" sz="2200" dirty="0"/>
              <a:t>Deben tenerse en cuenta y preverse los efectos secundarios importantes de los corticosteroides como en la práctica habitual, por ejemplo:</a:t>
            </a:r>
          </a:p>
          <a:p>
            <a:pPr lvl="1"/>
            <a:r>
              <a:rPr lang="es-ES" sz="2200" dirty="0"/>
              <a:t>Riesgo de hiperglucemia (considerar la necesidad de aumentar la vigilancia)</a:t>
            </a:r>
          </a:p>
          <a:p>
            <a:pPr lvl="1"/>
            <a:r>
              <a:rPr lang="es-ES" sz="2200" dirty="0"/>
              <a:t>Ulceración péptica (considerar la necesidad de gastroprotección si el riesgo es alto)</a:t>
            </a:r>
          </a:p>
          <a:p>
            <a:pPr lvl="1"/>
            <a:r>
              <a:rPr lang="es-ES" sz="2200" dirty="0"/>
              <a:t>Infección (especialmente si hay otras razones para la inmunosupresión)</a:t>
            </a:r>
          </a:p>
          <a:p>
            <a:pPr lvl="1"/>
            <a:r>
              <a:rPr lang="es-ES" sz="2200" dirty="0"/>
              <a:t>Reacciones psiquiátricas</a:t>
            </a:r>
          </a:p>
          <a:p>
            <a:pPr lvl="1"/>
            <a:r>
              <a:rPr lang="es-ES" sz="2200" dirty="0"/>
              <a:t>Retención de líquidos</a:t>
            </a:r>
          </a:p>
        </p:txBody>
      </p:sp>
      <p:pic>
        <p:nvPicPr>
          <p:cNvPr id="5" name="Picture 2" descr="Skeletal formula of dexamethas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65671" y="1482585"/>
            <a:ext cx="3096027" cy="2448677"/>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txBox="1">
            <a:spLocks/>
          </p:cNvSpPr>
          <p:nvPr/>
        </p:nvSpPr>
        <p:spPr>
          <a:xfrm>
            <a:off x="293224" y="4797124"/>
            <a:ext cx="11898775" cy="15147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GB" sz="2000" dirty="0"/>
          </a:p>
          <a:p>
            <a:endParaRPr lang="en-GB" sz="2400" i="1" dirty="0"/>
          </a:p>
        </p:txBody>
      </p:sp>
      <p:sp>
        <p:nvSpPr>
          <p:cNvPr id="7" name="Title 3"/>
          <p:cNvSpPr>
            <a:spLocks noGrp="1"/>
          </p:cNvSpPr>
          <p:nvPr>
            <p:ph type="title"/>
          </p:nvPr>
        </p:nvSpPr>
        <p:spPr>
          <a:xfrm>
            <a:off x="508000" y="0"/>
            <a:ext cx="8125637" cy="1325563"/>
          </a:xfrm>
        </p:spPr>
        <p:txBody>
          <a:bodyPr/>
          <a:lstStyle/>
          <a:p>
            <a:r>
              <a:rPr lang="es-ES" dirty="0"/>
              <a:t>Comparación de los </a:t>
            </a:r>
            <a:r>
              <a:rPr lang="es-ES" dirty="0" err="1"/>
              <a:t>corticosteroides</a:t>
            </a:r>
            <a:r>
              <a:rPr lang="es-ES" dirty="0"/>
              <a:t> para la NAC</a:t>
            </a:r>
          </a:p>
        </p:txBody>
      </p:sp>
      <p:sp>
        <p:nvSpPr>
          <p:cNvPr id="8" name="Content Placeholder 2"/>
          <p:cNvSpPr txBox="1">
            <a:spLocks/>
          </p:cNvSpPr>
          <p:nvPr/>
        </p:nvSpPr>
        <p:spPr>
          <a:xfrm>
            <a:off x="92275" y="5888432"/>
            <a:ext cx="11760200" cy="9695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s-ES" sz="2200" dirty="0"/>
              <a:t>Riesgo de insuficiencia suprarrenal con la retirada repentina en algunos pacientes, p. ej., uso previo significativo de corticosteroides, u otras razones de insuficiencia suprarrenal (considerar la retirada gradual siguiendo la práctica normal)</a:t>
            </a:r>
          </a:p>
          <a:p>
            <a:pPr lvl="1"/>
            <a:endParaRPr lang="es-ES" sz="2000" dirty="0"/>
          </a:p>
        </p:txBody>
      </p:sp>
    </p:spTree>
    <p:extLst>
      <p:ext uri="{BB962C8B-B14F-4D97-AF65-F5344CB8AC3E}">
        <p14:creationId xmlns:p14="http://schemas.microsoft.com/office/powerpoint/2010/main" val="3687619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25B38-4503-6E45-9E3F-977751B9EDC6}"/>
              </a:ext>
            </a:extLst>
          </p:cNvPr>
          <p:cNvSpPr>
            <a:spLocks noGrp="1"/>
          </p:cNvSpPr>
          <p:nvPr>
            <p:ph type="title"/>
          </p:nvPr>
        </p:nvSpPr>
        <p:spPr>
          <a:xfrm>
            <a:off x="495300" y="0"/>
            <a:ext cx="10515600" cy="1325563"/>
          </a:xfrm>
        </p:spPr>
        <p:txBody>
          <a:bodyPr/>
          <a:lstStyle/>
          <a:p>
            <a:r>
              <a:rPr lang="es-ES"/>
              <a:t>Resumen: NAC</a:t>
            </a:r>
          </a:p>
        </p:txBody>
      </p:sp>
      <p:sp>
        <p:nvSpPr>
          <p:cNvPr id="3" name="Content Placeholder 2">
            <a:extLst>
              <a:ext uri="{FF2B5EF4-FFF2-40B4-BE49-F238E27FC236}">
                <a16:creationId xmlns:a16="http://schemas.microsoft.com/office/drawing/2014/main" id="{BC0DC997-BAB2-E147-9D89-FE2082913C22}"/>
              </a:ext>
            </a:extLst>
          </p:cNvPr>
          <p:cNvSpPr>
            <a:spLocks noGrp="1"/>
          </p:cNvSpPr>
          <p:nvPr>
            <p:ph idx="1"/>
          </p:nvPr>
        </p:nvSpPr>
        <p:spPr>
          <a:xfrm>
            <a:off x="364502" y="1596885"/>
            <a:ext cx="10375833" cy="4580078"/>
          </a:xfrm>
        </p:spPr>
        <p:txBody>
          <a:bodyPr>
            <a:normAutofit/>
          </a:bodyPr>
          <a:lstStyle/>
          <a:p>
            <a:r>
              <a:rPr lang="es-ES" sz="2400" dirty="0"/>
              <a:t>La NAC es una causa importante de ingreso hospitalario y muerte en todo el mundo</a:t>
            </a:r>
          </a:p>
          <a:p>
            <a:endParaRPr lang="es-ES" sz="2400" dirty="0"/>
          </a:p>
          <a:p>
            <a:r>
              <a:rPr lang="es-ES" sz="2400" dirty="0"/>
              <a:t>Si los corticosteroides reducen el riesgo de muerte incluso moderadamente (por ejemplo, un 10-20%) podría salvar decenas o cientos de miles de vidas</a:t>
            </a:r>
          </a:p>
          <a:p>
            <a:endParaRPr lang="es-ES" sz="2400" dirty="0"/>
          </a:p>
          <a:p>
            <a:r>
              <a:rPr lang="es-ES" sz="2400" dirty="0"/>
              <a:t>Para identificar o descartar un beneficio valioso de los corticoides será necesario aleatorizar a muchos más pacientes que en ensayos anteriores</a:t>
            </a:r>
          </a:p>
          <a:p>
            <a:endParaRPr lang="es-ES" sz="2400" dirty="0"/>
          </a:p>
          <a:p>
            <a:r>
              <a:rPr lang="es-ES" sz="2400" dirty="0"/>
              <a:t>Considere RECOVERY para el mayor número posible de sus pacientes</a:t>
            </a:r>
          </a:p>
          <a:p>
            <a:endParaRPr lang="es-ES" sz="2400" dirty="0"/>
          </a:p>
          <a:p>
            <a:endParaRPr lang="es-ES" sz="2400" dirty="0"/>
          </a:p>
        </p:txBody>
      </p:sp>
    </p:spTree>
    <p:extLst>
      <p:ext uri="{BB962C8B-B14F-4D97-AF65-F5344CB8AC3E}">
        <p14:creationId xmlns:p14="http://schemas.microsoft.com/office/powerpoint/2010/main" val="1605732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7835537" cy="1325563"/>
          </a:xfrm>
        </p:spPr>
        <p:txBody>
          <a:bodyPr>
            <a:normAutofit/>
          </a:bodyPr>
          <a:lstStyle/>
          <a:p>
            <a:r>
              <a:rPr lang="es-ES" sz="3600" dirty="0"/>
              <a:t>Neumonía adquirida en la comunidad</a:t>
            </a:r>
          </a:p>
        </p:txBody>
      </p:sp>
      <p:sp>
        <p:nvSpPr>
          <p:cNvPr id="3" name="Content Placeholder 2"/>
          <p:cNvSpPr>
            <a:spLocks noGrp="1"/>
          </p:cNvSpPr>
          <p:nvPr>
            <p:ph idx="1"/>
          </p:nvPr>
        </p:nvSpPr>
        <p:spPr>
          <a:xfrm>
            <a:off x="16280" y="1493052"/>
            <a:ext cx="7616420" cy="5195671"/>
          </a:xfrm>
        </p:spPr>
        <p:txBody>
          <a:bodyPr>
            <a:normAutofit/>
          </a:bodyPr>
          <a:lstStyle/>
          <a:p>
            <a:r>
              <a:rPr lang="es-ES" sz="2200" dirty="0"/>
              <a:t>En un contexto no pandémico, la NAC suele estar causada por bacterias del tracto respiratorio superior</a:t>
            </a:r>
          </a:p>
          <a:p>
            <a:r>
              <a:rPr lang="es-ES" sz="2200" dirty="0"/>
              <a:t>El patógeno causante no suele identificarse, por lo que el diagnóstico se basa en los síntomas típicos y la radiología, y el tratamiento consiste en antibióticos empíricos y tratamiento sintomático</a:t>
            </a:r>
          </a:p>
          <a:p>
            <a:r>
              <a:rPr lang="es-ES" sz="2200" dirty="0"/>
              <a:t>La comparación NAC de RECOVERY está reclutando a estos pacientes con NAC relacionada con una sospecha o confirmación de infección bacteriana</a:t>
            </a:r>
          </a:p>
          <a:p>
            <a:r>
              <a:rPr lang="es-ES" sz="2200" dirty="0"/>
              <a:t>La NAC es una de las causas más frecuentes de ingreso hospitalario agudo en todo el mundo, y se calcula que mata a cerca de 2.500.000 personas al año</a:t>
            </a:r>
          </a:p>
          <a:p>
            <a:endParaRPr lang="es-ES" sz="2200" dirty="0"/>
          </a:p>
          <a:p>
            <a:pPr marL="0" indent="0">
              <a:buNone/>
            </a:pPr>
            <a:endParaRPr lang="es-ES" sz="22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47213" y="1527481"/>
            <a:ext cx="4295790" cy="3524127"/>
          </a:xfrm>
          <a:prstGeom prst="rect">
            <a:avLst/>
          </a:prstGeom>
        </p:spPr>
      </p:pic>
      <p:sp>
        <p:nvSpPr>
          <p:cNvPr id="7" name="Rectangle 6"/>
          <p:cNvSpPr/>
          <p:nvPr/>
        </p:nvSpPr>
        <p:spPr>
          <a:xfrm>
            <a:off x="8109531" y="6519446"/>
            <a:ext cx="4157613" cy="338554"/>
          </a:xfrm>
          <a:prstGeom prst="rect">
            <a:avLst/>
          </a:prstGeom>
        </p:spPr>
        <p:txBody>
          <a:bodyPr wrap="none">
            <a:spAutoFit/>
          </a:bodyPr>
          <a:lstStyle/>
          <a:p>
            <a:r>
              <a:rPr lang="es-ES" sz="1600" dirty="0"/>
              <a:t>Caso cedido por Jeremy Jones, Radiopaedia.org</a:t>
            </a:r>
          </a:p>
        </p:txBody>
      </p:sp>
      <p:sp>
        <p:nvSpPr>
          <p:cNvPr id="8" name="Content Placeholder 2"/>
          <p:cNvSpPr txBox="1">
            <a:spLocks/>
          </p:cNvSpPr>
          <p:nvPr/>
        </p:nvSpPr>
        <p:spPr>
          <a:xfrm>
            <a:off x="0" y="5691520"/>
            <a:ext cx="11401020" cy="10226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2200" dirty="0"/>
              <a:t>La neumonía vírica causada por el SARS-CoV-2 y la gripe tienen patologías y tratamientos distintos, y pueden diagnosticarse fácilmente mediante PCR con frotis faríngeo, por lo que se tratan como categorías separadas de neumonía en RECOVERY. </a:t>
            </a:r>
          </a:p>
          <a:p>
            <a:endParaRPr lang="es-ES" sz="1000" dirty="0"/>
          </a:p>
          <a:p>
            <a:endParaRPr lang="es-ES" sz="2200" dirty="0"/>
          </a:p>
          <a:p>
            <a:pPr marL="0" indent="0">
              <a:buFont typeface="Arial" panose="020B0604020202020204" pitchFamily="34" charset="0"/>
              <a:buNone/>
            </a:pPr>
            <a:endParaRPr lang="es-ES" sz="2200" dirty="0"/>
          </a:p>
        </p:txBody>
      </p:sp>
    </p:spTree>
    <p:extLst>
      <p:ext uri="{BB962C8B-B14F-4D97-AF65-F5344CB8AC3E}">
        <p14:creationId xmlns:p14="http://schemas.microsoft.com/office/powerpoint/2010/main" val="1322309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67937" y="0"/>
            <a:ext cx="10515600" cy="1325563"/>
          </a:xfrm>
        </p:spPr>
        <p:txBody>
          <a:bodyPr>
            <a:normAutofit/>
          </a:bodyPr>
          <a:lstStyle/>
          <a:p>
            <a:r>
              <a:rPr lang="es-ES" sz="4000" dirty="0"/>
              <a:t>Criterios de admisión de RECOVERY</a:t>
            </a:r>
          </a:p>
        </p:txBody>
      </p:sp>
      <p:sp>
        <p:nvSpPr>
          <p:cNvPr id="6" name="Content Placeholder 5"/>
          <p:cNvSpPr>
            <a:spLocks noGrp="1"/>
          </p:cNvSpPr>
          <p:nvPr>
            <p:ph idx="1"/>
          </p:nvPr>
        </p:nvSpPr>
        <p:spPr>
          <a:xfrm>
            <a:off x="51289" y="1429757"/>
            <a:ext cx="12089421" cy="4786662"/>
          </a:xfrm>
        </p:spPr>
        <p:txBody>
          <a:bodyPr>
            <a:noAutofit/>
          </a:bodyPr>
          <a:lstStyle/>
          <a:p>
            <a:pPr marL="514350" indent="-514350">
              <a:spcBef>
                <a:spcPts val="600"/>
              </a:spcBef>
              <a:buFont typeface="+mj-lt"/>
              <a:buAutoNum type="arabicPeriod"/>
            </a:pPr>
            <a:r>
              <a:rPr lang="es-ES" sz="2400" dirty="0"/>
              <a:t>Hospitalizado</a:t>
            </a:r>
            <a:endParaRPr lang="es-ES" sz="800" dirty="0"/>
          </a:p>
          <a:p>
            <a:pPr marL="514350" indent="-514350">
              <a:spcBef>
                <a:spcPts val="600"/>
              </a:spcBef>
              <a:buFont typeface="+mj-lt"/>
              <a:buAutoNum type="arabicPeriod"/>
            </a:pPr>
            <a:r>
              <a:rPr lang="es-ES" sz="2400" dirty="0"/>
              <a:t>Síndrome de neumonía, por ejemplo:</a:t>
            </a:r>
          </a:p>
          <a:p>
            <a:pPr marL="914400" lvl="1" indent="-457200">
              <a:buFont typeface="+mj-lt"/>
              <a:buAutoNum type="alphaLcPeriod"/>
            </a:pPr>
            <a:r>
              <a:rPr lang="es-ES" sz="2000" dirty="0"/>
              <a:t>Síntomas típicos de una nueva infección de las vías respiratorias (tos, dificultad respiratoria, fiebre, etc.); y</a:t>
            </a:r>
          </a:p>
          <a:p>
            <a:pPr marL="914400" lvl="1" indent="-457200">
              <a:buFont typeface="+mj-lt"/>
              <a:buAutoNum type="alphaLcPeriod"/>
            </a:pPr>
            <a:r>
              <a:rPr lang="es-ES" sz="2000" dirty="0"/>
              <a:t>Evidencia objetiva de enfermedad pulmonar aguda (por ejemplo, cambios en las radiografías/TC/Ultrasonido, hipoxia o examen clínico); y</a:t>
            </a:r>
          </a:p>
          <a:p>
            <a:pPr marL="914400" lvl="1" indent="-457200">
              <a:buFont typeface="+mj-lt"/>
              <a:buAutoNum type="alphaLcPeriod"/>
            </a:pPr>
            <a:r>
              <a:rPr lang="es-ES" sz="2000" dirty="0"/>
              <a:t>Causas alternativas consideradas improbables o excluidas (por ejemplo, insuficiencia cardíaca)</a:t>
            </a:r>
          </a:p>
          <a:p>
            <a:pPr marL="457200" lvl="1" indent="0">
              <a:spcBef>
                <a:spcPts val="0"/>
              </a:spcBef>
              <a:buNone/>
            </a:pPr>
            <a:r>
              <a:rPr lang="es-ES" sz="2000" i="1" dirty="0"/>
              <a:t>Sin embargo, el diagnóstico es clínico según la opinión del médico responsable (estos criterios son orientativos)</a:t>
            </a:r>
            <a:endParaRPr lang="es-ES" sz="800" i="1" dirty="0"/>
          </a:p>
          <a:p>
            <a:pPr marL="514350" indent="-514350">
              <a:spcBef>
                <a:spcPts val="600"/>
              </a:spcBef>
              <a:buFont typeface="+mj-lt"/>
              <a:buAutoNum type="arabicPeriod"/>
            </a:pPr>
            <a:r>
              <a:rPr lang="es-ES" sz="2400" dirty="0"/>
              <a:t>Uno de los siguientes diagnósticos:</a:t>
            </a:r>
          </a:p>
          <a:p>
            <a:pPr marL="914400" lvl="1" indent="-457200">
              <a:buFont typeface="+mj-lt"/>
              <a:buAutoNum type="alphaLcPeriod"/>
            </a:pPr>
            <a:r>
              <a:rPr lang="es-ES" sz="2000" dirty="0">
                <a:solidFill>
                  <a:schemeClr val="bg1">
                    <a:lumMod val="85000"/>
                  </a:schemeClr>
                </a:solidFill>
              </a:rPr>
              <a:t>Infección confirmada por SARS-CoV-2</a:t>
            </a:r>
          </a:p>
          <a:p>
            <a:pPr marL="914400" lvl="1" indent="-457200">
              <a:buFont typeface="+mj-lt"/>
              <a:buAutoNum type="alphaLcPeriod"/>
            </a:pPr>
            <a:r>
              <a:rPr lang="es-ES" sz="2000" dirty="0">
                <a:solidFill>
                  <a:schemeClr val="bg1">
                    <a:lumMod val="85000"/>
                  </a:schemeClr>
                </a:solidFill>
              </a:rPr>
              <a:t>Infección confirmada por Influenza A o B </a:t>
            </a:r>
          </a:p>
          <a:p>
            <a:pPr marL="914400" lvl="1" indent="-457200">
              <a:buFont typeface="+mj-lt"/>
              <a:buAutoNum type="alphaLcPeriod"/>
            </a:pPr>
            <a:r>
              <a:rPr lang="es-ES" sz="2000" b="1" dirty="0"/>
              <a:t>Neumonía adquirida en la comunidad con antibióticos planificados (sin sospecha de COVID-19/gripe/neumonía por Pneumocystis/tuberculosis)</a:t>
            </a:r>
            <a:endParaRPr lang="es-ES" sz="800" b="1" dirty="0"/>
          </a:p>
          <a:p>
            <a:pPr marL="457200" indent="-457200">
              <a:spcBef>
                <a:spcPts val="600"/>
              </a:spcBef>
              <a:buFont typeface="+mj-lt"/>
              <a:buAutoNum type="arabicPeriod"/>
            </a:pPr>
            <a:r>
              <a:rPr lang="es-ES" sz="2400" dirty="0"/>
              <a:t>Sin antecedentes médicos que pudieran poner en riesgo al paciente en caso de participar</a:t>
            </a:r>
            <a:endParaRPr lang="es-ES" sz="800" dirty="0"/>
          </a:p>
          <a:p>
            <a:pPr marL="457200" indent="-457200">
              <a:spcBef>
                <a:spcPts val="600"/>
              </a:spcBef>
              <a:buFont typeface="+mj-lt"/>
              <a:buAutoNum type="arabicPeriod"/>
            </a:pPr>
            <a:r>
              <a:rPr lang="es-ES" sz="2400" dirty="0"/>
              <a:t>El médico que le atiende no cree que esté indicado o contraindicado un tratamiento específico para el ensayo</a:t>
            </a:r>
          </a:p>
        </p:txBody>
      </p:sp>
    </p:spTree>
    <p:extLst>
      <p:ext uri="{BB962C8B-B14F-4D97-AF65-F5344CB8AC3E}">
        <p14:creationId xmlns:p14="http://schemas.microsoft.com/office/powerpoint/2010/main" val="140760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0"/>
            <a:ext cx="7835537" cy="1325563"/>
          </a:xfrm>
        </p:spPr>
        <p:txBody>
          <a:bodyPr>
            <a:normAutofit/>
          </a:bodyPr>
          <a:lstStyle/>
          <a:p>
            <a:r>
              <a:rPr lang="es-ES" sz="3600" dirty="0"/>
              <a:t>NAC en RECOVERY: aclaraciones</a:t>
            </a:r>
          </a:p>
        </p:txBody>
      </p:sp>
      <p:sp>
        <p:nvSpPr>
          <p:cNvPr id="3" name="Content Placeholder 2"/>
          <p:cNvSpPr>
            <a:spLocks noGrp="1"/>
          </p:cNvSpPr>
          <p:nvPr>
            <p:ph idx="1"/>
          </p:nvPr>
        </p:nvSpPr>
        <p:spPr>
          <a:xfrm>
            <a:off x="127000" y="1531764"/>
            <a:ext cx="7810500" cy="5032516"/>
          </a:xfrm>
        </p:spPr>
        <p:txBody>
          <a:bodyPr>
            <a:normAutofit/>
          </a:bodyPr>
          <a:lstStyle/>
          <a:p>
            <a:r>
              <a:rPr lang="es-ES" sz="2200" dirty="0"/>
              <a:t>Los pacientes </a:t>
            </a:r>
            <a:r>
              <a:rPr lang="es-ES" sz="2200" i="1" dirty="0"/>
              <a:t>no son elegibles</a:t>
            </a:r>
            <a:r>
              <a:rPr lang="es-ES" sz="2200" dirty="0"/>
              <a:t> si se tiene sospecha o confirmación de:</a:t>
            </a:r>
          </a:p>
          <a:p>
            <a:pPr lvl="1"/>
            <a:r>
              <a:rPr lang="es-ES" sz="1800" dirty="0"/>
              <a:t>Infección por SARS-COV-2</a:t>
            </a:r>
          </a:p>
          <a:p>
            <a:pPr lvl="1"/>
            <a:r>
              <a:rPr lang="es-ES" sz="1800" dirty="0"/>
              <a:t>Infección por gripe</a:t>
            </a:r>
          </a:p>
          <a:p>
            <a:pPr lvl="1"/>
            <a:r>
              <a:rPr lang="es-ES" sz="1800" dirty="0"/>
              <a:t>Neumonía por </a:t>
            </a:r>
            <a:r>
              <a:rPr lang="es-ES" sz="1800" i="1" dirty="0"/>
              <a:t>Pneumocystis jirovecii</a:t>
            </a:r>
            <a:r>
              <a:rPr lang="es-ES" sz="1800" dirty="0"/>
              <a:t> («NPC» o «NPJ»)</a:t>
            </a:r>
          </a:p>
          <a:p>
            <a:pPr lvl="1"/>
            <a:r>
              <a:rPr lang="es-ES" sz="1800" dirty="0"/>
              <a:t>Tuberculosis pulmonar activa</a:t>
            </a:r>
          </a:p>
          <a:p>
            <a:r>
              <a:rPr lang="es-ES" sz="2200" dirty="0"/>
              <a:t>Las pruebas de detección de estos patógenos </a:t>
            </a:r>
            <a:r>
              <a:rPr lang="es-ES" sz="2200" b="1" dirty="0"/>
              <a:t>no</a:t>
            </a:r>
            <a:r>
              <a:rPr lang="es-ES" sz="2200" dirty="0"/>
              <a:t> son necesarias a efectos de ensayo (solo si forman parte de la atención primaria)</a:t>
            </a:r>
          </a:p>
          <a:p>
            <a:r>
              <a:rPr lang="es-ES" sz="2200" dirty="0"/>
              <a:t>La detección de virus distintos de los descritos anteriormente no es una exclusión (por ejemplo, VSR, adenovirus, rinovirus, etc.)</a:t>
            </a:r>
          </a:p>
          <a:p>
            <a:endParaRPr lang="es-ES" sz="2200" dirty="0"/>
          </a:p>
          <a:p>
            <a:endParaRPr lang="es-ES" sz="22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0800" y="1531764"/>
            <a:ext cx="4295790" cy="3524127"/>
          </a:xfrm>
          <a:prstGeom prst="rect">
            <a:avLst/>
          </a:prstGeom>
        </p:spPr>
      </p:pic>
      <p:sp>
        <p:nvSpPr>
          <p:cNvPr id="8" name="Content Placeholder 2"/>
          <p:cNvSpPr txBox="1">
            <a:spLocks/>
          </p:cNvSpPr>
          <p:nvPr/>
        </p:nvSpPr>
        <p:spPr>
          <a:xfrm>
            <a:off x="88900" y="4881958"/>
            <a:ext cx="11877690" cy="1290242"/>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2400" dirty="0"/>
          </a:p>
          <a:p>
            <a:r>
              <a:rPr lang="es-ES" sz="2400" dirty="0"/>
              <a:t>«Neumonía Adquirida en la comunidad» puede definirse como en la práctica habitual, pero implica:</a:t>
            </a:r>
          </a:p>
          <a:p>
            <a:pPr lvl="1"/>
            <a:r>
              <a:rPr lang="es-ES" sz="2000" dirty="0"/>
              <a:t>Neumonía presente en el momento del ingreso</a:t>
            </a:r>
          </a:p>
          <a:p>
            <a:pPr lvl="1"/>
            <a:r>
              <a:rPr lang="es-ES" sz="2000" dirty="0"/>
              <a:t>Ninguna hospitalización reciente en un hospital o centro sanitario (por ejemplo, en los 10 días anteriores al ingreso)</a:t>
            </a:r>
          </a:p>
          <a:p>
            <a:endParaRPr lang="es-ES" sz="2400" dirty="0"/>
          </a:p>
          <a:p>
            <a:endParaRPr lang="es-ES" sz="2400" dirty="0"/>
          </a:p>
        </p:txBody>
      </p:sp>
    </p:spTree>
    <p:extLst>
      <p:ext uri="{BB962C8B-B14F-4D97-AF65-F5344CB8AC3E}">
        <p14:creationId xmlns:p14="http://schemas.microsoft.com/office/powerpoint/2010/main" val="3618038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900" y="1491324"/>
            <a:ext cx="12014200" cy="4871375"/>
          </a:xfrm>
        </p:spPr>
        <p:txBody>
          <a:bodyPr>
            <a:normAutofit/>
          </a:bodyPr>
          <a:lstStyle/>
          <a:p>
            <a:r>
              <a:rPr lang="es-ES" sz="2400" dirty="0"/>
              <a:t>La dexametasona de 6 mg una vez al día reduce la mortalidad en pacientes COVID-19 hipóxicos en aproximadamente una quinta parte</a:t>
            </a:r>
            <a:r>
              <a:rPr lang="es-ES" sz="2400" baseline="30000" dirty="0"/>
              <a:t>1</a:t>
            </a:r>
          </a:p>
          <a:p>
            <a:endParaRPr lang="es-ES" sz="1800" dirty="0"/>
          </a:p>
          <a:p>
            <a:r>
              <a:rPr lang="es-ES" sz="2400" dirty="0"/>
              <a:t>Los corticosteroides también son beneficiosos en la NPC grave</a:t>
            </a:r>
            <a:r>
              <a:rPr lang="es-ES" sz="2400" baseline="30000" dirty="0"/>
              <a:t>2</a:t>
            </a:r>
            <a:endParaRPr lang="es-ES" sz="2400" dirty="0"/>
          </a:p>
          <a:p>
            <a:endParaRPr lang="es-ES" sz="1800" dirty="0"/>
          </a:p>
          <a:p>
            <a:r>
              <a:rPr lang="es-ES" sz="2400" dirty="0"/>
              <a:t>A pesar de las similitudes con la COVID-19, la afectación pulmonar suele ser más focal en la NAC, con una hipoxia menos grave y diferentes patrones de activación inmunitaria</a:t>
            </a:r>
            <a:r>
              <a:rPr lang="es-ES" sz="2400" baseline="30000" dirty="0"/>
              <a:t>3</a:t>
            </a:r>
            <a:endParaRPr lang="es-ES" sz="2400" dirty="0"/>
          </a:p>
          <a:p>
            <a:endParaRPr lang="es-ES" sz="1800" dirty="0"/>
          </a:p>
          <a:p>
            <a:r>
              <a:rPr lang="es-ES" sz="2400" dirty="0"/>
              <a:t>La NAC es también un síndrome más heterogéneo que la COVID-19, causada por una variedad de patógenos</a:t>
            </a:r>
          </a:p>
          <a:p>
            <a:endParaRPr lang="es-ES" sz="2400" dirty="0"/>
          </a:p>
          <a:p>
            <a:pPr marL="0" indent="0" algn="ctr">
              <a:buNone/>
            </a:pPr>
            <a:r>
              <a:rPr lang="es-ES" sz="2400" i="1" dirty="0"/>
              <a:t>¿Los corticosteroides reducen la mortalidad de los pacientes hospitalizados por NAC?</a:t>
            </a:r>
          </a:p>
          <a:p>
            <a:endParaRPr lang="es-ES" sz="2400" dirty="0"/>
          </a:p>
        </p:txBody>
      </p:sp>
      <p:sp>
        <p:nvSpPr>
          <p:cNvPr id="4" name="TextBox 3"/>
          <p:cNvSpPr txBox="1"/>
          <p:nvPr/>
        </p:nvSpPr>
        <p:spPr>
          <a:xfrm>
            <a:off x="0" y="6362699"/>
            <a:ext cx="10361747" cy="523220"/>
          </a:xfrm>
          <a:prstGeom prst="rect">
            <a:avLst/>
          </a:prstGeom>
          <a:noFill/>
        </p:spPr>
        <p:txBody>
          <a:bodyPr wrap="none" rtlCol="0">
            <a:spAutoFit/>
          </a:bodyPr>
          <a:lstStyle/>
          <a:p>
            <a:r>
              <a:rPr lang="es-ES" sz="1400" dirty="0"/>
              <a:t>1 Grupo de colaboración RECOVERY. N Engl J Med. 2021 PMID32678530        2 Ewald H, et al. Base de Datos Cochrane de Revisiones Sistemáticas 2015 PMID25835432 </a:t>
            </a:r>
          </a:p>
          <a:p>
            <a:r>
              <a:rPr lang="es-ES" sz="1400" dirty="0"/>
              <a:t>3 Ibáñez-Prada ED, et alRespir Res. 2023 PMID: 36814234 </a:t>
            </a:r>
          </a:p>
        </p:txBody>
      </p:sp>
      <p:sp>
        <p:nvSpPr>
          <p:cNvPr id="7" name="Title 1"/>
          <p:cNvSpPr>
            <a:spLocks noGrp="1"/>
          </p:cNvSpPr>
          <p:nvPr>
            <p:ph type="title"/>
          </p:nvPr>
        </p:nvSpPr>
        <p:spPr>
          <a:xfrm>
            <a:off x="838200" y="14741"/>
            <a:ext cx="7835537" cy="1325563"/>
          </a:xfrm>
        </p:spPr>
        <p:txBody>
          <a:bodyPr>
            <a:normAutofit/>
          </a:bodyPr>
          <a:lstStyle/>
          <a:p>
            <a:r>
              <a:rPr lang="es-ES" sz="3600" dirty="0"/>
              <a:t>Corticosteroides para la NAC</a:t>
            </a:r>
          </a:p>
        </p:txBody>
      </p:sp>
    </p:spTree>
    <p:extLst>
      <p:ext uri="{BB962C8B-B14F-4D97-AF65-F5344CB8AC3E}">
        <p14:creationId xmlns:p14="http://schemas.microsoft.com/office/powerpoint/2010/main" val="2705784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7835537" cy="1325563"/>
          </a:xfrm>
        </p:spPr>
        <p:txBody>
          <a:bodyPr>
            <a:normAutofit/>
          </a:bodyPr>
          <a:lstStyle/>
          <a:p>
            <a:r>
              <a:rPr lang="es-ES" sz="3600" dirty="0"/>
              <a:t>Corticosteroides para la NAC</a:t>
            </a:r>
          </a:p>
        </p:txBody>
      </p:sp>
      <p:sp>
        <p:nvSpPr>
          <p:cNvPr id="4" name="TextBox 3"/>
          <p:cNvSpPr txBox="1"/>
          <p:nvPr/>
        </p:nvSpPr>
        <p:spPr>
          <a:xfrm>
            <a:off x="7924800" y="6096000"/>
            <a:ext cx="184731" cy="369332"/>
          </a:xfrm>
          <a:prstGeom prst="rect">
            <a:avLst/>
          </a:prstGeom>
          <a:noFill/>
        </p:spPr>
        <p:txBody>
          <a:bodyPr wrap="none" rtlCol="0">
            <a:spAutoFit/>
          </a:bodyPr>
          <a:lstStyle/>
          <a:p>
            <a:endParaRPr lang="en-GB" dirty="0"/>
          </a:p>
        </p:txBody>
      </p:sp>
      <p:pic>
        <p:nvPicPr>
          <p:cNvPr id="10" name="Picture 9"/>
          <p:cNvPicPr>
            <a:picLocks noChangeAspect="1"/>
          </p:cNvPicPr>
          <p:nvPr/>
        </p:nvPicPr>
        <p:blipFill>
          <a:blip r:embed="rId2"/>
          <a:stretch>
            <a:fillRect/>
          </a:stretch>
        </p:blipFill>
        <p:spPr>
          <a:xfrm>
            <a:off x="1085298" y="1155638"/>
            <a:ext cx="10492804" cy="4940362"/>
          </a:xfrm>
          <a:prstGeom prst="rect">
            <a:avLst/>
          </a:prstGeom>
        </p:spPr>
      </p:pic>
      <p:sp>
        <p:nvSpPr>
          <p:cNvPr id="11" name="TextBox 10"/>
          <p:cNvSpPr txBox="1"/>
          <p:nvPr/>
        </p:nvSpPr>
        <p:spPr>
          <a:xfrm>
            <a:off x="8797099" y="6538555"/>
            <a:ext cx="4082469" cy="307777"/>
          </a:xfrm>
          <a:prstGeom prst="rect">
            <a:avLst/>
          </a:prstGeom>
          <a:noFill/>
        </p:spPr>
        <p:txBody>
          <a:bodyPr wrap="square" rtlCol="0">
            <a:spAutoFit/>
          </a:bodyPr>
          <a:lstStyle/>
          <a:p>
            <a:r>
              <a:rPr lang="es-ES" sz="1400" dirty="0"/>
              <a:t>Saleem N, et al. Chest. 2023. PMID36087797</a:t>
            </a:r>
          </a:p>
        </p:txBody>
      </p:sp>
      <p:sp>
        <p:nvSpPr>
          <p:cNvPr id="3" name="Rectangle 2"/>
          <p:cNvSpPr/>
          <p:nvPr/>
        </p:nvSpPr>
        <p:spPr>
          <a:xfrm>
            <a:off x="1238250" y="5416034"/>
            <a:ext cx="5969000" cy="629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p:nvSpPr>
        <p:spPr>
          <a:xfrm>
            <a:off x="5358283" y="1872734"/>
            <a:ext cx="731367" cy="3320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p:nvSpPr>
        <p:spPr>
          <a:xfrm>
            <a:off x="5244918" y="1391104"/>
            <a:ext cx="731367" cy="367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7867115" y="1872734"/>
            <a:ext cx="546636" cy="3320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p:nvSpPr>
        <p:spPr>
          <a:xfrm>
            <a:off x="8020426" y="1568906"/>
            <a:ext cx="731367" cy="1895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2681" y="5471636"/>
            <a:ext cx="8411070" cy="1477328"/>
          </a:xfrm>
          <a:prstGeom prst="rect">
            <a:avLst/>
          </a:prstGeom>
          <a:noFill/>
        </p:spPr>
        <p:txBody>
          <a:bodyPr wrap="square" rtlCol="0">
            <a:spAutoFit/>
          </a:bodyPr>
          <a:lstStyle/>
          <a:p>
            <a:pPr marL="285750" indent="-285750">
              <a:buFont typeface="Arial" panose="020B0604020202020204" pitchFamily="34" charset="0"/>
              <a:buChar char="•"/>
            </a:pPr>
            <a:r>
              <a:rPr lang="es-ES" dirty="0"/>
              <a:t>Un metaanálisis de 2023 descubrió que los pacientes con NAC que recibían corticoides presentaban un 15% menos de riesgo de fallecimiento</a:t>
            </a:r>
          </a:p>
          <a:p>
            <a:pPr marL="285750" indent="-285750">
              <a:buFont typeface="Arial" panose="020B0604020202020204" pitchFamily="34" charset="0"/>
              <a:buChar char="•"/>
            </a:pPr>
            <a:r>
              <a:rPr lang="es-ES" dirty="0"/>
              <a:t>Sin embargo, los ensayos fueron demasiado pequeños para ser concluyentes, por lo que podría no haber beneficio, o el beneficio podría ser aún mayor (por ejemplo, una reducción del 20-30%)</a:t>
            </a:r>
          </a:p>
        </p:txBody>
      </p:sp>
    </p:spTree>
    <p:extLst>
      <p:ext uri="{BB962C8B-B14F-4D97-AF65-F5344CB8AC3E}">
        <p14:creationId xmlns:p14="http://schemas.microsoft.com/office/powerpoint/2010/main" val="804287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47503"/>
            <a:ext cx="12293600" cy="4580078"/>
          </a:xfrm>
        </p:spPr>
        <p:txBody>
          <a:bodyPr>
            <a:normAutofit fontScale="92500" lnSpcReduction="10000"/>
          </a:bodyPr>
          <a:lstStyle/>
          <a:p>
            <a:r>
              <a:rPr lang="es-ES" sz="2400" dirty="0"/>
              <a:t>En un ensayo posterior de pacientes de UCI (CAPE COD), el riesgo de fallecimiento fue menor con esteroides (25/400 frente a 47/395 fallecidos)</a:t>
            </a:r>
            <a:r>
              <a:rPr lang="es-ES" sz="2400" baseline="30000" dirty="0"/>
              <a:t>1</a:t>
            </a:r>
          </a:p>
          <a:p>
            <a:endParaRPr lang="es-ES" sz="2400" dirty="0"/>
          </a:p>
          <a:p>
            <a:r>
              <a:rPr lang="es-ES" sz="2400" dirty="0"/>
              <a:t>Sin embargo, en el ensayo ESCAPe de 2022 no se obtuvieron resultados favorables en pacientes de UCI (47/286 frente a 50/277 fallecidos)</a:t>
            </a:r>
            <a:r>
              <a:rPr lang="es-ES" sz="2400" baseline="30000" dirty="0"/>
              <a:t>2</a:t>
            </a:r>
          </a:p>
          <a:p>
            <a:pPr marL="0" indent="0">
              <a:buNone/>
            </a:pPr>
            <a:endParaRPr lang="es-ES" sz="2400" dirty="0"/>
          </a:p>
          <a:p>
            <a:r>
              <a:rPr lang="es-ES" sz="2400" dirty="0"/>
              <a:t>En caso de NAC, los corticosteroides reducen el tiempo hasta el alta, pero esto puede ser un efecto directo de la reducción de la fiebre/PCR, en lugar de representar una mejora en los resultados</a:t>
            </a:r>
            <a:r>
              <a:rPr lang="es-ES" sz="2400" baseline="30000" dirty="0"/>
              <a:t>3</a:t>
            </a:r>
            <a:r>
              <a:rPr lang="es-ES" sz="2400" dirty="0"/>
              <a:t> (y hay algunas pruebas de que los reingresos pueden ser mayores en pacientes a los que se asignan corticosteroides</a:t>
            </a:r>
            <a:r>
              <a:rPr lang="es-ES" sz="2400" baseline="30000" dirty="0"/>
              <a:t>4</a:t>
            </a:r>
            <a:r>
              <a:rPr lang="es-ES" sz="2400" dirty="0"/>
              <a:t>)</a:t>
            </a:r>
          </a:p>
          <a:p>
            <a:endParaRPr lang="es-ES" sz="2400" dirty="0"/>
          </a:p>
          <a:p>
            <a:pPr marL="0" indent="0" algn="ctr">
              <a:buNone/>
            </a:pPr>
            <a:r>
              <a:rPr lang="es-ES" sz="2400" b="1" dirty="0"/>
              <a:t>Necesitamos más pruebas aleatorias de un número más amplio de pacientes para informar sobre el tratamiento de la NAC</a:t>
            </a:r>
          </a:p>
        </p:txBody>
      </p:sp>
      <p:sp>
        <p:nvSpPr>
          <p:cNvPr id="4" name="TextBox 3"/>
          <p:cNvSpPr txBox="1"/>
          <p:nvPr/>
        </p:nvSpPr>
        <p:spPr>
          <a:xfrm>
            <a:off x="156961" y="6334780"/>
            <a:ext cx="9417963" cy="738664"/>
          </a:xfrm>
          <a:prstGeom prst="rect">
            <a:avLst/>
          </a:prstGeom>
          <a:noFill/>
        </p:spPr>
        <p:txBody>
          <a:bodyPr wrap="none" rtlCol="0">
            <a:spAutoFit/>
          </a:bodyPr>
          <a:lstStyle/>
          <a:p>
            <a:r>
              <a:rPr lang="es-ES" sz="1400" baseline="30000" dirty="0"/>
              <a:t>1</a:t>
            </a:r>
            <a:r>
              <a:rPr lang="es-ES" sz="1400" dirty="0"/>
              <a:t>Dequin P, et al. N Engl J Med. 2023 PMID369427891</a:t>
            </a:r>
            <a:r>
              <a:rPr lang="en-US" sz="1400" dirty="0"/>
              <a:t>	</a:t>
            </a:r>
            <a:r>
              <a:rPr lang="es-ES" sz="1400" baseline="30000" dirty="0"/>
              <a:t>2</a:t>
            </a:r>
            <a:r>
              <a:rPr lang="es-ES" sz="1400" dirty="0"/>
              <a:t>Meduri G, et al. Medicina intensiva 2022. PMID35723686</a:t>
            </a:r>
            <a:r>
              <a:rPr lang="en-US" sz="1400" dirty="0"/>
              <a:t>	</a:t>
            </a:r>
          </a:p>
          <a:p>
            <a:r>
              <a:rPr lang="es-ES" sz="1400" baseline="30000" dirty="0"/>
              <a:t>3</a:t>
            </a:r>
            <a:r>
              <a:rPr lang="es-ES" sz="1400" dirty="0"/>
              <a:t>Joseph L, et al. Lancet 2011. PMID21907856 </a:t>
            </a:r>
            <a:r>
              <a:rPr lang="en-US" sz="1400" dirty="0"/>
              <a:t>		</a:t>
            </a:r>
            <a:r>
              <a:rPr lang="es-ES" sz="1400" baseline="30000" dirty="0"/>
              <a:t>4</a:t>
            </a:r>
            <a:r>
              <a:rPr lang="es-ES" sz="1400" dirty="0"/>
              <a:t>Saleem N, et al. Chest. 2023. PMID36087797</a:t>
            </a:r>
          </a:p>
          <a:p>
            <a:endParaRPr lang="es-ES" sz="1400" dirty="0"/>
          </a:p>
        </p:txBody>
      </p:sp>
      <p:sp>
        <p:nvSpPr>
          <p:cNvPr id="7" name="Title 1"/>
          <p:cNvSpPr>
            <a:spLocks noGrp="1"/>
          </p:cNvSpPr>
          <p:nvPr>
            <p:ph type="title"/>
          </p:nvPr>
        </p:nvSpPr>
        <p:spPr>
          <a:xfrm>
            <a:off x="838200" y="14741"/>
            <a:ext cx="7835537" cy="1325563"/>
          </a:xfrm>
        </p:spPr>
        <p:txBody>
          <a:bodyPr>
            <a:normAutofit/>
          </a:bodyPr>
          <a:lstStyle/>
          <a:p>
            <a:r>
              <a:rPr lang="es-ES" sz="3600" dirty="0"/>
              <a:t>Corticosteroides para la NAC</a:t>
            </a:r>
          </a:p>
        </p:txBody>
      </p:sp>
    </p:spTree>
    <p:extLst>
      <p:ext uri="{BB962C8B-B14F-4D97-AF65-F5344CB8AC3E}">
        <p14:creationId xmlns:p14="http://schemas.microsoft.com/office/powerpoint/2010/main" val="2207540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Left-Right Arrow 76">
            <a:extLst>
              <a:ext uri="{FF2B5EF4-FFF2-40B4-BE49-F238E27FC236}">
                <a16:creationId xmlns:a16="http://schemas.microsoft.com/office/drawing/2014/main" id="{F43932C0-7A8F-734B-8CF5-CFDAF2026B74}"/>
              </a:ext>
            </a:extLst>
          </p:cNvPr>
          <p:cNvSpPr/>
          <p:nvPr/>
        </p:nvSpPr>
        <p:spPr>
          <a:xfrm rot="5400000" flipV="1">
            <a:off x="5398291" y="3924689"/>
            <a:ext cx="1588943" cy="38602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0" name="Left-Right Arrow 49"/>
          <p:cNvSpPr/>
          <p:nvPr/>
        </p:nvSpPr>
        <p:spPr>
          <a:xfrm rot="9579837" flipV="1">
            <a:off x="4067273" y="3904710"/>
            <a:ext cx="4110629" cy="38602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612716" y="-13016"/>
            <a:ext cx="8096250" cy="1325563"/>
          </a:xfrm>
        </p:spPr>
        <p:txBody>
          <a:bodyPr>
            <a:normAutofit/>
          </a:bodyPr>
          <a:lstStyle/>
          <a:p>
            <a:r>
              <a:rPr lang="es-ES" sz="3200" dirty="0"/>
              <a:t>Diseño de RECOVERY: Protocolo básico V27.0</a:t>
            </a:r>
          </a:p>
        </p:txBody>
      </p:sp>
      <p:sp>
        <p:nvSpPr>
          <p:cNvPr id="4" name="Rounded Rectangle 3"/>
          <p:cNvSpPr/>
          <p:nvPr/>
        </p:nvSpPr>
        <p:spPr>
          <a:xfrm>
            <a:off x="105714" y="1438732"/>
            <a:ext cx="616065" cy="5274075"/>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lang="es-ES" sz="2000" b="1" dirty="0"/>
              <a:t>PACIENTES HOSPITALIZADOS CON NEUMONÍA</a:t>
            </a:r>
          </a:p>
        </p:txBody>
      </p:sp>
      <p:sp>
        <p:nvSpPr>
          <p:cNvPr id="11" name="Rounded Rectangle 10"/>
          <p:cNvSpPr/>
          <p:nvPr/>
        </p:nvSpPr>
        <p:spPr>
          <a:xfrm>
            <a:off x="11526785" y="1438733"/>
            <a:ext cx="575093" cy="527407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ES" sz="2000" b="1" dirty="0"/>
              <a:t>ANÁLISIS</a:t>
            </a:r>
            <a:endParaRPr lang="es-ES" sz="2400" b="1" dirty="0"/>
          </a:p>
        </p:txBody>
      </p:sp>
      <p:sp>
        <p:nvSpPr>
          <p:cNvPr id="77" name="Left-Right Arrow 76"/>
          <p:cNvSpPr/>
          <p:nvPr/>
        </p:nvSpPr>
        <p:spPr>
          <a:xfrm rot="1152713" flipV="1">
            <a:off x="4133238" y="3920163"/>
            <a:ext cx="4193098" cy="35763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Oval 5"/>
          <p:cNvSpPr/>
          <p:nvPr/>
        </p:nvSpPr>
        <p:spPr>
          <a:xfrm>
            <a:off x="5765595" y="3636361"/>
            <a:ext cx="861040" cy="861040"/>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6600" b="1" dirty="0"/>
              <a:t>R</a:t>
            </a:r>
            <a:endParaRPr lang="es-ES" b="1" dirty="0"/>
          </a:p>
        </p:txBody>
      </p:sp>
      <p:sp>
        <p:nvSpPr>
          <p:cNvPr id="83" name="Rounded Rectangle 82">
            <a:extLst>
              <a:ext uri="{FF2B5EF4-FFF2-40B4-BE49-F238E27FC236}">
                <a16:creationId xmlns:a16="http://schemas.microsoft.com/office/drawing/2014/main" id="{38B586F1-F3FA-8C47-9702-A236829F5589}"/>
              </a:ext>
            </a:extLst>
          </p:cNvPr>
          <p:cNvSpPr/>
          <p:nvPr/>
        </p:nvSpPr>
        <p:spPr>
          <a:xfrm>
            <a:off x="782859" y="1390072"/>
            <a:ext cx="6996366" cy="1889226"/>
          </a:xfrm>
          <a:prstGeom prst="roundRect">
            <a:avLst/>
          </a:prstGeom>
          <a:no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13" name="TextBox 12">
            <a:extLst>
              <a:ext uri="{FF2B5EF4-FFF2-40B4-BE49-F238E27FC236}">
                <a16:creationId xmlns:a16="http://schemas.microsoft.com/office/drawing/2014/main" id="{AD82BCED-226B-0448-B8FC-891B5F6E3209}"/>
              </a:ext>
            </a:extLst>
          </p:cNvPr>
          <p:cNvSpPr txBox="1"/>
          <p:nvPr/>
        </p:nvSpPr>
        <p:spPr>
          <a:xfrm>
            <a:off x="1031009" y="2889971"/>
            <a:ext cx="6509358" cy="369332"/>
          </a:xfrm>
          <a:prstGeom prst="rect">
            <a:avLst/>
          </a:prstGeom>
          <a:noFill/>
        </p:spPr>
        <p:txBody>
          <a:bodyPr wrap="square" rtlCol="0">
            <a:spAutoFit/>
          </a:bodyPr>
          <a:lstStyle/>
          <a:p>
            <a:pPr algn="ctr"/>
            <a:r>
              <a:rPr lang="es-ES" b="1" dirty="0"/>
              <a:t>Pacientes con SARS-CoV-2 confirmado</a:t>
            </a:r>
          </a:p>
        </p:txBody>
      </p:sp>
      <p:grpSp>
        <p:nvGrpSpPr>
          <p:cNvPr id="14" name="Group 13">
            <a:extLst>
              <a:ext uri="{FF2B5EF4-FFF2-40B4-BE49-F238E27FC236}">
                <a16:creationId xmlns:a16="http://schemas.microsoft.com/office/drawing/2014/main" id="{3F67CDAB-DA18-8347-A63F-AEBA50AA3506}"/>
              </a:ext>
            </a:extLst>
          </p:cNvPr>
          <p:cNvGrpSpPr>
            <a:grpSpLocks noChangeAspect="1"/>
          </p:cNvGrpSpPr>
          <p:nvPr/>
        </p:nvGrpSpPr>
        <p:grpSpPr>
          <a:xfrm>
            <a:off x="846577" y="1427827"/>
            <a:ext cx="3532441" cy="1438471"/>
            <a:chOff x="4441699" y="1555628"/>
            <a:chExt cx="3501790" cy="1432211"/>
          </a:xfrm>
        </p:grpSpPr>
        <p:sp>
          <p:nvSpPr>
            <p:cNvPr id="53" name="Rounded Rectangle 52">
              <a:extLst>
                <a:ext uri="{FF2B5EF4-FFF2-40B4-BE49-F238E27FC236}">
                  <a16:creationId xmlns:a16="http://schemas.microsoft.com/office/drawing/2014/main" id="{9815A20D-3178-B24B-8BAC-DDFC209CA08D}"/>
                </a:ext>
              </a:extLst>
            </p:cNvPr>
            <p:cNvSpPr/>
            <p:nvPr/>
          </p:nvSpPr>
          <p:spPr>
            <a:xfrm>
              <a:off x="4441699" y="1572462"/>
              <a:ext cx="3393651" cy="1415377"/>
            </a:xfrm>
            <a:prstGeom prst="roundRect">
              <a:avLst/>
            </a:prstGeom>
            <a:solidFill>
              <a:srgbClr val="7030A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54" name="Rounded Rectangle 53">
              <a:extLst>
                <a:ext uri="{FF2B5EF4-FFF2-40B4-BE49-F238E27FC236}">
                  <a16:creationId xmlns:a16="http://schemas.microsoft.com/office/drawing/2014/main" id="{1C4E103B-3F2F-0243-BF82-DAD5395299A5}"/>
                </a:ext>
              </a:extLst>
            </p:cNvPr>
            <p:cNvSpPr/>
            <p:nvPr/>
          </p:nvSpPr>
          <p:spPr>
            <a:xfrm>
              <a:off x="5131075" y="2269927"/>
              <a:ext cx="1106316" cy="64518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Dosis altas de dexametasona</a:t>
              </a:r>
            </a:p>
          </p:txBody>
        </p:sp>
        <p:sp>
          <p:nvSpPr>
            <p:cNvPr id="55" name="Rounded Rectangle 54">
              <a:extLst>
                <a:ext uri="{FF2B5EF4-FFF2-40B4-BE49-F238E27FC236}">
                  <a16:creationId xmlns:a16="http://schemas.microsoft.com/office/drawing/2014/main" id="{B47DC59E-6235-6446-BF6C-7A651DFDF0AF}"/>
                </a:ext>
              </a:extLst>
            </p:cNvPr>
            <p:cNvSpPr/>
            <p:nvPr/>
          </p:nvSpPr>
          <p:spPr>
            <a:xfrm>
              <a:off x="6593333" y="2252786"/>
              <a:ext cx="1130519" cy="64518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100" b="1" dirty="0">
                  <a:solidFill>
                    <a:schemeClr val="bg1"/>
                  </a:solidFill>
                </a:rPr>
                <a:t>Tratamiento habitual (dosis estándar de corticosteroides)</a:t>
              </a:r>
            </a:p>
          </p:txBody>
        </p:sp>
        <p:sp>
          <p:nvSpPr>
            <p:cNvPr id="56" name="Oval 55">
              <a:extLst>
                <a:ext uri="{FF2B5EF4-FFF2-40B4-BE49-F238E27FC236}">
                  <a16:creationId xmlns:a16="http://schemas.microsoft.com/office/drawing/2014/main" id="{B00EEEBD-802E-2E4E-B678-CBD0ABB107CE}"/>
                </a:ext>
              </a:extLst>
            </p:cNvPr>
            <p:cNvSpPr/>
            <p:nvPr/>
          </p:nvSpPr>
          <p:spPr>
            <a:xfrm>
              <a:off x="4513114" y="2257120"/>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E</a:t>
              </a:r>
            </a:p>
          </p:txBody>
        </p:sp>
        <p:sp>
          <p:nvSpPr>
            <p:cNvPr id="57" name="TextBox 56">
              <a:extLst>
                <a:ext uri="{FF2B5EF4-FFF2-40B4-BE49-F238E27FC236}">
                  <a16:creationId xmlns:a16="http://schemas.microsoft.com/office/drawing/2014/main" id="{2E4544AA-6316-F641-BE6B-9C63698CCFB4}"/>
                </a:ext>
              </a:extLst>
            </p:cNvPr>
            <p:cNvSpPr txBox="1"/>
            <p:nvPr/>
          </p:nvSpPr>
          <p:spPr>
            <a:xfrm>
              <a:off x="6237746" y="2408993"/>
              <a:ext cx="388749" cy="337081"/>
            </a:xfrm>
            <a:prstGeom prst="rect">
              <a:avLst/>
            </a:prstGeom>
            <a:noFill/>
          </p:spPr>
          <p:txBody>
            <a:bodyPr wrap="square" rtlCol="0">
              <a:spAutoFit/>
            </a:bodyPr>
            <a:lstStyle/>
            <a:p>
              <a:r>
                <a:rPr lang="es-ES" sz="1600" b="1" i="1" dirty="0"/>
                <a:t>o</a:t>
              </a:r>
            </a:p>
          </p:txBody>
        </p:sp>
        <p:sp>
          <p:nvSpPr>
            <p:cNvPr id="62" name="TextBox 61">
              <a:extLst>
                <a:ext uri="{FF2B5EF4-FFF2-40B4-BE49-F238E27FC236}">
                  <a16:creationId xmlns:a16="http://schemas.microsoft.com/office/drawing/2014/main" id="{FDF7E6B4-B439-344A-8805-31555B02FF58}"/>
                </a:ext>
              </a:extLst>
            </p:cNvPr>
            <p:cNvSpPr txBox="1"/>
            <p:nvPr/>
          </p:nvSpPr>
          <p:spPr>
            <a:xfrm>
              <a:off x="5016829" y="1555628"/>
              <a:ext cx="2926660" cy="520943"/>
            </a:xfrm>
            <a:prstGeom prst="rect">
              <a:avLst/>
            </a:prstGeom>
            <a:noFill/>
          </p:spPr>
          <p:txBody>
            <a:bodyPr wrap="square" rtlCol="0">
              <a:spAutoFit/>
            </a:bodyPr>
            <a:lstStyle/>
            <a:p>
              <a:r>
                <a:rPr lang="es-ES" sz="1400" b="1" dirty="0"/>
                <a:t>COVID-19 comparación de corticosteroides en dosis altas (pacientes con VNI o VMI)</a:t>
              </a:r>
            </a:p>
          </p:txBody>
        </p:sp>
        <p:pic>
          <p:nvPicPr>
            <p:cNvPr id="84" name="Graphic 31" descr="Lungs with solid fill">
              <a:extLst>
                <a:ext uri="{FF2B5EF4-FFF2-40B4-BE49-F238E27FC236}">
                  <a16:creationId xmlns:a16="http://schemas.microsoft.com/office/drawing/2014/main" id="{5DD6B768-CE70-F942-BAC0-8E1562853BD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59651" y="1560294"/>
              <a:ext cx="649602" cy="703876"/>
            </a:xfrm>
            <a:prstGeom prst="rect">
              <a:avLst/>
            </a:prstGeom>
          </p:spPr>
        </p:pic>
      </p:grpSp>
      <p:grpSp>
        <p:nvGrpSpPr>
          <p:cNvPr id="86" name="Group 85">
            <a:extLst>
              <a:ext uri="{FF2B5EF4-FFF2-40B4-BE49-F238E27FC236}">
                <a16:creationId xmlns:a16="http://schemas.microsoft.com/office/drawing/2014/main" id="{D8AFADE8-6D42-8141-AD4C-AE9A461943B3}"/>
              </a:ext>
            </a:extLst>
          </p:cNvPr>
          <p:cNvGrpSpPr/>
          <p:nvPr/>
        </p:nvGrpSpPr>
        <p:grpSpPr>
          <a:xfrm>
            <a:off x="8003238" y="5111544"/>
            <a:ext cx="3423100" cy="1414800"/>
            <a:chOff x="8003238" y="1576210"/>
            <a:chExt cx="3423100" cy="1414800"/>
          </a:xfrm>
        </p:grpSpPr>
        <p:sp>
          <p:nvSpPr>
            <p:cNvPr id="87" name="Rounded Rectangle 86">
              <a:extLst>
                <a:ext uri="{FF2B5EF4-FFF2-40B4-BE49-F238E27FC236}">
                  <a16:creationId xmlns:a16="http://schemas.microsoft.com/office/drawing/2014/main" id="{83BAD84E-273B-D34E-8FCE-57CB4D80DBB1}"/>
                </a:ext>
              </a:extLst>
            </p:cNvPr>
            <p:cNvSpPr/>
            <p:nvPr/>
          </p:nvSpPr>
          <p:spPr>
            <a:xfrm>
              <a:off x="8003238" y="1576210"/>
              <a:ext cx="3393651" cy="1414800"/>
            </a:xfrm>
            <a:prstGeom prst="roundRect">
              <a:avLst/>
            </a:prstGeom>
            <a:solidFill>
              <a:schemeClr val="accent1">
                <a:lumMod val="75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8" name="Rounded Rectangle 87">
              <a:extLst>
                <a:ext uri="{FF2B5EF4-FFF2-40B4-BE49-F238E27FC236}">
                  <a16:creationId xmlns:a16="http://schemas.microsoft.com/office/drawing/2014/main" id="{CD4C8879-9A8B-9743-80DA-1F684C8A8F64}"/>
                </a:ext>
              </a:extLst>
            </p:cNvPr>
            <p:cNvSpPr/>
            <p:nvPr/>
          </p:nvSpPr>
          <p:spPr>
            <a:xfrm>
              <a:off x="8692614" y="2273674"/>
              <a:ext cx="1116000"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Dexametasona</a:t>
              </a:r>
            </a:p>
          </p:txBody>
        </p:sp>
        <p:sp>
          <p:nvSpPr>
            <p:cNvPr id="89" name="Rounded Rectangle 88">
              <a:extLst>
                <a:ext uri="{FF2B5EF4-FFF2-40B4-BE49-F238E27FC236}">
                  <a16:creationId xmlns:a16="http://schemas.microsoft.com/office/drawing/2014/main" id="{58EC706C-402F-CE45-BC22-6FC4D5FB6E15}"/>
                </a:ext>
              </a:extLst>
            </p:cNvPr>
            <p:cNvSpPr/>
            <p:nvPr/>
          </p:nvSpPr>
          <p:spPr>
            <a:xfrm>
              <a:off x="10154872" y="2256534"/>
              <a:ext cx="1116208"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Tratamiento habitual sin corticosteroides</a:t>
              </a:r>
            </a:p>
          </p:txBody>
        </p:sp>
        <p:sp>
          <p:nvSpPr>
            <p:cNvPr id="90" name="Oval 89">
              <a:extLst>
                <a:ext uri="{FF2B5EF4-FFF2-40B4-BE49-F238E27FC236}">
                  <a16:creationId xmlns:a16="http://schemas.microsoft.com/office/drawing/2014/main" id="{622B9BA5-372F-B84C-99F9-5E062FD54087}"/>
                </a:ext>
              </a:extLst>
            </p:cNvPr>
            <p:cNvSpPr/>
            <p:nvPr/>
          </p:nvSpPr>
          <p:spPr>
            <a:xfrm>
              <a:off x="8074653" y="2260867"/>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I</a:t>
              </a:r>
            </a:p>
          </p:txBody>
        </p:sp>
        <p:sp>
          <p:nvSpPr>
            <p:cNvPr id="91" name="TextBox 90">
              <a:extLst>
                <a:ext uri="{FF2B5EF4-FFF2-40B4-BE49-F238E27FC236}">
                  <a16:creationId xmlns:a16="http://schemas.microsoft.com/office/drawing/2014/main" id="{10968DC4-6CC1-714A-8E7F-F7B64C0FB3F3}"/>
                </a:ext>
              </a:extLst>
            </p:cNvPr>
            <p:cNvSpPr txBox="1"/>
            <p:nvPr/>
          </p:nvSpPr>
          <p:spPr>
            <a:xfrm>
              <a:off x="9799575" y="2401880"/>
              <a:ext cx="422052" cy="338554"/>
            </a:xfrm>
            <a:prstGeom prst="rect">
              <a:avLst/>
            </a:prstGeom>
            <a:noFill/>
          </p:spPr>
          <p:txBody>
            <a:bodyPr wrap="square" rtlCol="0">
              <a:spAutoFit/>
            </a:bodyPr>
            <a:lstStyle/>
            <a:p>
              <a:r>
                <a:rPr lang="es-ES" sz="1600" b="1" i="1" dirty="0"/>
                <a:t>o</a:t>
              </a:r>
              <a:endParaRPr lang="es-ES" sz="1400" b="1" i="1" dirty="0"/>
            </a:p>
          </p:txBody>
        </p:sp>
        <p:sp>
          <p:nvSpPr>
            <p:cNvPr id="93" name="TextBox 92">
              <a:extLst>
                <a:ext uri="{FF2B5EF4-FFF2-40B4-BE49-F238E27FC236}">
                  <a16:creationId xmlns:a16="http://schemas.microsoft.com/office/drawing/2014/main" id="{ECBA9FA1-20DC-A341-8CF4-2E97C762F7A3}"/>
                </a:ext>
              </a:extLst>
            </p:cNvPr>
            <p:cNvSpPr txBox="1"/>
            <p:nvPr/>
          </p:nvSpPr>
          <p:spPr>
            <a:xfrm>
              <a:off x="8582363" y="1659756"/>
              <a:ext cx="2843975" cy="523220"/>
            </a:xfrm>
            <a:prstGeom prst="rect">
              <a:avLst/>
            </a:prstGeom>
            <a:noFill/>
          </p:spPr>
          <p:txBody>
            <a:bodyPr wrap="square" rtlCol="0">
              <a:spAutoFit/>
            </a:bodyPr>
            <a:lstStyle/>
            <a:p>
              <a:r>
                <a:rPr lang="es-ES" sz="1400" b="1" dirty="0"/>
                <a:t>Comparación con corticosteroides para la gripe (pacientes con hipoxia)</a:t>
              </a:r>
            </a:p>
          </p:txBody>
        </p:sp>
      </p:grpSp>
      <p:grpSp>
        <p:nvGrpSpPr>
          <p:cNvPr id="94" name="Group 93">
            <a:extLst>
              <a:ext uri="{FF2B5EF4-FFF2-40B4-BE49-F238E27FC236}">
                <a16:creationId xmlns:a16="http://schemas.microsoft.com/office/drawing/2014/main" id="{ADAD2F31-7492-F84D-9855-EF44F47A31BD}"/>
              </a:ext>
            </a:extLst>
          </p:cNvPr>
          <p:cNvGrpSpPr/>
          <p:nvPr/>
        </p:nvGrpSpPr>
        <p:grpSpPr>
          <a:xfrm>
            <a:off x="849410" y="5102038"/>
            <a:ext cx="3393651" cy="1415377"/>
            <a:chOff x="849410" y="1566704"/>
            <a:chExt cx="3393651" cy="1415377"/>
          </a:xfrm>
        </p:grpSpPr>
        <p:sp>
          <p:nvSpPr>
            <p:cNvPr id="95" name="Rounded Rectangle 94">
              <a:extLst>
                <a:ext uri="{FF2B5EF4-FFF2-40B4-BE49-F238E27FC236}">
                  <a16:creationId xmlns:a16="http://schemas.microsoft.com/office/drawing/2014/main" id="{9D5D6A46-844C-0E41-9615-6A6452BC651A}"/>
                </a:ext>
              </a:extLst>
            </p:cNvPr>
            <p:cNvSpPr/>
            <p:nvPr/>
          </p:nvSpPr>
          <p:spPr>
            <a:xfrm>
              <a:off x="849410" y="1566704"/>
              <a:ext cx="3393651" cy="1415377"/>
            </a:xfrm>
            <a:prstGeom prst="roundRect">
              <a:avLst/>
            </a:prstGeom>
            <a:solidFill>
              <a:srgbClr val="FF0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6" name="Rounded Rectangle 95">
              <a:extLst>
                <a:ext uri="{FF2B5EF4-FFF2-40B4-BE49-F238E27FC236}">
                  <a16:creationId xmlns:a16="http://schemas.microsoft.com/office/drawing/2014/main" id="{1EFB7BF6-F1F2-E541-9082-F803C4A8CD0E}"/>
                </a:ext>
              </a:extLst>
            </p:cNvPr>
            <p:cNvSpPr/>
            <p:nvPr/>
          </p:nvSpPr>
          <p:spPr>
            <a:xfrm>
              <a:off x="1538786" y="2264169"/>
              <a:ext cx="1116000" cy="6480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a:solidFill>
                    <a:schemeClr val="bg1"/>
                  </a:solidFill>
                </a:rPr>
                <a:t>Baloxavir</a:t>
              </a:r>
            </a:p>
          </p:txBody>
        </p:sp>
        <p:sp>
          <p:nvSpPr>
            <p:cNvPr id="97" name="Rounded Rectangle 96">
              <a:extLst>
                <a:ext uri="{FF2B5EF4-FFF2-40B4-BE49-F238E27FC236}">
                  <a16:creationId xmlns:a16="http://schemas.microsoft.com/office/drawing/2014/main" id="{7486FF0E-9F46-7B4C-9FB2-B176F4A0B138}"/>
                </a:ext>
              </a:extLst>
            </p:cNvPr>
            <p:cNvSpPr/>
            <p:nvPr/>
          </p:nvSpPr>
          <p:spPr>
            <a:xfrm>
              <a:off x="3001044" y="2247029"/>
              <a:ext cx="1116208" cy="6480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Tratamiento habitual sin baloxavir</a:t>
              </a:r>
            </a:p>
          </p:txBody>
        </p:sp>
        <p:sp>
          <p:nvSpPr>
            <p:cNvPr id="98" name="Oval 97">
              <a:extLst>
                <a:ext uri="{FF2B5EF4-FFF2-40B4-BE49-F238E27FC236}">
                  <a16:creationId xmlns:a16="http://schemas.microsoft.com/office/drawing/2014/main" id="{3FC0B548-4A6B-BC4B-9381-BB0B22669809}"/>
                </a:ext>
              </a:extLst>
            </p:cNvPr>
            <p:cNvSpPr/>
            <p:nvPr/>
          </p:nvSpPr>
          <p:spPr>
            <a:xfrm>
              <a:off x="920825" y="2251362"/>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G</a:t>
              </a:r>
            </a:p>
          </p:txBody>
        </p:sp>
        <p:sp>
          <p:nvSpPr>
            <p:cNvPr id="99" name="TextBox 98">
              <a:extLst>
                <a:ext uri="{FF2B5EF4-FFF2-40B4-BE49-F238E27FC236}">
                  <a16:creationId xmlns:a16="http://schemas.microsoft.com/office/drawing/2014/main" id="{1B0C20BD-204C-D74D-879B-296826D9D31F}"/>
                </a:ext>
              </a:extLst>
            </p:cNvPr>
            <p:cNvSpPr txBox="1"/>
            <p:nvPr/>
          </p:nvSpPr>
          <p:spPr>
            <a:xfrm>
              <a:off x="2645747" y="2403526"/>
              <a:ext cx="422052" cy="338554"/>
            </a:xfrm>
            <a:prstGeom prst="rect">
              <a:avLst/>
            </a:prstGeom>
            <a:noFill/>
          </p:spPr>
          <p:txBody>
            <a:bodyPr wrap="square" rtlCol="0">
              <a:spAutoFit/>
            </a:bodyPr>
            <a:lstStyle/>
            <a:p>
              <a:r>
                <a:rPr lang="es-ES" sz="1600" b="1" i="1" dirty="0"/>
                <a:t>o</a:t>
              </a:r>
              <a:endParaRPr lang="es-ES" sz="1400" b="1" i="1" dirty="0"/>
            </a:p>
          </p:txBody>
        </p:sp>
        <p:sp>
          <p:nvSpPr>
            <p:cNvPr id="101" name="TextBox 100">
              <a:extLst>
                <a:ext uri="{FF2B5EF4-FFF2-40B4-BE49-F238E27FC236}">
                  <a16:creationId xmlns:a16="http://schemas.microsoft.com/office/drawing/2014/main" id="{1C9C61F0-1ED7-5049-A2A7-AE7FAFF12F96}"/>
                </a:ext>
              </a:extLst>
            </p:cNvPr>
            <p:cNvSpPr txBox="1"/>
            <p:nvPr/>
          </p:nvSpPr>
          <p:spPr>
            <a:xfrm>
              <a:off x="1494991" y="1733283"/>
              <a:ext cx="2350467" cy="338554"/>
            </a:xfrm>
            <a:prstGeom prst="rect">
              <a:avLst/>
            </a:prstGeom>
            <a:noFill/>
          </p:spPr>
          <p:txBody>
            <a:bodyPr wrap="square" rtlCol="0">
              <a:spAutoFit/>
            </a:bodyPr>
            <a:lstStyle/>
            <a:p>
              <a:r>
                <a:rPr lang="es-ES" sz="1600" b="1" dirty="0"/>
                <a:t>Comparación con baloxavir</a:t>
              </a:r>
              <a:endParaRPr lang="es-ES" sz="2400" b="1" dirty="0"/>
            </a:p>
          </p:txBody>
        </p:sp>
      </p:grpSp>
      <p:grpSp>
        <p:nvGrpSpPr>
          <p:cNvPr id="102" name="Group 101">
            <a:extLst>
              <a:ext uri="{FF2B5EF4-FFF2-40B4-BE49-F238E27FC236}">
                <a16:creationId xmlns:a16="http://schemas.microsoft.com/office/drawing/2014/main" id="{650F3EB1-C981-B740-82D6-F54DE5AFF985}"/>
              </a:ext>
            </a:extLst>
          </p:cNvPr>
          <p:cNvGrpSpPr/>
          <p:nvPr/>
        </p:nvGrpSpPr>
        <p:grpSpPr>
          <a:xfrm>
            <a:off x="4441699" y="5107796"/>
            <a:ext cx="3393651" cy="1415377"/>
            <a:chOff x="4441699" y="1572462"/>
            <a:chExt cx="3393651" cy="1415377"/>
          </a:xfrm>
        </p:grpSpPr>
        <p:sp>
          <p:nvSpPr>
            <p:cNvPr id="103" name="Rounded Rectangle 102">
              <a:extLst>
                <a:ext uri="{FF2B5EF4-FFF2-40B4-BE49-F238E27FC236}">
                  <a16:creationId xmlns:a16="http://schemas.microsoft.com/office/drawing/2014/main" id="{4F5F2D03-AB19-F045-BFB2-0F27BF1C1A04}"/>
                </a:ext>
              </a:extLst>
            </p:cNvPr>
            <p:cNvSpPr/>
            <p:nvPr/>
          </p:nvSpPr>
          <p:spPr>
            <a:xfrm>
              <a:off x="4441699" y="1572462"/>
              <a:ext cx="3393651" cy="1415377"/>
            </a:xfrm>
            <a:prstGeom prst="roundRect">
              <a:avLst/>
            </a:prstGeom>
            <a:solidFill>
              <a:srgbClr val="FFC00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4" name="Rounded Rectangle 103">
              <a:extLst>
                <a:ext uri="{FF2B5EF4-FFF2-40B4-BE49-F238E27FC236}">
                  <a16:creationId xmlns:a16="http://schemas.microsoft.com/office/drawing/2014/main" id="{7D7E2DA0-3318-B34D-9DBA-8976C66C4BDF}"/>
                </a:ext>
              </a:extLst>
            </p:cNvPr>
            <p:cNvSpPr/>
            <p:nvPr/>
          </p:nvSpPr>
          <p:spPr>
            <a:xfrm>
              <a:off x="5131075" y="2269927"/>
              <a:ext cx="1116000" cy="6480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r>
                <a:rPr lang="es-ES" sz="1200" b="1" dirty="0">
                  <a:solidFill>
                    <a:schemeClr val="bg1"/>
                  </a:solidFill>
                </a:rPr>
                <a:t>Oseltamivir</a:t>
              </a:r>
            </a:p>
          </p:txBody>
        </p:sp>
        <p:sp>
          <p:nvSpPr>
            <p:cNvPr id="105" name="Rounded Rectangle 104">
              <a:extLst>
                <a:ext uri="{FF2B5EF4-FFF2-40B4-BE49-F238E27FC236}">
                  <a16:creationId xmlns:a16="http://schemas.microsoft.com/office/drawing/2014/main" id="{0378DF22-74BF-5D4D-86EE-65EAF417A84F}"/>
                </a:ext>
              </a:extLst>
            </p:cNvPr>
            <p:cNvSpPr/>
            <p:nvPr/>
          </p:nvSpPr>
          <p:spPr>
            <a:xfrm>
              <a:off x="6593333" y="2252787"/>
              <a:ext cx="1116208" cy="6480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Tratamiento habitual sin oseltamivir</a:t>
              </a:r>
            </a:p>
          </p:txBody>
        </p:sp>
        <p:sp>
          <p:nvSpPr>
            <p:cNvPr id="106" name="Oval 105">
              <a:extLst>
                <a:ext uri="{FF2B5EF4-FFF2-40B4-BE49-F238E27FC236}">
                  <a16:creationId xmlns:a16="http://schemas.microsoft.com/office/drawing/2014/main" id="{5E1F665A-1FA0-7D49-9F48-4E79E39E8087}"/>
                </a:ext>
              </a:extLst>
            </p:cNvPr>
            <p:cNvSpPr/>
            <p:nvPr/>
          </p:nvSpPr>
          <p:spPr>
            <a:xfrm>
              <a:off x="4513114" y="2257120"/>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H</a:t>
              </a:r>
            </a:p>
          </p:txBody>
        </p:sp>
        <p:sp>
          <p:nvSpPr>
            <p:cNvPr id="107" name="TextBox 106">
              <a:extLst>
                <a:ext uri="{FF2B5EF4-FFF2-40B4-BE49-F238E27FC236}">
                  <a16:creationId xmlns:a16="http://schemas.microsoft.com/office/drawing/2014/main" id="{4015A8B3-F5AE-4941-A698-D51DA4E46924}"/>
                </a:ext>
              </a:extLst>
            </p:cNvPr>
            <p:cNvSpPr txBox="1"/>
            <p:nvPr/>
          </p:nvSpPr>
          <p:spPr>
            <a:xfrm>
              <a:off x="6238036" y="2431586"/>
              <a:ext cx="422052" cy="338554"/>
            </a:xfrm>
            <a:prstGeom prst="rect">
              <a:avLst/>
            </a:prstGeom>
            <a:noFill/>
          </p:spPr>
          <p:txBody>
            <a:bodyPr wrap="square" rtlCol="0">
              <a:spAutoFit/>
            </a:bodyPr>
            <a:lstStyle/>
            <a:p>
              <a:r>
                <a:rPr lang="es-ES" sz="1600" b="1" i="1" dirty="0"/>
                <a:t>o</a:t>
              </a:r>
              <a:endParaRPr lang="es-ES" sz="1400" b="1" i="1" dirty="0"/>
            </a:p>
          </p:txBody>
        </p:sp>
        <p:sp>
          <p:nvSpPr>
            <p:cNvPr id="108" name="TextBox 107">
              <a:extLst>
                <a:ext uri="{FF2B5EF4-FFF2-40B4-BE49-F238E27FC236}">
                  <a16:creationId xmlns:a16="http://schemas.microsoft.com/office/drawing/2014/main" id="{2ED6A60D-D187-6142-95D6-173A8F77EAF0}"/>
                </a:ext>
              </a:extLst>
            </p:cNvPr>
            <p:cNvSpPr txBox="1"/>
            <p:nvPr/>
          </p:nvSpPr>
          <p:spPr>
            <a:xfrm>
              <a:off x="5074111" y="1733283"/>
              <a:ext cx="2301508" cy="338554"/>
            </a:xfrm>
            <a:prstGeom prst="rect">
              <a:avLst/>
            </a:prstGeom>
            <a:noFill/>
          </p:spPr>
          <p:txBody>
            <a:bodyPr wrap="square" rtlCol="0">
              <a:spAutoFit/>
            </a:bodyPr>
            <a:lstStyle/>
            <a:p>
              <a:r>
                <a:rPr lang="es-ES" sz="1600" b="1" dirty="0"/>
                <a:t>Comparación con oseltamivir</a:t>
              </a:r>
              <a:endParaRPr lang="es-ES" sz="1500" b="1" dirty="0"/>
            </a:p>
          </p:txBody>
        </p:sp>
      </p:grpSp>
      <p:sp>
        <p:nvSpPr>
          <p:cNvPr id="110" name="Rounded Rectangle 109">
            <a:extLst>
              <a:ext uri="{FF2B5EF4-FFF2-40B4-BE49-F238E27FC236}">
                <a16:creationId xmlns:a16="http://schemas.microsoft.com/office/drawing/2014/main" id="{D408BB89-59C7-0D4C-97BE-80BEFDF28C77}"/>
              </a:ext>
            </a:extLst>
          </p:cNvPr>
          <p:cNvSpPr/>
          <p:nvPr/>
        </p:nvSpPr>
        <p:spPr>
          <a:xfrm>
            <a:off x="803537" y="4936222"/>
            <a:ext cx="10652251" cy="1888647"/>
          </a:xfrm>
          <a:prstGeom prst="roundRect">
            <a:avLst/>
          </a:prstGeom>
          <a:no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112" name="TextBox 111">
            <a:extLst>
              <a:ext uri="{FF2B5EF4-FFF2-40B4-BE49-F238E27FC236}">
                <a16:creationId xmlns:a16="http://schemas.microsoft.com/office/drawing/2014/main" id="{B9053A9B-718A-EC42-B5E3-A8D50C67C0BC}"/>
              </a:ext>
            </a:extLst>
          </p:cNvPr>
          <p:cNvSpPr txBox="1"/>
          <p:nvPr/>
        </p:nvSpPr>
        <p:spPr>
          <a:xfrm>
            <a:off x="4413863" y="6493574"/>
            <a:ext cx="3728200" cy="369332"/>
          </a:xfrm>
          <a:prstGeom prst="rect">
            <a:avLst/>
          </a:prstGeom>
          <a:noFill/>
        </p:spPr>
        <p:txBody>
          <a:bodyPr wrap="none" rtlCol="0">
            <a:spAutoFit/>
          </a:bodyPr>
          <a:lstStyle/>
          <a:p>
            <a:r>
              <a:rPr lang="es-ES" b="1" dirty="0"/>
              <a:t>Pacientes con GRIPE confirmada</a:t>
            </a:r>
          </a:p>
        </p:txBody>
      </p:sp>
      <p:pic>
        <p:nvPicPr>
          <p:cNvPr id="19" name="Picture 18" descr="Shape&#10;&#10;Description automatically generated with low confidence">
            <a:extLst>
              <a:ext uri="{FF2B5EF4-FFF2-40B4-BE49-F238E27FC236}">
                <a16:creationId xmlns:a16="http://schemas.microsoft.com/office/drawing/2014/main" id="{C6617597-64B1-3240-97B1-C1901F2A15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3730" y="5143075"/>
            <a:ext cx="601261" cy="601261"/>
          </a:xfrm>
          <a:prstGeom prst="rect">
            <a:avLst/>
          </a:prstGeom>
        </p:spPr>
      </p:pic>
      <p:pic>
        <p:nvPicPr>
          <p:cNvPr id="115" name="Picture 114" descr="Shape&#10;&#10;Description automatically generated with low confidence">
            <a:extLst>
              <a:ext uri="{FF2B5EF4-FFF2-40B4-BE49-F238E27FC236}">
                <a16:creationId xmlns:a16="http://schemas.microsoft.com/office/drawing/2014/main" id="{F52B941E-08D5-6D4F-9994-B1282A12E4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92981" y="5141752"/>
            <a:ext cx="601261" cy="601261"/>
          </a:xfrm>
          <a:prstGeom prst="rect">
            <a:avLst/>
          </a:prstGeom>
        </p:spPr>
      </p:pic>
      <p:pic>
        <p:nvPicPr>
          <p:cNvPr id="116" name="Graphic 31" descr="Lungs with solid fill">
            <a:extLst>
              <a:ext uri="{FF2B5EF4-FFF2-40B4-BE49-F238E27FC236}">
                <a16:creationId xmlns:a16="http://schemas.microsoft.com/office/drawing/2014/main" id="{CFD11E2D-AD21-154F-B98A-16F4806B959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33988" y="5097874"/>
            <a:ext cx="649602" cy="703876"/>
          </a:xfrm>
          <a:prstGeom prst="rect">
            <a:avLst/>
          </a:prstGeom>
        </p:spPr>
      </p:pic>
      <p:grpSp>
        <p:nvGrpSpPr>
          <p:cNvPr id="3" name="Group 2"/>
          <p:cNvGrpSpPr/>
          <p:nvPr/>
        </p:nvGrpSpPr>
        <p:grpSpPr>
          <a:xfrm>
            <a:off x="4307603" y="1447823"/>
            <a:ext cx="3393651" cy="1415377"/>
            <a:chOff x="4336464" y="1608378"/>
            <a:chExt cx="3393651" cy="1415377"/>
          </a:xfrm>
        </p:grpSpPr>
        <p:grpSp>
          <p:nvGrpSpPr>
            <p:cNvPr id="81" name="Group 80">
              <a:extLst>
                <a:ext uri="{FF2B5EF4-FFF2-40B4-BE49-F238E27FC236}">
                  <a16:creationId xmlns:a16="http://schemas.microsoft.com/office/drawing/2014/main" id="{ADAD2F31-7492-F84D-9855-EF44F47A31BD}"/>
                </a:ext>
              </a:extLst>
            </p:cNvPr>
            <p:cNvGrpSpPr/>
            <p:nvPr/>
          </p:nvGrpSpPr>
          <p:grpSpPr>
            <a:xfrm>
              <a:off x="4336464" y="1608378"/>
              <a:ext cx="3393651" cy="1415377"/>
              <a:chOff x="849410" y="1566704"/>
              <a:chExt cx="3393651" cy="1415377"/>
            </a:xfrm>
          </p:grpSpPr>
          <p:sp>
            <p:nvSpPr>
              <p:cNvPr id="82" name="Rounded Rectangle 81">
                <a:extLst>
                  <a:ext uri="{FF2B5EF4-FFF2-40B4-BE49-F238E27FC236}">
                    <a16:creationId xmlns:a16="http://schemas.microsoft.com/office/drawing/2014/main" id="{9D5D6A46-844C-0E41-9615-6A6452BC651A}"/>
                  </a:ext>
                </a:extLst>
              </p:cNvPr>
              <p:cNvSpPr/>
              <p:nvPr/>
            </p:nvSpPr>
            <p:spPr>
              <a:xfrm>
                <a:off x="849410" y="1566704"/>
                <a:ext cx="3393651" cy="1415377"/>
              </a:xfrm>
              <a:prstGeom prst="roundRect">
                <a:avLst/>
              </a:prstGeom>
              <a:solidFill>
                <a:schemeClr val="accent6">
                  <a:lumMod val="75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9" name="Rounded Rectangle 128">
                <a:extLst>
                  <a:ext uri="{FF2B5EF4-FFF2-40B4-BE49-F238E27FC236}">
                    <a16:creationId xmlns:a16="http://schemas.microsoft.com/office/drawing/2014/main" id="{1EFB7BF6-F1F2-E541-9082-F803C4A8CD0E}"/>
                  </a:ext>
                </a:extLst>
              </p:cNvPr>
              <p:cNvSpPr/>
              <p:nvPr/>
            </p:nvSpPr>
            <p:spPr>
              <a:xfrm>
                <a:off x="1538787" y="2264169"/>
                <a:ext cx="1116000" cy="648000"/>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Sotrovimab</a:t>
                </a:r>
                <a:endParaRPr lang="es-ES" sz="1400" b="1" dirty="0">
                  <a:solidFill>
                    <a:schemeClr val="bg1"/>
                  </a:solidFill>
                </a:endParaRPr>
              </a:p>
            </p:txBody>
          </p:sp>
          <p:sp>
            <p:nvSpPr>
              <p:cNvPr id="130" name="Rounded Rectangle 129">
                <a:extLst>
                  <a:ext uri="{FF2B5EF4-FFF2-40B4-BE49-F238E27FC236}">
                    <a16:creationId xmlns:a16="http://schemas.microsoft.com/office/drawing/2014/main" id="{7486FF0E-9F46-7B4C-9FB2-B176F4A0B138}"/>
                  </a:ext>
                </a:extLst>
              </p:cNvPr>
              <p:cNvSpPr/>
              <p:nvPr/>
            </p:nvSpPr>
            <p:spPr>
              <a:xfrm>
                <a:off x="3001044" y="2247029"/>
                <a:ext cx="1116208" cy="648000"/>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Tratamiento habitual sin sotrovimab</a:t>
                </a:r>
              </a:p>
            </p:txBody>
          </p:sp>
          <p:sp>
            <p:nvSpPr>
              <p:cNvPr id="131" name="Oval 130">
                <a:extLst>
                  <a:ext uri="{FF2B5EF4-FFF2-40B4-BE49-F238E27FC236}">
                    <a16:creationId xmlns:a16="http://schemas.microsoft.com/office/drawing/2014/main" id="{3FC0B548-4A6B-BC4B-9381-BB0B22669809}"/>
                  </a:ext>
                </a:extLst>
              </p:cNvPr>
              <p:cNvSpPr/>
              <p:nvPr/>
            </p:nvSpPr>
            <p:spPr>
              <a:xfrm>
                <a:off x="920825" y="2251362"/>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J</a:t>
                </a:r>
              </a:p>
            </p:txBody>
          </p:sp>
          <p:sp>
            <p:nvSpPr>
              <p:cNvPr id="132" name="TextBox 131">
                <a:extLst>
                  <a:ext uri="{FF2B5EF4-FFF2-40B4-BE49-F238E27FC236}">
                    <a16:creationId xmlns:a16="http://schemas.microsoft.com/office/drawing/2014/main" id="{1B0C20BD-204C-D74D-879B-296826D9D31F}"/>
                  </a:ext>
                </a:extLst>
              </p:cNvPr>
              <p:cNvSpPr txBox="1"/>
              <p:nvPr/>
            </p:nvSpPr>
            <p:spPr>
              <a:xfrm>
                <a:off x="2657161" y="2414677"/>
                <a:ext cx="422052" cy="338554"/>
              </a:xfrm>
              <a:prstGeom prst="rect">
                <a:avLst/>
              </a:prstGeom>
              <a:noFill/>
            </p:spPr>
            <p:txBody>
              <a:bodyPr wrap="square" rtlCol="0">
                <a:spAutoFit/>
              </a:bodyPr>
              <a:lstStyle/>
              <a:p>
                <a:r>
                  <a:rPr lang="es-ES" sz="1600" b="1" i="1" dirty="0"/>
                  <a:t>o</a:t>
                </a:r>
                <a:endParaRPr lang="es-ES" sz="1400" b="1" i="1" dirty="0"/>
              </a:p>
            </p:txBody>
          </p:sp>
          <p:sp>
            <p:nvSpPr>
              <p:cNvPr id="133" name="TextBox 132">
                <a:extLst>
                  <a:ext uri="{FF2B5EF4-FFF2-40B4-BE49-F238E27FC236}">
                    <a16:creationId xmlns:a16="http://schemas.microsoft.com/office/drawing/2014/main" id="{1C9C61F0-1ED7-5049-A2A7-AE7FAFF12F96}"/>
                  </a:ext>
                </a:extLst>
              </p:cNvPr>
              <p:cNvSpPr txBox="1"/>
              <p:nvPr/>
            </p:nvSpPr>
            <p:spPr>
              <a:xfrm>
                <a:off x="1481822" y="1732379"/>
                <a:ext cx="2350467" cy="338554"/>
              </a:xfrm>
              <a:prstGeom prst="rect">
                <a:avLst/>
              </a:prstGeom>
              <a:noFill/>
            </p:spPr>
            <p:txBody>
              <a:bodyPr wrap="square" rtlCol="0">
                <a:spAutoFit/>
              </a:bodyPr>
              <a:lstStyle/>
              <a:p>
                <a:r>
                  <a:rPr lang="es-ES" sz="1600" b="1" dirty="0"/>
                  <a:t>Comparación con sotrovimab</a:t>
                </a:r>
                <a:endParaRPr lang="es-ES" sz="2400" b="1" dirty="0"/>
              </a:p>
            </p:txBody>
          </p:sp>
        </p:grpSp>
        <p:pic>
          <p:nvPicPr>
            <p:cNvPr id="134" name="Picture 133" descr="Shape&#10;&#10;Description automatically generated with low confidence">
              <a:extLst>
                <a:ext uri="{FF2B5EF4-FFF2-40B4-BE49-F238E27FC236}">
                  <a16:creationId xmlns:a16="http://schemas.microsoft.com/office/drawing/2014/main" id="{F52B941E-08D5-6D4F-9994-B1282A12E4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91893" y="1641461"/>
              <a:ext cx="601261" cy="601261"/>
            </a:xfrm>
            <a:prstGeom prst="rect">
              <a:avLst/>
            </a:prstGeom>
          </p:spPr>
        </p:pic>
      </p:grpSp>
      <p:sp>
        <p:nvSpPr>
          <p:cNvPr id="58" name="Rounded Rectangle 57">
            <a:extLst>
              <a:ext uri="{FF2B5EF4-FFF2-40B4-BE49-F238E27FC236}">
                <a16:creationId xmlns:a16="http://schemas.microsoft.com/office/drawing/2014/main" id="{38B586F1-F3FA-8C47-9702-A236829F5589}"/>
              </a:ext>
            </a:extLst>
          </p:cNvPr>
          <p:cNvSpPr/>
          <p:nvPr/>
        </p:nvSpPr>
        <p:spPr>
          <a:xfrm>
            <a:off x="7833156" y="1390072"/>
            <a:ext cx="3622632" cy="1889226"/>
          </a:xfrm>
          <a:prstGeom prst="roundRect">
            <a:avLst/>
          </a:prstGeom>
          <a:no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69" name="TextBox 68">
            <a:extLst>
              <a:ext uri="{FF2B5EF4-FFF2-40B4-BE49-F238E27FC236}">
                <a16:creationId xmlns:a16="http://schemas.microsoft.com/office/drawing/2014/main" id="{AD82BCED-226B-0448-B8FC-891B5F6E3209}"/>
              </a:ext>
            </a:extLst>
          </p:cNvPr>
          <p:cNvSpPr txBox="1"/>
          <p:nvPr/>
        </p:nvSpPr>
        <p:spPr>
          <a:xfrm>
            <a:off x="7879345" y="2767104"/>
            <a:ext cx="3659086" cy="523220"/>
          </a:xfrm>
          <a:prstGeom prst="rect">
            <a:avLst/>
          </a:prstGeom>
          <a:noFill/>
        </p:spPr>
        <p:txBody>
          <a:bodyPr wrap="square" rtlCol="0">
            <a:spAutoFit/>
          </a:bodyPr>
          <a:lstStyle/>
          <a:p>
            <a:pPr algn="ctr"/>
            <a:r>
              <a:rPr lang="es-ES" sz="1200" b="1" dirty="0"/>
              <a:t>Pacientes con NAC (sin sospecha de SARS-CoV-2/gripe/neumonía por Pneumocystis/tuberculosis</a:t>
            </a:r>
            <a:r>
              <a:rPr lang="es-ES" sz="1600" b="1" dirty="0"/>
              <a:t>)</a:t>
            </a:r>
          </a:p>
        </p:txBody>
      </p:sp>
      <p:grpSp>
        <p:nvGrpSpPr>
          <p:cNvPr id="7" name="Group 6"/>
          <p:cNvGrpSpPr/>
          <p:nvPr/>
        </p:nvGrpSpPr>
        <p:grpSpPr>
          <a:xfrm>
            <a:off x="7960889" y="1429068"/>
            <a:ext cx="3531847" cy="1420915"/>
            <a:chOff x="7960889" y="1429068"/>
            <a:chExt cx="3531847" cy="1420915"/>
          </a:xfrm>
        </p:grpSpPr>
        <p:grpSp>
          <p:nvGrpSpPr>
            <p:cNvPr id="70" name="Group 69">
              <a:extLst>
                <a:ext uri="{FF2B5EF4-FFF2-40B4-BE49-F238E27FC236}">
                  <a16:creationId xmlns:a16="http://schemas.microsoft.com/office/drawing/2014/main" id="{D8AFADE8-6D42-8141-AD4C-AE9A461943B3}"/>
                </a:ext>
              </a:extLst>
            </p:cNvPr>
            <p:cNvGrpSpPr/>
            <p:nvPr/>
          </p:nvGrpSpPr>
          <p:grpSpPr>
            <a:xfrm>
              <a:off x="7960889" y="1431111"/>
              <a:ext cx="3531847" cy="1418872"/>
              <a:chOff x="8003238" y="1572138"/>
              <a:chExt cx="3531847" cy="1418872"/>
            </a:xfrm>
          </p:grpSpPr>
          <p:sp>
            <p:nvSpPr>
              <p:cNvPr id="71" name="Rounded Rectangle 70">
                <a:extLst>
                  <a:ext uri="{FF2B5EF4-FFF2-40B4-BE49-F238E27FC236}">
                    <a16:creationId xmlns:a16="http://schemas.microsoft.com/office/drawing/2014/main" id="{83BAD84E-273B-D34E-8FCE-57CB4D80DBB1}"/>
                  </a:ext>
                </a:extLst>
              </p:cNvPr>
              <p:cNvSpPr/>
              <p:nvPr/>
            </p:nvSpPr>
            <p:spPr>
              <a:xfrm>
                <a:off x="8003238" y="1576210"/>
                <a:ext cx="3393651" cy="1414800"/>
              </a:xfrm>
              <a:prstGeom prst="roundRect">
                <a:avLst/>
              </a:prstGeom>
              <a:solidFill>
                <a:schemeClr val="accent1">
                  <a:lumMod val="75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2" name="Rounded Rectangle 71">
                <a:extLst>
                  <a:ext uri="{FF2B5EF4-FFF2-40B4-BE49-F238E27FC236}">
                    <a16:creationId xmlns:a16="http://schemas.microsoft.com/office/drawing/2014/main" id="{CD4C8879-9A8B-9743-80DA-1F684C8A8F64}"/>
                  </a:ext>
                </a:extLst>
              </p:cNvPr>
              <p:cNvSpPr/>
              <p:nvPr/>
            </p:nvSpPr>
            <p:spPr>
              <a:xfrm>
                <a:off x="8692614" y="2273674"/>
                <a:ext cx="1116000"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Dexametasona</a:t>
                </a:r>
                <a:endParaRPr lang="es-ES" sz="1400" b="1" dirty="0">
                  <a:solidFill>
                    <a:schemeClr val="bg1"/>
                  </a:solidFill>
                </a:endParaRPr>
              </a:p>
            </p:txBody>
          </p:sp>
          <p:sp>
            <p:nvSpPr>
              <p:cNvPr id="73" name="Rounded Rectangle 72">
                <a:extLst>
                  <a:ext uri="{FF2B5EF4-FFF2-40B4-BE49-F238E27FC236}">
                    <a16:creationId xmlns:a16="http://schemas.microsoft.com/office/drawing/2014/main" id="{58EC706C-402F-CE45-BC22-6FC4D5FB6E15}"/>
                  </a:ext>
                </a:extLst>
              </p:cNvPr>
              <p:cNvSpPr/>
              <p:nvPr/>
            </p:nvSpPr>
            <p:spPr>
              <a:xfrm>
                <a:off x="10154872" y="2256534"/>
                <a:ext cx="1116208"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Tratamiento habitual sin corticosteroides</a:t>
                </a:r>
              </a:p>
            </p:txBody>
          </p:sp>
          <p:sp>
            <p:nvSpPr>
              <p:cNvPr id="74" name="Oval 73">
                <a:extLst>
                  <a:ext uri="{FF2B5EF4-FFF2-40B4-BE49-F238E27FC236}">
                    <a16:creationId xmlns:a16="http://schemas.microsoft.com/office/drawing/2014/main" id="{622B9BA5-372F-B84C-99F9-5E062FD54087}"/>
                  </a:ext>
                </a:extLst>
              </p:cNvPr>
              <p:cNvSpPr/>
              <p:nvPr/>
            </p:nvSpPr>
            <p:spPr>
              <a:xfrm>
                <a:off x="8074653" y="2260867"/>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M</a:t>
                </a:r>
              </a:p>
            </p:txBody>
          </p:sp>
          <p:sp>
            <p:nvSpPr>
              <p:cNvPr id="75" name="TextBox 74">
                <a:extLst>
                  <a:ext uri="{FF2B5EF4-FFF2-40B4-BE49-F238E27FC236}">
                    <a16:creationId xmlns:a16="http://schemas.microsoft.com/office/drawing/2014/main" id="{10968DC4-6CC1-714A-8E7F-F7B64C0FB3F3}"/>
                  </a:ext>
                </a:extLst>
              </p:cNvPr>
              <p:cNvSpPr txBox="1"/>
              <p:nvPr/>
            </p:nvSpPr>
            <p:spPr>
              <a:xfrm>
                <a:off x="9799575" y="2435333"/>
                <a:ext cx="422052" cy="338554"/>
              </a:xfrm>
              <a:prstGeom prst="rect">
                <a:avLst/>
              </a:prstGeom>
              <a:noFill/>
            </p:spPr>
            <p:txBody>
              <a:bodyPr wrap="square" rtlCol="0">
                <a:spAutoFit/>
              </a:bodyPr>
              <a:lstStyle/>
              <a:p>
                <a:r>
                  <a:rPr lang="es-ES" sz="1600" b="1" i="1" dirty="0"/>
                  <a:t>o</a:t>
                </a:r>
                <a:endParaRPr lang="es-ES" sz="1400" b="1" i="1" dirty="0"/>
              </a:p>
            </p:txBody>
          </p:sp>
          <p:sp>
            <p:nvSpPr>
              <p:cNvPr id="76" name="TextBox 75">
                <a:extLst>
                  <a:ext uri="{FF2B5EF4-FFF2-40B4-BE49-F238E27FC236}">
                    <a16:creationId xmlns:a16="http://schemas.microsoft.com/office/drawing/2014/main" id="{ECBA9FA1-20DC-A341-8CF4-2E97C762F7A3}"/>
                  </a:ext>
                </a:extLst>
              </p:cNvPr>
              <p:cNvSpPr txBox="1"/>
              <p:nvPr/>
            </p:nvSpPr>
            <p:spPr>
              <a:xfrm>
                <a:off x="8558313" y="1572138"/>
                <a:ext cx="2976772" cy="523220"/>
              </a:xfrm>
              <a:prstGeom prst="rect">
                <a:avLst/>
              </a:prstGeom>
              <a:noFill/>
            </p:spPr>
            <p:txBody>
              <a:bodyPr wrap="square" rtlCol="0">
                <a:spAutoFit/>
              </a:bodyPr>
              <a:lstStyle/>
              <a:p>
                <a:r>
                  <a:rPr lang="es-ES" sz="1400" b="1" dirty="0"/>
                  <a:t>Comparación de corticosteroides para la neumonía adquirida en la comunidad (NAC)</a:t>
                </a:r>
              </a:p>
            </p:txBody>
          </p:sp>
        </p:grpSp>
        <p:pic>
          <p:nvPicPr>
            <p:cNvPr id="78" name="Graphic 31" descr="Lungs with solid fill">
              <a:extLst>
                <a:ext uri="{FF2B5EF4-FFF2-40B4-BE49-F238E27FC236}">
                  <a16:creationId xmlns:a16="http://schemas.microsoft.com/office/drawing/2014/main" id="{CFD11E2D-AD21-154F-B98A-16F4806B959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83206" y="1429068"/>
              <a:ext cx="649602" cy="703876"/>
            </a:xfrm>
            <a:prstGeom prst="rect">
              <a:avLst/>
            </a:prstGeom>
          </p:spPr>
        </p:pic>
      </p:grpSp>
      <p:sp>
        <p:nvSpPr>
          <p:cNvPr id="68" name="Right Arrow 67"/>
          <p:cNvSpPr/>
          <p:nvPr/>
        </p:nvSpPr>
        <p:spPr>
          <a:xfrm>
            <a:off x="868948" y="3274393"/>
            <a:ext cx="3600000" cy="1620000"/>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endParaRPr>
          </a:p>
        </p:txBody>
      </p:sp>
      <p:sp>
        <p:nvSpPr>
          <p:cNvPr id="80" name="TextBox 79"/>
          <p:cNvSpPr txBox="1"/>
          <p:nvPr/>
        </p:nvSpPr>
        <p:spPr>
          <a:xfrm>
            <a:off x="828270" y="3648491"/>
            <a:ext cx="3467406" cy="738664"/>
          </a:xfrm>
          <a:prstGeom prst="rect">
            <a:avLst/>
          </a:prstGeom>
          <a:noFill/>
        </p:spPr>
        <p:txBody>
          <a:bodyPr wrap="square" rtlCol="0">
            <a:spAutoFit/>
          </a:bodyPr>
          <a:lstStyle/>
          <a:p>
            <a:r>
              <a:rPr lang="es-ES" sz="1400" b="1" dirty="0"/>
              <a:t>Datos iniciales recopilados, idoneidad determinada, aleatorización 1:1 en cada comparación adecuada.</a:t>
            </a:r>
          </a:p>
        </p:txBody>
      </p:sp>
      <p:sp>
        <p:nvSpPr>
          <p:cNvPr id="92" name="Right Arrow 91"/>
          <p:cNvSpPr/>
          <p:nvPr/>
        </p:nvSpPr>
        <p:spPr>
          <a:xfrm>
            <a:off x="7844142" y="3282142"/>
            <a:ext cx="3600000" cy="1620000"/>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endParaRPr>
          </a:p>
        </p:txBody>
      </p:sp>
      <p:sp>
        <p:nvSpPr>
          <p:cNvPr id="100" name="TextBox 99"/>
          <p:cNvSpPr txBox="1"/>
          <p:nvPr/>
        </p:nvSpPr>
        <p:spPr>
          <a:xfrm>
            <a:off x="7861481" y="3630422"/>
            <a:ext cx="4524389" cy="907941"/>
          </a:xfrm>
          <a:prstGeom prst="rect">
            <a:avLst/>
          </a:prstGeom>
          <a:noFill/>
        </p:spPr>
        <p:txBody>
          <a:bodyPr wrap="square" rtlCol="0">
            <a:spAutoFit/>
          </a:bodyPr>
          <a:lstStyle/>
          <a:p>
            <a:r>
              <a:rPr lang="es-ES" sz="1400" b="1" dirty="0"/>
              <a:t>Resultados a los 28 días y 6 meses</a:t>
            </a:r>
          </a:p>
          <a:p>
            <a:pPr marL="285750" indent="-285750">
              <a:buFont typeface="Arial" panose="020B0604020202020204" pitchFamily="34" charset="0"/>
              <a:buChar char="•"/>
            </a:pPr>
            <a:r>
              <a:rPr lang="es-ES" sz="1300" b="1" dirty="0"/>
              <a:t>Mortalidad</a:t>
            </a:r>
          </a:p>
          <a:p>
            <a:pPr marL="285750" indent="-285750">
              <a:buFont typeface="Arial" panose="020B0604020202020204" pitchFamily="34" charset="0"/>
              <a:buChar char="•"/>
            </a:pPr>
            <a:r>
              <a:rPr lang="es-ES" sz="1300" b="1" dirty="0"/>
              <a:t>Tiempo hasta el alta con vida</a:t>
            </a:r>
          </a:p>
          <a:p>
            <a:pPr marL="285750" indent="-285750">
              <a:buFont typeface="Arial" panose="020B0604020202020204" pitchFamily="34" charset="0"/>
              <a:buChar char="•"/>
            </a:pPr>
            <a:r>
              <a:rPr lang="es-ES" sz="1300" b="1" dirty="0"/>
              <a:t>Progresión a ventilación mecánica o muerte</a:t>
            </a:r>
          </a:p>
        </p:txBody>
      </p:sp>
    </p:spTree>
    <p:extLst>
      <p:ext uri="{BB962C8B-B14F-4D97-AF65-F5344CB8AC3E}">
        <p14:creationId xmlns:p14="http://schemas.microsoft.com/office/powerpoint/2010/main" val="273206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Left-Right Arrow 76">
            <a:extLst>
              <a:ext uri="{FF2B5EF4-FFF2-40B4-BE49-F238E27FC236}">
                <a16:creationId xmlns:a16="http://schemas.microsoft.com/office/drawing/2014/main" id="{F43932C0-7A8F-734B-8CF5-CFDAF2026B74}"/>
              </a:ext>
            </a:extLst>
          </p:cNvPr>
          <p:cNvSpPr/>
          <p:nvPr/>
        </p:nvSpPr>
        <p:spPr>
          <a:xfrm rot="5400000" flipV="1">
            <a:off x="5398291" y="3924689"/>
            <a:ext cx="1588943" cy="38602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0" name="Left-Right Arrow 49"/>
          <p:cNvSpPr/>
          <p:nvPr/>
        </p:nvSpPr>
        <p:spPr>
          <a:xfrm rot="9579837" flipV="1">
            <a:off x="4067273" y="3904710"/>
            <a:ext cx="4110629" cy="38602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ounded Rectangle 3"/>
          <p:cNvSpPr/>
          <p:nvPr/>
        </p:nvSpPr>
        <p:spPr>
          <a:xfrm>
            <a:off x="105714" y="1438732"/>
            <a:ext cx="616065" cy="5274075"/>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lang="es-ES" sz="2000" b="1" dirty="0"/>
              <a:t>PACIENTES HOSPITALIZADOS CON NEUMONÍA</a:t>
            </a:r>
          </a:p>
        </p:txBody>
      </p:sp>
      <p:sp>
        <p:nvSpPr>
          <p:cNvPr id="11" name="Rounded Rectangle 10"/>
          <p:cNvSpPr/>
          <p:nvPr/>
        </p:nvSpPr>
        <p:spPr>
          <a:xfrm>
            <a:off x="11526785" y="1438733"/>
            <a:ext cx="575093" cy="527407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ES" sz="2000" b="1" dirty="0"/>
              <a:t>ANÁLISIS</a:t>
            </a:r>
            <a:endParaRPr lang="es-ES" sz="2400" b="1" dirty="0"/>
          </a:p>
        </p:txBody>
      </p:sp>
      <p:sp>
        <p:nvSpPr>
          <p:cNvPr id="77" name="Left-Right Arrow 76"/>
          <p:cNvSpPr/>
          <p:nvPr/>
        </p:nvSpPr>
        <p:spPr>
          <a:xfrm rot="1152713" flipV="1">
            <a:off x="4133238" y="3920163"/>
            <a:ext cx="4193098" cy="35763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Oval 5"/>
          <p:cNvSpPr/>
          <p:nvPr/>
        </p:nvSpPr>
        <p:spPr>
          <a:xfrm>
            <a:off x="5765595" y="3636361"/>
            <a:ext cx="861040" cy="861040"/>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6600" b="1" dirty="0"/>
              <a:t>R</a:t>
            </a:r>
            <a:endParaRPr lang="es-ES" b="1" dirty="0"/>
          </a:p>
        </p:txBody>
      </p:sp>
      <p:sp>
        <p:nvSpPr>
          <p:cNvPr id="13" name="TextBox 12">
            <a:extLst>
              <a:ext uri="{FF2B5EF4-FFF2-40B4-BE49-F238E27FC236}">
                <a16:creationId xmlns:a16="http://schemas.microsoft.com/office/drawing/2014/main" id="{AD82BCED-226B-0448-B8FC-891B5F6E3209}"/>
              </a:ext>
            </a:extLst>
          </p:cNvPr>
          <p:cNvSpPr txBox="1"/>
          <p:nvPr/>
        </p:nvSpPr>
        <p:spPr>
          <a:xfrm>
            <a:off x="1031009" y="2889971"/>
            <a:ext cx="6509358" cy="369332"/>
          </a:xfrm>
          <a:prstGeom prst="rect">
            <a:avLst/>
          </a:prstGeom>
          <a:noFill/>
        </p:spPr>
        <p:txBody>
          <a:bodyPr wrap="square" rtlCol="0">
            <a:spAutoFit/>
          </a:bodyPr>
          <a:lstStyle/>
          <a:p>
            <a:pPr algn="ctr"/>
            <a:r>
              <a:rPr lang="es-ES" b="1" dirty="0"/>
              <a:t>Pacientes con SARS-CoV-2 confirmado</a:t>
            </a:r>
          </a:p>
        </p:txBody>
      </p:sp>
      <p:grpSp>
        <p:nvGrpSpPr>
          <p:cNvPr id="14" name="Group 13">
            <a:extLst>
              <a:ext uri="{FF2B5EF4-FFF2-40B4-BE49-F238E27FC236}">
                <a16:creationId xmlns:a16="http://schemas.microsoft.com/office/drawing/2014/main" id="{3F67CDAB-DA18-8347-A63F-AEBA50AA3506}"/>
              </a:ext>
            </a:extLst>
          </p:cNvPr>
          <p:cNvGrpSpPr>
            <a:grpSpLocks noChangeAspect="1"/>
          </p:cNvGrpSpPr>
          <p:nvPr/>
        </p:nvGrpSpPr>
        <p:grpSpPr>
          <a:xfrm>
            <a:off x="846577" y="1432514"/>
            <a:ext cx="3518016" cy="1433785"/>
            <a:chOff x="4441699" y="1560294"/>
            <a:chExt cx="3487490" cy="1427545"/>
          </a:xfrm>
        </p:grpSpPr>
        <p:sp>
          <p:nvSpPr>
            <p:cNvPr id="53" name="Rounded Rectangle 52">
              <a:extLst>
                <a:ext uri="{FF2B5EF4-FFF2-40B4-BE49-F238E27FC236}">
                  <a16:creationId xmlns:a16="http://schemas.microsoft.com/office/drawing/2014/main" id="{9815A20D-3178-B24B-8BAC-DDFC209CA08D}"/>
                </a:ext>
              </a:extLst>
            </p:cNvPr>
            <p:cNvSpPr/>
            <p:nvPr/>
          </p:nvSpPr>
          <p:spPr>
            <a:xfrm>
              <a:off x="4441699" y="1572462"/>
              <a:ext cx="3393651" cy="1415377"/>
            </a:xfrm>
            <a:prstGeom prst="roundRect">
              <a:avLst/>
            </a:prstGeom>
            <a:solidFill>
              <a:srgbClr val="7030A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54" name="Rounded Rectangle 53">
              <a:extLst>
                <a:ext uri="{FF2B5EF4-FFF2-40B4-BE49-F238E27FC236}">
                  <a16:creationId xmlns:a16="http://schemas.microsoft.com/office/drawing/2014/main" id="{1C4E103B-3F2F-0243-BF82-DAD5395299A5}"/>
                </a:ext>
              </a:extLst>
            </p:cNvPr>
            <p:cNvSpPr/>
            <p:nvPr/>
          </p:nvSpPr>
          <p:spPr>
            <a:xfrm>
              <a:off x="5131075" y="2269927"/>
              <a:ext cx="1106316" cy="64518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Dosis altas de dexametasona</a:t>
              </a:r>
            </a:p>
          </p:txBody>
        </p:sp>
        <p:sp>
          <p:nvSpPr>
            <p:cNvPr id="55" name="Rounded Rectangle 54">
              <a:extLst>
                <a:ext uri="{FF2B5EF4-FFF2-40B4-BE49-F238E27FC236}">
                  <a16:creationId xmlns:a16="http://schemas.microsoft.com/office/drawing/2014/main" id="{B47DC59E-6235-6446-BF6C-7A651DFDF0AF}"/>
                </a:ext>
              </a:extLst>
            </p:cNvPr>
            <p:cNvSpPr/>
            <p:nvPr/>
          </p:nvSpPr>
          <p:spPr>
            <a:xfrm>
              <a:off x="6593333" y="2252786"/>
              <a:ext cx="1106316" cy="64518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Tratamiento habitual (dosis estándar de corticosteroides)</a:t>
              </a:r>
            </a:p>
          </p:txBody>
        </p:sp>
        <p:sp>
          <p:nvSpPr>
            <p:cNvPr id="56" name="Oval 55">
              <a:extLst>
                <a:ext uri="{FF2B5EF4-FFF2-40B4-BE49-F238E27FC236}">
                  <a16:creationId xmlns:a16="http://schemas.microsoft.com/office/drawing/2014/main" id="{B00EEEBD-802E-2E4E-B678-CBD0ABB107CE}"/>
                </a:ext>
              </a:extLst>
            </p:cNvPr>
            <p:cNvSpPr/>
            <p:nvPr/>
          </p:nvSpPr>
          <p:spPr>
            <a:xfrm>
              <a:off x="4513114" y="2257120"/>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E</a:t>
              </a:r>
            </a:p>
          </p:txBody>
        </p:sp>
        <p:sp>
          <p:nvSpPr>
            <p:cNvPr id="57" name="TextBox 56">
              <a:extLst>
                <a:ext uri="{FF2B5EF4-FFF2-40B4-BE49-F238E27FC236}">
                  <a16:creationId xmlns:a16="http://schemas.microsoft.com/office/drawing/2014/main" id="{2E4544AA-6316-F641-BE6B-9C63698CCFB4}"/>
                </a:ext>
              </a:extLst>
            </p:cNvPr>
            <p:cNvSpPr txBox="1"/>
            <p:nvPr/>
          </p:nvSpPr>
          <p:spPr>
            <a:xfrm>
              <a:off x="6237746" y="2408993"/>
              <a:ext cx="388749" cy="337081"/>
            </a:xfrm>
            <a:prstGeom prst="rect">
              <a:avLst/>
            </a:prstGeom>
            <a:noFill/>
          </p:spPr>
          <p:txBody>
            <a:bodyPr wrap="square" rtlCol="0">
              <a:spAutoFit/>
            </a:bodyPr>
            <a:lstStyle/>
            <a:p>
              <a:r>
                <a:rPr lang="es-ES" sz="1600" b="1" i="1" dirty="0"/>
                <a:t>o</a:t>
              </a:r>
            </a:p>
          </p:txBody>
        </p:sp>
        <p:sp>
          <p:nvSpPr>
            <p:cNvPr id="62" name="TextBox 61">
              <a:extLst>
                <a:ext uri="{FF2B5EF4-FFF2-40B4-BE49-F238E27FC236}">
                  <a16:creationId xmlns:a16="http://schemas.microsoft.com/office/drawing/2014/main" id="{FDF7E6B4-B439-344A-8805-31555B02FF58}"/>
                </a:ext>
              </a:extLst>
            </p:cNvPr>
            <p:cNvSpPr txBox="1"/>
            <p:nvPr/>
          </p:nvSpPr>
          <p:spPr>
            <a:xfrm>
              <a:off x="5002529" y="1647901"/>
              <a:ext cx="2926660" cy="520943"/>
            </a:xfrm>
            <a:prstGeom prst="rect">
              <a:avLst/>
            </a:prstGeom>
            <a:noFill/>
          </p:spPr>
          <p:txBody>
            <a:bodyPr wrap="square" rtlCol="0">
              <a:spAutoFit/>
            </a:bodyPr>
            <a:lstStyle/>
            <a:p>
              <a:r>
                <a:rPr lang="es-ES" sz="1400" b="1" dirty="0"/>
                <a:t>COVID-19 comparación de corticosteroides en dosis altas (pacientes con VNI o VMI)</a:t>
              </a:r>
            </a:p>
          </p:txBody>
        </p:sp>
        <p:pic>
          <p:nvPicPr>
            <p:cNvPr id="84" name="Graphic 31" descr="Lungs with solid fill">
              <a:extLst>
                <a:ext uri="{FF2B5EF4-FFF2-40B4-BE49-F238E27FC236}">
                  <a16:creationId xmlns:a16="http://schemas.microsoft.com/office/drawing/2014/main" id="{5DD6B768-CE70-F942-BAC0-8E1562853BD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59651" y="1560294"/>
              <a:ext cx="649602" cy="703876"/>
            </a:xfrm>
            <a:prstGeom prst="rect">
              <a:avLst/>
            </a:prstGeom>
          </p:spPr>
        </p:pic>
      </p:grpSp>
      <p:grpSp>
        <p:nvGrpSpPr>
          <p:cNvPr id="86" name="Group 85">
            <a:extLst>
              <a:ext uri="{FF2B5EF4-FFF2-40B4-BE49-F238E27FC236}">
                <a16:creationId xmlns:a16="http://schemas.microsoft.com/office/drawing/2014/main" id="{D8AFADE8-6D42-8141-AD4C-AE9A461943B3}"/>
              </a:ext>
            </a:extLst>
          </p:cNvPr>
          <p:cNvGrpSpPr/>
          <p:nvPr/>
        </p:nvGrpSpPr>
        <p:grpSpPr>
          <a:xfrm>
            <a:off x="8003238" y="5111544"/>
            <a:ext cx="3423100" cy="1414800"/>
            <a:chOff x="8003238" y="1576210"/>
            <a:chExt cx="3423100" cy="1414800"/>
          </a:xfrm>
        </p:grpSpPr>
        <p:sp>
          <p:nvSpPr>
            <p:cNvPr id="87" name="Rounded Rectangle 86">
              <a:extLst>
                <a:ext uri="{FF2B5EF4-FFF2-40B4-BE49-F238E27FC236}">
                  <a16:creationId xmlns:a16="http://schemas.microsoft.com/office/drawing/2014/main" id="{83BAD84E-273B-D34E-8FCE-57CB4D80DBB1}"/>
                </a:ext>
              </a:extLst>
            </p:cNvPr>
            <p:cNvSpPr/>
            <p:nvPr/>
          </p:nvSpPr>
          <p:spPr>
            <a:xfrm>
              <a:off x="8003238" y="1576210"/>
              <a:ext cx="3393651" cy="1414800"/>
            </a:xfrm>
            <a:prstGeom prst="roundRect">
              <a:avLst/>
            </a:prstGeom>
            <a:solidFill>
              <a:schemeClr val="accent1">
                <a:lumMod val="75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8" name="Rounded Rectangle 87">
              <a:extLst>
                <a:ext uri="{FF2B5EF4-FFF2-40B4-BE49-F238E27FC236}">
                  <a16:creationId xmlns:a16="http://schemas.microsoft.com/office/drawing/2014/main" id="{CD4C8879-9A8B-9743-80DA-1F684C8A8F64}"/>
                </a:ext>
              </a:extLst>
            </p:cNvPr>
            <p:cNvSpPr/>
            <p:nvPr/>
          </p:nvSpPr>
          <p:spPr>
            <a:xfrm>
              <a:off x="8692614" y="2273674"/>
              <a:ext cx="1116000"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Dexametasona</a:t>
              </a:r>
            </a:p>
          </p:txBody>
        </p:sp>
        <p:sp>
          <p:nvSpPr>
            <p:cNvPr id="89" name="Rounded Rectangle 88">
              <a:extLst>
                <a:ext uri="{FF2B5EF4-FFF2-40B4-BE49-F238E27FC236}">
                  <a16:creationId xmlns:a16="http://schemas.microsoft.com/office/drawing/2014/main" id="{58EC706C-402F-CE45-BC22-6FC4D5FB6E15}"/>
                </a:ext>
              </a:extLst>
            </p:cNvPr>
            <p:cNvSpPr/>
            <p:nvPr/>
          </p:nvSpPr>
          <p:spPr>
            <a:xfrm>
              <a:off x="10154872" y="2256534"/>
              <a:ext cx="1116208"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Tratamiento habitual sin corticosteroides</a:t>
              </a:r>
            </a:p>
          </p:txBody>
        </p:sp>
        <p:sp>
          <p:nvSpPr>
            <p:cNvPr id="90" name="Oval 89">
              <a:extLst>
                <a:ext uri="{FF2B5EF4-FFF2-40B4-BE49-F238E27FC236}">
                  <a16:creationId xmlns:a16="http://schemas.microsoft.com/office/drawing/2014/main" id="{622B9BA5-372F-B84C-99F9-5E062FD54087}"/>
                </a:ext>
              </a:extLst>
            </p:cNvPr>
            <p:cNvSpPr/>
            <p:nvPr/>
          </p:nvSpPr>
          <p:spPr>
            <a:xfrm>
              <a:off x="8074653" y="2260867"/>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I</a:t>
              </a:r>
            </a:p>
          </p:txBody>
        </p:sp>
        <p:sp>
          <p:nvSpPr>
            <p:cNvPr id="91" name="TextBox 90">
              <a:extLst>
                <a:ext uri="{FF2B5EF4-FFF2-40B4-BE49-F238E27FC236}">
                  <a16:creationId xmlns:a16="http://schemas.microsoft.com/office/drawing/2014/main" id="{10968DC4-6CC1-714A-8E7F-F7B64C0FB3F3}"/>
                </a:ext>
              </a:extLst>
            </p:cNvPr>
            <p:cNvSpPr txBox="1"/>
            <p:nvPr/>
          </p:nvSpPr>
          <p:spPr>
            <a:xfrm>
              <a:off x="9799575" y="2401880"/>
              <a:ext cx="422052" cy="338554"/>
            </a:xfrm>
            <a:prstGeom prst="rect">
              <a:avLst/>
            </a:prstGeom>
            <a:noFill/>
          </p:spPr>
          <p:txBody>
            <a:bodyPr wrap="square" rtlCol="0">
              <a:spAutoFit/>
            </a:bodyPr>
            <a:lstStyle/>
            <a:p>
              <a:r>
                <a:rPr lang="es-ES" sz="1600" b="1" i="1" dirty="0"/>
                <a:t>o</a:t>
              </a:r>
              <a:endParaRPr lang="es-ES" sz="1400" b="1" i="1" dirty="0"/>
            </a:p>
          </p:txBody>
        </p:sp>
        <p:sp>
          <p:nvSpPr>
            <p:cNvPr id="93" name="TextBox 92">
              <a:extLst>
                <a:ext uri="{FF2B5EF4-FFF2-40B4-BE49-F238E27FC236}">
                  <a16:creationId xmlns:a16="http://schemas.microsoft.com/office/drawing/2014/main" id="{ECBA9FA1-20DC-A341-8CF4-2E97C762F7A3}"/>
                </a:ext>
              </a:extLst>
            </p:cNvPr>
            <p:cNvSpPr txBox="1"/>
            <p:nvPr/>
          </p:nvSpPr>
          <p:spPr>
            <a:xfrm>
              <a:off x="8582363" y="1659756"/>
              <a:ext cx="2843975" cy="523220"/>
            </a:xfrm>
            <a:prstGeom prst="rect">
              <a:avLst/>
            </a:prstGeom>
            <a:noFill/>
          </p:spPr>
          <p:txBody>
            <a:bodyPr wrap="square" rtlCol="0">
              <a:spAutoFit/>
            </a:bodyPr>
            <a:lstStyle/>
            <a:p>
              <a:r>
                <a:rPr lang="es-ES" sz="1400" b="1" dirty="0"/>
                <a:t>Comparación con corticosteroides para la gripe (pacientes con hipoxia)</a:t>
              </a:r>
            </a:p>
          </p:txBody>
        </p:sp>
      </p:grpSp>
      <p:grpSp>
        <p:nvGrpSpPr>
          <p:cNvPr id="94" name="Group 93">
            <a:extLst>
              <a:ext uri="{FF2B5EF4-FFF2-40B4-BE49-F238E27FC236}">
                <a16:creationId xmlns:a16="http://schemas.microsoft.com/office/drawing/2014/main" id="{ADAD2F31-7492-F84D-9855-EF44F47A31BD}"/>
              </a:ext>
            </a:extLst>
          </p:cNvPr>
          <p:cNvGrpSpPr/>
          <p:nvPr/>
        </p:nvGrpSpPr>
        <p:grpSpPr>
          <a:xfrm>
            <a:off x="849410" y="5102038"/>
            <a:ext cx="3393651" cy="1415377"/>
            <a:chOff x="849410" y="1566704"/>
            <a:chExt cx="3393651" cy="1415377"/>
          </a:xfrm>
        </p:grpSpPr>
        <p:sp>
          <p:nvSpPr>
            <p:cNvPr id="95" name="Rounded Rectangle 94">
              <a:extLst>
                <a:ext uri="{FF2B5EF4-FFF2-40B4-BE49-F238E27FC236}">
                  <a16:creationId xmlns:a16="http://schemas.microsoft.com/office/drawing/2014/main" id="{9D5D6A46-844C-0E41-9615-6A6452BC651A}"/>
                </a:ext>
              </a:extLst>
            </p:cNvPr>
            <p:cNvSpPr/>
            <p:nvPr/>
          </p:nvSpPr>
          <p:spPr>
            <a:xfrm>
              <a:off x="849410" y="1566704"/>
              <a:ext cx="3393651" cy="1415377"/>
            </a:xfrm>
            <a:prstGeom prst="roundRect">
              <a:avLst/>
            </a:prstGeom>
            <a:solidFill>
              <a:srgbClr val="FF0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6" name="Rounded Rectangle 95">
              <a:extLst>
                <a:ext uri="{FF2B5EF4-FFF2-40B4-BE49-F238E27FC236}">
                  <a16:creationId xmlns:a16="http://schemas.microsoft.com/office/drawing/2014/main" id="{1EFB7BF6-F1F2-E541-9082-F803C4A8CD0E}"/>
                </a:ext>
              </a:extLst>
            </p:cNvPr>
            <p:cNvSpPr/>
            <p:nvPr/>
          </p:nvSpPr>
          <p:spPr>
            <a:xfrm>
              <a:off x="1538786" y="2264169"/>
              <a:ext cx="1116000" cy="6480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a:solidFill>
                    <a:schemeClr val="bg1"/>
                  </a:solidFill>
                </a:rPr>
                <a:t>Baloxavir</a:t>
              </a:r>
            </a:p>
          </p:txBody>
        </p:sp>
        <p:sp>
          <p:nvSpPr>
            <p:cNvPr id="97" name="Rounded Rectangle 96">
              <a:extLst>
                <a:ext uri="{FF2B5EF4-FFF2-40B4-BE49-F238E27FC236}">
                  <a16:creationId xmlns:a16="http://schemas.microsoft.com/office/drawing/2014/main" id="{7486FF0E-9F46-7B4C-9FB2-B176F4A0B138}"/>
                </a:ext>
              </a:extLst>
            </p:cNvPr>
            <p:cNvSpPr/>
            <p:nvPr/>
          </p:nvSpPr>
          <p:spPr>
            <a:xfrm>
              <a:off x="3001044" y="2247029"/>
              <a:ext cx="1116208" cy="6480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Tratamiento habitual sin baloxavir</a:t>
              </a:r>
            </a:p>
          </p:txBody>
        </p:sp>
        <p:sp>
          <p:nvSpPr>
            <p:cNvPr id="98" name="Oval 97">
              <a:extLst>
                <a:ext uri="{FF2B5EF4-FFF2-40B4-BE49-F238E27FC236}">
                  <a16:creationId xmlns:a16="http://schemas.microsoft.com/office/drawing/2014/main" id="{3FC0B548-4A6B-BC4B-9381-BB0B22669809}"/>
                </a:ext>
              </a:extLst>
            </p:cNvPr>
            <p:cNvSpPr/>
            <p:nvPr/>
          </p:nvSpPr>
          <p:spPr>
            <a:xfrm>
              <a:off x="920825" y="2251362"/>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G</a:t>
              </a:r>
            </a:p>
          </p:txBody>
        </p:sp>
        <p:sp>
          <p:nvSpPr>
            <p:cNvPr id="99" name="TextBox 98">
              <a:extLst>
                <a:ext uri="{FF2B5EF4-FFF2-40B4-BE49-F238E27FC236}">
                  <a16:creationId xmlns:a16="http://schemas.microsoft.com/office/drawing/2014/main" id="{1B0C20BD-204C-D74D-879B-296826D9D31F}"/>
                </a:ext>
              </a:extLst>
            </p:cNvPr>
            <p:cNvSpPr txBox="1"/>
            <p:nvPr/>
          </p:nvSpPr>
          <p:spPr>
            <a:xfrm>
              <a:off x="2645747" y="2403526"/>
              <a:ext cx="422052" cy="338554"/>
            </a:xfrm>
            <a:prstGeom prst="rect">
              <a:avLst/>
            </a:prstGeom>
            <a:noFill/>
          </p:spPr>
          <p:txBody>
            <a:bodyPr wrap="square" rtlCol="0">
              <a:spAutoFit/>
            </a:bodyPr>
            <a:lstStyle/>
            <a:p>
              <a:r>
                <a:rPr lang="es-ES" sz="1600" b="1" i="1" dirty="0"/>
                <a:t>o</a:t>
              </a:r>
              <a:endParaRPr lang="es-ES" sz="1400" b="1" i="1" dirty="0"/>
            </a:p>
          </p:txBody>
        </p:sp>
        <p:sp>
          <p:nvSpPr>
            <p:cNvPr id="101" name="TextBox 100">
              <a:extLst>
                <a:ext uri="{FF2B5EF4-FFF2-40B4-BE49-F238E27FC236}">
                  <a16:creationId xmlns:a16="http://schemas.microsoft.com/office/drawing/2014/main" id="{1C9C61F0-1ED7-5049-A2A7-AE7FAFF12F96}"/>
                </a:ext>
              </a:extLst>
            </p:cNvPr>
            <p:cNvSpPr txBox="1"/>
            <p:nvPr/>
          </p:nvSpPr>
          <p:spPr>
            <a:xfrm>
              <a:off x="1494991" y="1733283"/>
              <a:ext cx="2350467" cy="338554"/>
            </a:xfrm>
            <a:prstGeom prst="rect">
              <a:avLst/>
            </a:prstGeom>
            <a:noFill/>
          </p:spPr>
          <p:txBody>
            <a:bodyPr wrap="square" rtlCol="0">
              <a:spAutoFit/>
            </a:bodyPr>
            <a:lstStyle/>
            <a:p>
              <a:r>
                <a:rPr lang="es-ES" sz="1600" b="1" dirty="0"/>
                <a:t>Comparación con baloxavir</a:t>
              </a:r>
              <a:endParaRPr lang="es-ES" sz="2400" b="1" dirty="0"/>
            </a:p>
          </p:txBody>
        </p:sp>
      </p:grpSp>
      <p:grpSp>
        <p:nvGrpSpPr>
          <p:cNvPr id="102" name="Group 101">
            <a:extLst>
              <a:ext uri="{FF2B5EF4-FFF2-40B4-BE49-F238E27FC236}">
                <a16:creationId xmlns:a16="http://schemas.microsoft.com/office/drawing/2014/main" id="{650F3EB1-C981-B740-82D6-F54DE5AFF985}"/>
              </a:ext>
            </a:extLst>
          </p:cNvPr>
          <p:cNvGrpSpPr/>
          <p:nvPr/>
        </p:nvGrpSpPr>
        <p:grpSpPr>
          <a:xfrm>
            <a:off x="4441699" y="5107796"/>
            <a:ext cx="3393651" cy="1415377"/>
            <a:chOff x="4441699" y="1572462"/>
            <a:chExt cx="3393651" cy="1415377"/>
          </a:xfrm>
        </p:grpSpPr>
        <p:sp>
          <p:nvSpPr>
            <p:cNvPr id="103" name="Rounded Rectangle 102">
              <a:extLst>
                <a:ext uri="{FF2B5EF4-FFF2-40B4-BE49-F238E27FC236}">
                  <a16:creationId xmlns:a16="http://schemas.microsoft.com/office/drawing/2014/main" id="{4F5F2D03-AB19-F045-BFB2-0F27BF1C1A04}"/>
                </a:ext>
              </a:extLst>
            </p:cNvPr>
            <p:cNvSpPr/>
            <p:nvPr/>
          </p:nvSpPr>
          <p:spPr>
            <a:xfrm>
              <a:off x="4441699" y="1572462"/>
              <a:ext cx="3393651" cy="1415377"/>
            </a:xfrm>
            <a:prstGeom prst="roundRect">
              <a:avLst/>
            </a:prstGeom>
            <a:solidFill>
              <a:srgbClr val="FFC00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4" name="Rounded Rectangle 103">
              <a:extLst>
                <a:ext uri="{FF2B5EF4-FFF2-40B4-BE49-F238E27FC236}">
                  <a16:creationId xmlns:a16="http://schemas.microsoft.com/office/drawing/2014/main" id="{7D7E2DA0-3318-B34D-9DBA-8976C66C4BDF}"/>
                </a:ext>
              </a:extLst>
            </p:cNvPr>
            <p:cNvSpPr/>
            <p:nvPr/>
          </p:nvSpPr>
          <p:spPr>
            <a:xfrm>
              <a:off x="5131075" y="2269927"/>
              <a:ext cx="1116000" cy="6480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r>
                <a:rPr lang="es-ES" sz="1200" b="1" dirty="0">
                  <a:solidFill>
                    <a:schemeClr val="bg1"/>
                  </a:solidFill>
                </a:rPr>
                <a:t>Oseltamivir</a:t>
              </a:r>
            </a:p>
          </p:txBody>
        </p:sp>
        <p:sp>
          <p:nvSpPr>
            <p:cNvPr id="105" name="Rounded Rectangle 104">
              <a:extLst>
                <a:ext uri="{FF2B5EF4-FFF2-40B4-BE49-F238E27FC236}">
                  <a16:creationId xmlns:a16="http://schemas.microsoft.com/office/drawing/2014/main" id="{0378DF22-74BF-5D4D-86EE-65EAF417A84F}"/>
                </a:ext>
              </a:extLst>
            </p:cNvPr>
            <p:cNvSpPr/>
            <p:nvPr/>
          </p:nvSpPr>
          <p:spPr>
            <a:xfrm>
              <a:off x="6593333" y="2252787"/>
              <a:ext cx="1116208" cy="6480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Tratamiento habitual sin oseltamivir</a:t>
              </a:r>
            </a:p>
          </p:txBody>
        </p:sp>
        <p:sp>
          <p:nvSpPr>
            <p:cNvPr id="106" name="Oval 105">
              <a:extLst>
                <a:ext uri="{FF2B5EF4-FFF2-40B4-BE49-F238E27FC236}">
                  <a16:creationId xmlns:a16="http://schemas.microsoft.com/office/drawing/2014/main" id="{5E1F665A-1FA0-7D49-9F48-4E79E39E8087}"/>
                </a:ext>
              </a:extLst>
            </p:cNvPr>
            <p:cNvSpPr/>
            <p:nvPr/>
          </p:nvSpPr>
          <p:spPr>
            <a:xfrm>
              <a:off x="4513114" y="2257120"/>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H</a:t>
              </a:r>
            </a:p>
          </p:txBody>
        </p:sp>
        <p:sp>
          <p:nvSpPr>
            <p:cNvPr id="107" name="TextBox 106">
              <a:extLst>
                <a:ext uri="{FF2B5EF4-FFF2-40B4-BE49-F238E27FC236}">
                  <a16:creationId xmlns:a16="http://schemas.microsoft.com/office/drawing/2014/main" id="{4015A8B3-F5AE-4941-A698-D51DA4E46924}"/>
                </a:ext>
              </a:extLst>
            </p:cNvPr>
            <p:cNvSpPr txBox="1"/>
            <p:nvPr/>
          </p:nvSpPr>
          <p:spPr>
            <a:xfrm>
              <a:off x="6238036" y="2431586"/>
              <a:ext cx="422052" cy="338554"/>
            </a:xfrm>
            <a:prstGeom prst="rect">
              <a:avLst/>
            </a:prstGeom>
            <a:noFill/>
          </p:spPr>
          <p:txBody>
            <a:bodyPr wrap="square" rtlCol="0">
              <a:spAutoFit/>
            </a:bodyPr>
            <a:lstStyle/>
            <a:p>
              <a:r>
                <a:rPr lang="es-ES" sz="1600" b="1" i="1" dirty="0"/>
                <a:t>o</a:t>
              </a:r>
              <a:endParaRPr lang="es-ES" sz="1400" b="1" i="1" dirty="0"/>
            </a:p>
          </p:txBody>
        </p:sp>
        <p:sp>
          <p:nvSpPr>
            <p:cNvPr id="108" name="TextBox 107">
              <a:extLst>
                <a:ext uri="{FF2B5EF4-FFF2-40B4-BE49-F238E27FC236}">
                  <a16:creationId xmlns:a16="http://schemas.microsoft.com/office/drawing/2014/main" id="{2ED6A60D-D187-6142-95D6-173A8F77EAF0}"/>
                </a:ext>
              </a:extLst>
            </p:cNvPr>
            <p:cNvSpPr txBox="1"/>
            <p:nvPr/>
          </p:nvSpPr>
          <p:spPr>
            <a:xfrm>
              <a:off x="5074111" y="1733283"/>
              <a:ext cx="2301508" cy="338554"/>
            </a:xfrm>
            <a:prstGeom prst="rect">
              <a:avLst/>
            </a:prstGeom>
            <a:noFill/>
          </p:spPr>
          <p:txBody>
            <a:bodyPr wrap="square" rtlCol="0">
              <a:spAutoFit/>
            </a:bodyPr>
            <a:lstStyle/>
            <a:p>
              <a:r>
                <a:rPr lang="es-ES" sz="1600" b="1" dirty="0"/>
                <a:t>Comparación con oseltamivir</a:t>
              </a:r>
              <a:endParaRPr lang="es-ES" sz="1500" b="1" dirty="0"/>
            </a:p>
          </p:txBody>
        </p:sp>
      </p:grpSp>
      <p:sp>
        <p:nvSpPr>
          <p:cNvPr id="112" name="TextBox 111">
            <a:extLst>
              <a:ext uri="{FF2B5EF4-FFF2-40B4-BE49-F238E27FC236}">
                <a16:creationId xmlns:a16="http://schemas.microsoft.com/office/drawing/2014/main" id="{B9053A9B-718A-EC42-B5E3-A8D50C67C0BC}"/>
              </a:ext>
            </a:extLst>
          </p:cNvPr>
          <p:cNvSpPr txBox="1"/>
          <p:nvPr/>
        </p:nvSpPr>
        <p:spPr>
          <a:xfrm>
            <a:off x="4413863" y="6493574"/>
            <a:ext cx="3728200" cy="369332"/>
          </a:xfrm>
          <a:prstGeom prst="rect">
            <a:avLst/>
          </a:prstGeom>
          <a:noFill/>
        </p:spPr>
        <p:txBody>
          <a:bodyPr wrap="none" rtlCol="0">
            <a:spAutoFit/>
          </a:bodyPr>
          <a:lstStyle/>
          <a:p>
            <a:r>
              <a:rPr lang="es-ES" b="1" dirty="0"/>
              <a:t>Pacientes con GRIPE confirmada</a:t>
            </a:r>
          </a:p>
        </p:txBody>
      </p:sp>
      <p:pic>
        <p:nvPicPr>
          <p:cNvPr id="19" name="Picture 18" descr="Shape&#10;&#10;Description automatically generated with low confidence">
            <a:extLst>
              <a:ext uri="{FF2B5EF4-FFF2-40B4-BE49-F238E27FC236}">
                <a16:creationId xmlns:a16="http://schemas.microsoft.com/office/drawing/2014/main" id="{C6617597-64B1-3240-97B1-C1901F2A15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3730" y="5143075"/>
            <a:ext cx="601261" cy="601261"/>
          </a:xfrm>
          <a:prstGeom prst="rect">
            <a:avLst/>
          </a:prstGeom>
        </p:spPr>
      </p:pic>
      <p:pic>
        <p:nvPicPr>
          <p:cNvPr id="115" name="Picture 114" descr="Shape&#10;&#10;Description automatically generated with low confidence">
            <a:extLst>
              <a:ext uri="{FF2B5EF4-FFF2-40B4-BE49-F238E27FC236}">
                <a16:creationId xmlns:a16="http://schemas.microsoft.com/office/drawing/2014/main" id="{F52B941E-08D5-6D4F-9994-B1282A12E4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92981" y="5141752"/>
            <a:ext cx="601261" cy="601261"/>
          </a:xfrm>
          <a:prstGeom prst="rect">
            <a:avLst/>
          </a:prstGeom>
        </p:spPr>
      </p:pic>
      <p:pic>
        <p:nvPicPr>
          <p:cNvPr id="116" name="Graphic 31" descr="Lungs with solid fill">
            <a:extLst>
              <a:ext uri="{FF2B5EF4-FFF2-40B4-BE49-F238E27FC236}">
                <a16:creationId xmlns:a16="http://schemas.microsoft.com/office/drawing/2014/main" id="{CFD11E2D-AD21-154F-B98A-16F4806B959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33988" y="5097874"/>
            <a:ext cx="649602" cy="703876"/>
          </a:xfrm>
          <a:prstGeom prst="rect">
            <a:avLst/>
          </a:prstGeom>
        </p:spPr>
      </p:pic>
      <p:grpSp>
        <p:nvGrpSpPr>
          <p:cNvPr id="3" name="Group 2"/>
          <p:cNvGrpSpPr/>
          <p:nvPr/>
        </p:nvGrpSpPr>
        <p:grpSpPr>
          <a:xfrm>
            <a:off x="4307603" y="1447823"/>
            <a:ext cx="3393651" cy="1415377"/>
            <a:chOff x="4336464" y="1608378"/>
            <a:chExt cx="3393651" cy="1415377"/>
          </a:xfrm>
        </p:grpSpPr>
        <p:grpSp>
          <p:nvGrpSpPr>
            <p:cNvPr id="81" name="Group 80">
              <a:extLst>
                <a:ext uri="{FF2B5EF4-FFF2-40B4-BE49-F238E27FC236}">
                  <a16:creationId xmlns:a16="http://schemas.microsoft.com/office/drawing/2014/main" id="{ADAD2F31-7492-F84D-9855-EF44F47A31BD}"/>
                </a:ext>
              </a:extLst>
            </p:cNvPr>
            <p:cNvGrpSpPr/>
            <p:nvPr/>
          </p:nvGrpSpPr>
          <p:grpSpPr>
            <a:xfrm>
              <a:off x="4336464" y="1608378"/>
              <a:ext cx="3393651" cy="1415377"/>
              <a:chOff x="849410" y="1566704"/>
              <a:chExt cx="3393651" cy="1415377"/>
            </a:xfrm>
          </p:grpSpPr>
          <p:sp>
            <p:nvSpPr>
              <p:cNvPr id="82" name="Rounded Rectangle 81">
                <a:extLst>
                  <a:ext uri="{FF2B5EF4-FFF2-40B4-BE49-F238E27FC236}">
                    <a16:creationId xmlns:a16="http://schemas.microsoft.com/office/drawing/2014/main" id="{9D5D6A46-844C-0E41-9615-6A6452BC651A}"/>
                  </a:ext>
                </a:extLst>
              </p:cNvPr>
              <p:cNvSpPr/>
              <p:nvPr/>
            </p:nvSpPr>
            <p:spPr>
              <a:xfrm>
                <a:off x="849410" y="1566704"/>
                <a:ext cx="3393651" cy="1415377"/>
              </a:xfrm>
              <a:prstGeom prst="roundRect">
                <a:avLst/>
              </a:prstGeom>
              <a:solidFill>
                <a:schemeClr val="accent6">
                  <a:lumMod val="75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9" name="Rounded Rectangle 128">
                <a:extLst>
                  <a:ext uri="{FF2B5EF4-FFF2-40B4-BE49-F238E27FC236}">
                    <a16:creationId xmlns:a16="http://schemas.microsoft.com/office/drawing/2014/main" id="{1EFB7BF6-F1F2-E541-9082-F803C4A8CD0E}"/>
                  </a:ext>
                </a:extLst>
              </p:cNvPr>
              <p:cNvSpPr/>
              <p:nvPr/>
            </p:nvSpPr>
            <p:spPr>
              <a:xfrm>
                <a:off x="1538787" y="2264169"/>
                <a:ext cx="1116000" cy="648000"/>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Sotrovimab</a:t>
                </a:r>
                <a:endParaRPr lang="es-ES" sz="1400" b="1" dirty="0">
                  <a:solidFill>
                    <a:schemeClr val="bg1"/>
                  </a:solidFill>
                </a:endParaRPr>
              </a:p>
            </p:txBody>
          </p:sp>
          <p:sp>
            <p:nvSpPr>
              <p:cNvPr id="130" name="Rounded Rectangle 129">
                <a:extLst>
                  <a:ext uri="{FF2B5EF4-FFF2-40B4-BE49-F238E27FC236}">
                    <a16:creationId xmlns:a16="http://schemas.microsoft.com/office/drawing/2014/main" id="{7486FF0E-9F46-7B4C-9FB2-B176F4A0B138}"/>
                  </a:ext>
                </a:extLst>
              </p:cNvPr>
              <p:cNvSpPr/>
              <p:nvPr/>
            </p:nvSpPr>
            <p:spPr>
              <a:xfrm>
                <a:off x="3001044" y="2247029"/>
                <a:ext cx="1116208" cy="648000"/>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Tratamiento habitual sin sotrovimab</a:t>
                </a:r>
              </a:p>
            </p:txBody>
          </p:sp>
          <p:sp>
            <p:nvSpPr>
              <p:cNvPr id="131" name="Oval 130">
                <a:extLst>
                  <a:ext uri="{FF2B5EF4-FFF2-40B4-BE49-F238E27FC236}">
                    <a16:creationId xmlns:a16="http://schemas.microsoft.com/office/drawing/2014/main" id="{3FC0B548-4A6B-BC4B-9381-BB0B22669809}"/>
                  </a:ext>
                </a:extLst>
              </p:cNvPr>
              <p:cNvSpPr/>
              <p:nvPr/>
            </p:nvSpPr>
            <p:spPr>
              <a:xfrm>
                <a:off x="920825" y="2251362"/>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J</a:t>
                </a:r>
              </a:p>
            </p:txBody>
          </p:sp>
          <p:sp>
            <p:nvSpPr>
              <p:cNvPr id="132" name="TextBox 131">
                <a:extLst>
                  <a:ext uri="{FF2B5EF4-FFF2-40B4-BE49-F238E27FC236}">
                    <a16:creationId xmlns:a16="http://schemas.microsoft.com/office/drawing/2014/main" id="{1B0C20BD-204C-D74D-879B-296826D9D31F}"/>
                  </a:ext>
                </a:extLst>
              </p:cNvPr>
              <p:cNvSpPr txBox="1"/>
              <p:nvPr/>
            </p:nvSpPr>
            <p:spPr>
              <a:xfrm>
                <a:off x="2657161" y="2414677"/>
                <a:ext cx="422052" cy="338554"/>
              </a:xfrm>
              <a:prstGeom prst="rect">
                <a:avLst/>
              </a:prstGeom>
              <a:noFill/>
            </p:spPr>
            <p:txBody>
              <a:bodyPr wrap="square" rtlCol="0">
                <a:spAutoFit/>
              </a:bodyPr>
              <a:lstStyle/>
              <a:p>
                <a:r>
                  <a:rPr lang="es-ES" sz="1600" b="1" i="1" dirty="0"/>
                  <a:t>o</a:t>
                </a:r>
                <a:endParaRPr lang="es-ES" sz="1400" b="1" i="1" dirty="0"/>
              </a:p>
            </p:txBody>
          </p:sp>
          <p:sp>
            <p:nvSpPr>
              <p:cNvPr id="133" name="TextBox 132">
                <a:extLst>
                  <a:ext uri="{FF2B5EF4-FFF2-40B4-BE49-F238E27FC236}">
                    <a16:creationId xmlns:a16="http://schemas.microsoft.com/office/drawing/2014/main" id="{1C9C61F0-1ED7-5049-A2A7-AE7FAFF12F96}"/>
                  </a:ext>
                </a:extLst>
              </p:cNvPr>
              <p:cNvSpPr txBox="1"/>
              <p:nvPr/>
            </p:nvSpPr>
            <p:spPr>
              <a:xfrm>
                <a:off x="1481822" y="1732379"/>
                <a:ext cx="2350467" cy="338554"/>
              </a:xfrm>
              <a:prstGeom prst="rect">
                <a:avLst/>
              </a:prstGeom>
              <a:noFill/>
            </p:spPr>
            <p:txBody>
              <a:bodyPr wrap="square" rtlCol="0">
                <a:spAutoFit/>
              </a:bodyPr>
              <a:lstStyle/>
              <a:p>
                <a:r>
                  <a:rPr lang="es-ES" sz="1600" b="1" dirty="0"/>
                  <a:t>Comparación con sotrovimab</a:t>
                </a:r>
                <a:endParaRPr lang="es-ES" sz="2400" b="1" dirty="0"/>
              </a:p>
            </p:txBody>
          </p:sp>
        </p:grpSp>
        <p:pic>
          <p:nvPicPr>
            <p:cNvPr id="134" name="Picture 133" descr="Shape&#10;&#10;Description automatically generated with low confidence">
              <a:extLst>
                <a:ext uri="{FF2B5EF4-FFF2-40B4-BE49-F238E27FC236}">
                  <a16:creationId xmlns:a16="http://schemas.microsoft.com/office/drawing/2014/main" id="{F52B941E-08D5-6D4F-9994-B1282A12E4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91893" y="1641461"/>
              <a:ext cx="601261" cy="601261"/>
            </a:xfrm>
            <a:prstGeom prst="rect">
              <a:avLst/>
            </a:prstGeom>
          </p:spPr>
        </p:pic>
      </p:grpSp>
      <p:sp>
        <p:nvSpPr>
          <p:cNvPr id="58" name="Rounded Rectangle 57">
            <a:extLst>
              <a:ext uri="{FF2B5EF4-FFF2-40B4-BE49-F238E27FC236}">
                <a16:creationId xmlns:a16="http://schemas.microsoft.com/office/drawing/2014/main" id="{38B586F1-F3FA-8C47-9702-A236829F5589}"/>
              </a:ext>
            </a:extLst>
          </p:cNvPr>
          <p:cNvSpPr/>
          <p:nvPr/>
        </p:nvSpPr>
        <p:spPr>
          <a:xfrm>
            <a:off x="7833156" y="1390072"/>
            <a:ext cx="3622632" cy="1889226"/>
          </a:xfrm>
          <a:prstGeom prst="roundRect">
            <a:avLst/>
          </a:prstGeom>
          <a:no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69" name="TextBox 68">
            <a:extLst>
              <a:ext uri="{FF2B5EF4-FFF2-40B4-BE49-F238E27FC236}">
                <a16:creationId xmlns:a16="http://schemas.microsoft.com/office/drawing/2014/main" id="{AD82BCED-226B-0448-B8FC-891B5F6E3209}"/>
              </a:ext>
            </a:extLst>
          </p:cNvPr>
          <p:cNvSpPr txBox="1"/>
          <p:nvPr/>
        </p:nvSpPr>
        <p:spPr>
          <a:xfrm>
            <a:off x="7879345" y="2767104"/>
            <a:ext cx="3562293" cy="523220"/>
          </a:xfrm>
          <a:prstGeom prst="rect">
            <a:avLst/>
          </a:prstGeom>
          <a:noFill/>
        </p:spPr>
        <p:txBody>
          <a:bodyPr wrap="square" rtlCol="0">
            <a:spAutoFit/>
          </a:bodyPr>
          <a:lstStyle/>
          <a:p>
            <a:pPr algn="ctr"/>
            <a:r>
              <a:rPr lang="es-ES" sz="1200" b="1" dirty="0"/>
              <a:t>Pacientes con NAC (sin sospecha de SARS-CoV-2/gripe/neumonía por Pneumocystis/tuberculosis</a:t>
            </a:r>
            <a:r>
              <a:rPr lang="es-ES" sz="1600" b="1" dirty="0"/>
              <a:t>)</a:t>
            </a:r>
          </a:p>
        </p:txBody>
      </p:sp>
      <p:grpSp>
        <p:nvGrpSpPr>
          <p:cNvPr id="7" name="Group 6"/>
          <p:cNvGrpSpPr/>
          <p:nvPr/>
        </p:nvGrpSpPr>
        <p:grpSpPr>
          <a:xfrm>
            <a:off x="7960889" y="1410714"/>
            <a:ext cx="3571795" cy="1439269"/>
            <a:chOff x="7960889" y="1410714"/>
            <a:chExt cx="3571795" cy="1439269"/>
          </a:xfrm>
        </p:grpSpPr>
        <p:grpSp>
          <p:nvGrpSpPr>
            <p:cNvPr id="70" name="Group 69">
              <a:extLst>
                <a:ext uri="{FF2B5EF4-FFF2-40B4-BE49-F238E27FC236}">
                  <a16:creationId xmlns:a16="http://schemas.microsoft.com/office/drawing/2014/main" id="{D8AFADE8-6D42-8141-AD4C-AE9A461943B3}"/>
                </a:ext>
              </a:extLst>
            </p:cNvPr>
            <p:cNvGrpSpPr/>
            <p:nvPr/>
          </p:nvGrpSpPr>
          <p:grpSpPr>
            <a:xfrm>
              <a:off x="7960889" y="1410714"/>
              <a:ext cx="3571795" cy="1439269"/>
              <a:chOff x="8003238" y="1551741"/>
              <a:chExt cx="3571795" cy="1439269"/>
            </a:xfrm>
          </p:grpSpPr>
          <p:sp>
            <p:nvSpPr>
              <p:cNvPr id="71" name="Rounded Rectangle 70">
                <a:extLst>
                  <a:ext uri="{FF2B5EF4-FFF2-40B4-BE49-F238E27FC236}">
                    <a16:creationId xmlns:a16="http://schemas.microsoft.com/office/drawing/2014/main" id="{83BAD84E-273B-D34E-8FCE-57CB4D80DBB1}"/>
                  </a:ext>
                </a:extLst>
              </p:cNvPr>
              <p:cNvSpPr/>
              <p:nvPr/>
            </p:nvSpPr>
            <p:spPr>
              <a:xfrm>
                <a:off x="8003238" y="1576210"/>
                <a:ext cx="3393651" cy="1414800"/>
              </a:xfrm>
              <a:prstGeom prst="roundRect">
                <a:avLst/>
              </a:prstGeom>
              <a:solidFill>
                <a:schemeClr val="accent1">
                  <a:lumMod val="75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2" name="Rounded Rectangle 71">
                <a:extLst>
                  <a:ext uri="{FF2B5EF4-FFF2-40B4-BE49-F238E27FC236}">
                    <a16:creationId xmlns:a16="http://schemas.microsoft.com/office/drawing/2014/main" id="{CD4C8879-9A8B-9743-80DA-1F684C8A8F64}"/>
                  </a:ext>
                </a:extLst>
              </p:cNvPr>
              <p:cNvSpPr/>
              <p:nvPr/>
            </p:nvSpPr>
            <p:spPr>
              <a:xfrm>
                <a:off x="8692614" y="2273674"/>
                <a:ext cx="1116000"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Dexametasona</a:t>
                </a:r>
                <a:endParaRPr lang="es-ES" sz="1400" b="1" dirty="0">
                  <a:solidFill>
                    <a:schemeClr val="bg1"/>
                  </a:solidFill>
                </a:endParaRPr>
              </a:p>
            </p:txBody>
          </p:sp>
          <p:sp>
            <p:nvSpPr>
              <p:cNvPr id="73" name="Rounded Rectangle 72">
                <a:extLst>
                  <a:ext uri="{FF2B5EF4-FFF2-40B4-BE49-F238E27FC236}">
                    <a16:creationId xmlns:a16="http://schemas.microsoft.com/office/drawing/2014/main" id="{58EC706C-402F-CE45-BC22-6FC4D5FB6E15}"/>
                  </a:ext>
                </a:extLst>
              </p:cNvPr>
              <p:cNvSpPr/>
              <p:nvPr/>
            </p:nvSpPr>
            <p:spPr>
              <a:xfrm>
                <a:off x="10154872" y="2256534"/>
                <a:ext cx="1116208"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s-ES" sz="1200" b="1" dirty="0">
                    <a:solidFill>
                      <a:schemeClr val="bg1"/>
                    </a:solidFill>
                  </a:rPr>
                  <a:t>Tratamiento habitual sin corticosteroides</a:t>
                </a:r>
              </a:p>
            </p:txBody>
          </p:sp>
          <p:sp>
            <p:nvSpPr>
              <p:cNvPr id="74" name="Oval 73">
                <a:extLst>
                  <a:ext uri="{FF2B5EF4-FFF2-40B4-BE49-F238E27FC236}">
                    <a16:creationId xmlns:a16="http://schemas.microsoft.com/office/drawing/2014/main" id="{622B9BA5-372F-B84C-99F9-5E062FD54087}"/>
                  </a:ext>
                </a:extLst>
              </p:cNvPr>
              <p:cNvSpPr/>
              <p:nvPr/>
            </p:nvSpPr>
            <p:spPr>
              <a:xfrm>
                <a:off x="8074653" y="2260867"/>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M</a:t>
                </a:r>
              </a:p>
            </p:txBody>
          </p:sp>
          <p:sp>
            <p:nvSpPr>
              <p:cNvPr id="75" name="TextBox 74">
                <a:extLst>
                  <a:ext uri="{FF2B5EF4-FFF2-40B4-BE49-F238E27FC236}">
                    <a16:creationId xmlns:a16="http://schemas.microsoft.com/office/drawing/2014/main" id="{10968DC4-6CC1-714A-8E7F-F7B64C0FB3F3}"/>
                  </a:ext>
                </a:extLst>
              </p:cNvPr>
              <p:cNvSpPr txBox="1"/>
              <p:nvPr/>
            </p:nvSpPr>
            <p:spPr>
              <a:xfrm>
                <a:off x="9799575" y="2435333"/>
                <a:ext cx="422052" cy="338554"/>
              </a:xfrm>
              <a:prstGeom prst="rect">
                <a:avLst/>
              </a:prstGeom>
              <a:noFill/>
            </p:spPr>
            <p:txBody>
              <a:bodyPr wrap="square" rtlCol="0">
                <a:spAutoFit/>
              </a:bodyPr>
              <a:lstStyle/>
              <a:p>
                <a:r>
                  <a:rPr lang="es-ES" sz="1600" b="1" i="1" dirty="0"/>
                  <a:t>o</a:t>
                </a:r>
                <a:endParaRPr lang="es-ES" sz="1400" b="1" i="1" dirty="0"/>
              </a:p>
            </p:txBody>
          </p:sp>
          <p:sp>
            <p:nvSpPr>
              <p:cNvPr id="76" name="TextBox 75">
                <a:extLst>
                  <a:ext uri="{FF2B5EF4-FFF2-40B4-BE49-F238E27FC236}">
                    <a16:creationId xmlns:a16="http://schemas.microsoft.com/office/drawing/2014/main" id="{ECBA9FA1-20DC-A341-8CF4-2E97C762F7A3}"/>
                  </a:ext>
                </a:extLst>
              </p:cNvPr>
              <p:cNvSpPr txBox="1"/>
              <p:nvPr/>
            </p:nvSpPr>
            <p:spPr>
              <a:xfrm>
                <a:off x="8598261" y="1551741"/>
                <a:ext cx="2976772" cy="523220"/>
              </a:xfrm>
              <a:prstGeom prst="rect">
                <a:avLst/>
              </a:prstGeom>
              <a:noFill/>
            </p:spPr>
            <p:txBody>
              <a:bodyPr wrap="square" rtlCol="0">
                <a:spAutoFit/>
              </a:bodyPr>
              <a:lstStyle/>
              <a:p>
                <a:r>
                  <a:rPr lang="es-ES" sz="1400" b="1" dirty="0"/>
                  <a:t>Comparación de corticosteroides para la neumonía adquirida en la comunidad (NAC)</a:t>
                </a:r>
              </a:p>
            </p:txBody>
          </p:sp>
        </p:grpSp>
        <p:pic>
          <p:nvPicPr>
            <p:cNvPr id="78" name="Graphic 31" descr="Lungs with solid fill">
              <a:extLst>
                <a:ext uri="{FF2B5EF4-FFF2-40B4-BE49-F238E27FC236}">
                  <a16:creationId xmlns:a16="http://schemas.microsoft.com/office/drawing/2014/main" id="{CFD11E2D-AD21-154F-B98A-16F4806B959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83206" y="1429068"/>
              <a:ext cx="649602" cy="703876"/>
            </a:xfrm>
            <a:prstGeom prst="rect">
              <a:avLst/>
            </a:prstGeom>
          </p:spPr>
        </p:pic>
      </p:grpSp>
      <p:sp>
        <p:nvSpPr>
          <p:cNvPr id="83" name="Rounded Rectangle 82">
            <a:extLst>
              <a:ext uri="{FF2B5EF4-FFF2-40B4-BE49-F238E27FC236}">
                <a16:creationId xmlns:a16="http://schemas.microsoft.com/office/drawing/2014/main" id="{38B586F1-F3FA-8C47-9702-A236829F5589}"/>
              </a:ext>
            </a:extLst>
          </p:cNvPr>
          <p:cNvSpPr/>
          <p:nvPr/>
        </p:nvSpPr>
        <p:spPr>
          <a:xfrm>
            <a:off x="782859" y="1390072"/>
            <a:ext cx="6996366" cy="1889226"/>
          </a:xfrm>
          <a:prstGeom prst="roundRect">
            <a:avLst/>
          </a:prstGeom>
          <a:solidFill>
            <a:schemeClr val="bg1">
              <a:alpha val="90000"/>
            </a:schemeClr>
          </a:solid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110" name="Rounded Rectangle 109">
            <a:extLst>
              <a:ext uri="{FF2B5EF4-FFF2-40B4-BE49-F238E27FC236}">
                <a16:creationId xmlns:a16="http://schemas.microsoft.com/office/drawing/2014/main" id="{D408BB89-59C7-0D4C-97BE-80BEFDF28C77}"/>
              </a:ext>
            </a:extLst>
          </p:cNvPr>
          <p:cNvSpPr/>
          <p:nvPr/>
        </p:nvSpPr>
        <p:spPr>
          <a:xfrm>
            <a:off x="803537" y="4936222"/>
            <a:ext cx="10652251" cy="1888647"/>
          </a:xfrm>
          <a:prstGeom prst="roundRect">
            <a:avLst/>
          </a:prstGeom>
          <a:solidFill>
            <a:schemeClr val="bg1">
              <a:alpha val="90000"/>
            </a:schemeClr>
          </a:solid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67" name="Right Arrow 66"/>
          <p:cNvSpPr/>
          <p:nvPr/>
        </p:nvSpPr>
        <p:spPr>
          <a:xfrm>
            <a:off x="868948" y="3274393"/>
            <a:ext cx="3600000" cy="1620000"/>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endParaRPr>
          </a:p>
        </p:txBody>
      </p:sp>
      <p:sp>
        <p:nvSpPr>
          <p:cNvPr id="68" name="TextBox 67"/>
          <p:cNvSpPr txBox="1"/>
          <p:nvPr/>
        </p:nvSpPr>
        <p:spPr>
          <a:xfrm>
            <a:off x="859186" y="3628496"/>
            <a:ext cx="3531573" cy="738664"/>
          </a:xfrm>
          <a:prstGeom prst="rect">
            <a:avLst/>
          </a:prstGeom>
          <a:noFill/>
        </p:spPr>
        <p:txBody>
          <a:bodyPr wrap="square" rtlCol="0">
            <a:spAutoFit/>
          </a:bodyPr>
          <a:lstStyle/>
          <a:p>
            <a:r>
              <a:rPr lang="es-ES" sz="1400" b="1" dirty="0"/>
              <a:t>Datos iniciales recopilados, idoneidad determinada, aleatorización 1:1 en cada comparación adecuada.</a:t>
            </a:r>
          </a:p>
        </p:txBody>
      </p:sp>
      <p:sp>
        <p:nvSpPr>
          <p:cNvPr id="80" name="Right Arrow 79"/>
          <p:cNvSpPr/>
          <p:nvPr/>
        </p:nvSpPr>
        <p:spPr>
          <a:xfrm>
            <a:off x="7844142" y="3282142"/>
            <a:ext cx="3600000" cy="1620000"/>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endParaRPr>
          </a:p>
        </p:txBody>
      </p:sp>
      <p:sp>
        <p:nvSpPr>
          <p:cNvPr id="92" name="TextBox 91"/>
          <p:cNvSpPr txBox="1"/>
          <p:nvPr/>
        </p:nvSpPr>
        <p:spPr>
          <a:xfrm>
            <a:off x="7829444" y="3630422"/>
            <a:ext cx="4524389" cy="907941"/>
          </a:xfrm>
          <a:prstGeom prst="rect">
            <a:avLst/>
          </a:prstGeom>
          <a:noFill/>
        </p:spPr>
        <p:txBody>
          <a:bodyPr wrap="square" rtlCol="0">
            <a:spAutoFit/>
          </a:bodyPr>
          <a:lstStyle/>
          <a:p>
            <a:r>
              <a:rPr lang="es-ES" sz="1400" b="1" dirty="0"/>
              <a:t>Resultados a los 28 días y 6 meses</a:t>
            </a:r>
          </a:p>
          <a:p>
            <a:pPr marL="285750" indent="-285750">
              <a:buFont typeface="Arial" panose="020B0604020202020204" pitchFamily="34" charset="0"/>
              <a:buChar char="•"/>
            </a:pPr>
            <a:r>
              <a:rPr lang="es-ES" sz="1300" b="1" dirty="0"/>
              <a:t>Mortalidad</a:t>
            </a:r>
          </a:p>
          <a:p>
            <a:pPr marL="285750" indent="-285750">
              <a:buFont typeface="Arial" panose="020B0604020202020204" pitchFamily="34" charset="0"/>
              <a:buChar char="•"/>
            </a:pPr>
            <a:r>
              <a:rPr lang="es-ES" sz="1300" b="1" dirty="0"/>
              <a:t>Tiempo hasta el alta con vida</a:t>
            </a:r>
          </a:p>
          <a:p>
            <a:pPr marL="285750" indent="-285750">
              <a:buFont typeface="Arial" panose="020B0604020202020204" pitchFamily="34" charset="0"/>
              <a:buChar char="•"/>
            </a:pPr>
            <a:r>
              <a:rPr lang="es-ES" sz="1300" b="1" dirty="0"/>
              <a:t>Progresión a ventilación mecánica o muerte</a:t>
            </a:r>
          </a:p>
        </p:txBody>
      </p:sp>
      <p:sp>
        <p:nvSpPr>
          <p:cNvPr id="79" name="Title 1"/>
          <p:cNvSpPr>
            <a:spLocks noGrp="1"/>
          </p:cNvSpPr>
          <p:nvPr>
            <p:ph type="title"/>
          </p:nvPr>
        </p:nvSpPr>
        <p:spPr>
          <a:xfrm>
            <a:off x="612716" y="-13016"/>
            <a:ext cx="8096250" cy="1325563"/>
          </a:xfrm>
        </p:spPr>
        <p:txBody>
          <a:bodyPr>
            <a:normAutofit/>
          </a:bodyPr>
          <a:lstStyle/>
          <a:p>
            <a:r>
              <a:rPr lang="es-ES" sz="3200" dirty="0"/>
              <a:t>Diseño de RECOVERY: Comparación NAC</a:t>
            </a:r>
          </a:p>
        </p:txBody>
      </p:sp>
    </p:spTree>
    <p:extLst>
      <p:ext uri="{BB962C8B-B14F-4D97-AF65-F5344CB8AC3E}">
        <p14:creationId xmlns:p14="http://schemas.microsoft.com/office/powerpoint/2010/main" val="29454532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e6e23f2f-d118-4b80-9c8f-3a17b410c8e7"/>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ca37e2d-a12b-47b7-9c3c-40d22df3b50a" xsi:nil="true"/>
    <lcf76f155ced4ddcb4097134ff3c332f xmlns="137f62fc-0309-469d-96f8-244e1f51aa1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18" ma:contentTypeDescription="Create a new document." ma:contentTypeScope="" ma:versionID="3abab5b2bfc8b550b6a7c0fb3096d50d">
  <xsd:schema xmlns:xsd="http://www.w3.org/2001/XMLSchema" xmlns:xs="http://www.w3.org/2001/XMLSchema" xmlns:p="http://schemas.microsoft.com/office/2006/metadata/properties" xmlns:ns2="137f62fc-0309-469d-96f8-244e1f51aa13" xmlns:ns3="aca37e2d-a12b-47b7-9c3c-40d22df3b50a" targetNamespace="http://schemas.microsoft.com/office/2006/metadata/properties" ma:root="true" ma:fieldsID="2a0fc1677ac5988bc095db029d83c96f" ns2:_="" ns3:_="">
    <xsd:import namespace="137f62fc-0309-469d-96f8-244e1f51aa13"/>
    <xsd:import namespace="aca37e2d-a12b-47b7-9c3c-40d22df3b5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a37e2d-a12b-47b7-9c3c-40d22df3b50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f63c6bd-ffe2-4ed4-86e9-cbc11843f189}" ma:internalName="TaxCatchAll" ma:showField="CatchAllData" ma:web="aca37e2d-a12b-47b7-9c3c-40d22df3b50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412AD73-C1FD-49B0-ACF6-15D917CCBFA5}">
  <ds:schemaRefs>
    <ds:schemaRef ds:uri="http://purl.org/dc/dcmitype/"/>
    <ds:schemaRef ds:uri="cf0dfbcc-b360-4cf7-9bf5-370ba522dbe9"/>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83c9eb58-c16a-4eef-9abf-4aeec758fe0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C8D676DD-1FAD-4C2D-A084-40D701FA7B49}"/>
</file>

<file path=customXml/itemProps3.xml><?xml version="1.0" encoding="utf-8"?>
<ds:datastoreItem xmlns:ds="http://schemas.openxmlformats.org/officeDocument/2006/customXml" ds:itemID="{8A2729FF-E1F5-43DA-A95B-34B39733FEA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6378</TotalTime>
  <Words>1680</Words>
  <Application>Microsoft Office PowerPoint</Application>
  <PresentationFormat>Widescreen</PresentationFormat>
  <Paragraphs>183</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Calibri</vt:lpstr>
      <vt:lpstr>Arial</vt:lpstr>
      <vt:lpstr>Office Theme</vt:lpstr>
      <vt:lpstr>Ensayo RECOVERY</vt:lpstr>
      <vt:lpstr>Neumonía adquirida en la comunidad</vt:lpstr>
      <vt:lpstr>Criterios de admisión de RECOVERY</vt:lpstr>
      <vt:lpstr>NAC en RECOVERY: aclaraciones</vt:lpstr>
      <vt:lpstr>Corticosteroides para la NAC</vt:lpstr>
      <vt:lpstr>Corticosteroides para la NAC</vt:lpstr>
      <vt:lpstr>Corticosteroides para la NAC</vt:lpstr>
      <vt:lpstr>Diseño de RECOVERY: Protocolo básico V27.0</vt:lpstr>
      <vt:lpstr>Diseño de RECOVERY: Comparación NAC</vt:lpstr>
      <vt:lpstr>Comparación de los corticosteroides para la NAC</vt:lpstr>
      <vt:lpstr>PowerPoint Presentation</vt:lpstr>
      <vt:lpstr>Comparación de los corticosteroides para la NAC</vt:lpstr>
      <vt:lpstr>Resumen: NAC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Barbosa Sousa Gouveia, S.I. (Sofia)</cp:lastModifiedBy>
  <cp:revision>716</cp:revision>
  <cp:lastPrinted>2020-03-18T19:42:16Z</cp:lastPrinted>
  <dcterms:created xsi:type="dcterms:W3CDTF">2020-03-14T13:47:38Z</dcterms:created>
  <dcterms:modified xsi:type="dcterms:W3CDTF">2024-12-17T20:46:43Z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