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85" r:id="rId5"/>
    <p:sldId id="340" r:id="rId6"/>
    <p:sldId id="286" r:id="rId7"/>
    <p:sldId id="288" r:id="rId8"/>
    <p:sldId id="293" r:id="rId9"/>
    <p:sldId id="337" r:id="rId10"/>
    <p:sldId id="319" r:id="rId11"/>
    <p:sldId id="320" r:id="rId12"/>
    <p:sldId id="292" r:id="rId13"/>
    <p:sldId id="299" r:id="rId14"/>
    <p:sldId id="297" r:id="rId15"/>
    <p:sldId id="338" r:id="rId16"/>
    <p:sldId id="336" r:id="rId17"/>
    <p:sldId id="301" r:id="rId18"/>
    <p:sldId id="317" r:id="rId19"/>
    <p:sldId id="321" r:id="rId20"/>
    <p:sldId id="339" r:id="rId21"/>
    <p:sldId id="326" r:id="rId22"/>
    <p:sldId id="325" r:id="rId23"/>
    <p:sldId id="328" r:id="rId24"/>
    <p:sldId id="327" r:id="rId25"/>
    <p:sldId id="329" r:id="rId26"/>
    <p:sldId id="330" r:id="rId27"/>
    <p:sldId id="331" r:id="rId28"/>
    <p:sldId id="341" r:id="rId29"/>
    <p:sldId id="342" r:id="rId30"/>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66" d="100"/>
          <a:sy n="66" d="100"/>
        </p:scale>
        <p:origin x="664"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07A89F33-88FA-4C31-8EE9-53BF7CE611CD}" type="datetimeFigureOut">
              <a:rPr lang="en-GB" smtClean="0"/>
              <a:t>17/12/2024</a:t>
            </a:fld>
            <a:endParaRPr lang="es-ES"/>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801E312D-A67A-4254-BAD9-A34E7CF79F62}" type="slidenum">
              <a:rPr lang="en-GB" smtClean="0"/>
              <a:t>‹#›</a:t>
            </a:fld>
            <a:endParaRPr lang="es-ES"/>
          </a:p>
        </p:txBody>
      </p:sp>
    </p:spTree>
    <p:extLst>
      <p:ext uri="{BB962C8B-B14F-4D97-AF65-F5344CB8AC3E}">
        <p14:creationId xmlns:p14="http://schemas.microsoft.com/office/powerpoint/2010/main" val="2389062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31150CEC-88BE-4E7C-8A2B-7B45E16C23DF}" type="datetimeFigureOut">
              <a:rPr lang="en-GB" smtClean="0"/>
              <a:t>17/12/2024</a:t>
            </a:fld>
            <a:endParaRPr lang="es-ES"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811C7653-B33C-4F75-9080-43DE5D58E600}" type="slidenum">
              <a:rPr lang="en-GB" smtClean="0"/>
              <a:t>‹#›</a:t>
            </a:fld>
            <a:endParaRPr lang="es-ES" dirty="0"/>
          </a:p>
        </p:txBody>
      </p:sp>
    </p:spTree>
    <p:extLst>
      <p:ext uri="{BB962C8B-B14F-4D97-AF65-F5344CB8AC3E}">
        <p14:creationId xmlns:p14="http://schemas.microsoft.com/office/powerpoint/2010/main" val="334985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17/12/2024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17/12/2024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645"/>
          <a:stretch/>
        </p:blipFill>
        <p:spPr>
          <a:xfrm>
            <a:off x="8581049" y="165100"/>
            <a:ext cx="2880360" cy="686547"/>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ecovery@ecraid.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covery.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ecoverytrial@ndph.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peu.openclinica.io/"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6208"/>
            <a:ext cx="9144000" cy="1102986"/>
          </a:xfrm>
        </p:spPr>
        <p:txBody>
          <a:bodyPr>
            <a:normAutofit fontScale="90000"/>
          </a:bodyPr>
          <a:lstStyle/>
          <a:p>
            <a:br>
              <a:rPr dirty="0"/>
            </a:br>
            <a:r>
              <a:rPr lang="es-ES" b="1" dirty="0">
                <a:solidFill>
                  <a:srgbClr val="9E3159"/>
                </a:solidFill>
                <a:latin typeface="+mn-lt"/>
              </a:rPr>
              <a:t>Ensayo RECOVERY</a:t>
            </a:r>
          </a:p>
        </p:txBody>
      </p:sp>
      <p:sp>
        <p:nvSpPr>
          <p:cNvPr id="3" name="Subtitle 2"/>
          <p:cNvSpPr>
            <a:spLocks noGrp="1"/>
          </p:cNvSpPr>
          <p:nvPr>
            <p:ph type="subTitle" idx="1"/>
          </p:nvPr>
        </p:nvSpPr>
        <p:spPr>
          <a:xfrm>
            <a:off x="1588008" y="4342194"/>
            <a:ext cx="9144000" cy="1655762"/>
          </a:xfrm>
        </p:spPr>
        <p:txBody>
          <a:bodyPr vert="horz" lIns="91440" tIns="45720" rIns="91440" bIns="45720" rtlCol="0" anchor="t">
            <a:normAutofit/>
          </a:bodyPr>
          <a:lstStyle/>
          <a:p>
            <a:r>
              <a:rPr lang="es-ES" sz="3200" b="1" dirty="0"/>
              <a:t>Formación de seguimiento de la UE</a:t>
            </a:r>
          </a:p>
          <a:p>
            <a:endParaRPr lang="es-ES" b="1" dirty="0"/>
          </a:p>
          <a:p>
            <a:r>
              <a:rPr lang="es-ES" sz="2000" b="1" dirty="0">
                <a:solidFill>
                  <a:schemeClr val="bg1">
                    <a:lumMod val="50000"/>
                  </a:schemeClr>
                </a:solidFill>
              </a:rPr>
              <a:t>V2.0 03-12-2024</a:t>
            </a:r>
            <a:endParaRPr lang="es-ES" sz="2000" b="1" dirty="0">
              <a:solidFill>
                <a:schemeClr val="bg1">
                  <a:lumMod val="50000"/>
                </a:schemeClr>
              </a:solidFill>
              <a:ea typeface="Calibri"/>
              <a:cs typeface="Calibri"/>
            </a:endParaRPr>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F5EA-4FFB-42AD-B9A4-FD8205757EE3}"/>
              </a:ext>
            </a:extLst>
          </p:cNvPr>
          <p:cNvSpPr>
            <a:spLocks noGrp="1"/>
          </p:cNvSpPr>
          <p:nvPr>
            <p:ph type="title"/>
          </p:nvPr>
        </p:nvSpPr>
        <p:spPr/>
        <p:txBody>
          <a:bodyPr/>
          <a:lstStyle/>
          <a:p>
            <a:r>
              <a:rPr lang="es-ES"/>
              <a:t>Identificación del participante</a:t>
            </a:r>
          </a:p>
        </p:txBody>
      </p:sp>
      <p:sp>
        <p:nvSpPr>
          <p:cNvPr id="3" name="Rectangle 2"/>
          <p:cNvSpPr/>
          <p:nvPr/>
        </p:nvSpPr>
        <p:spPr>
          <a:xfrm>
            <a:off x="6536684" y="1701235"/>
            <a:ext cx="5068576" cy="3070199"/>
          </a:xfrm>
          <a:prstGeom prst="rect">
            <a:avLst/>
          </a:prstGeom>
        </p:spPr>
        <p:txBody>
          <a:bodyPr wrap="square">
            <a:spAutoFit/>
          </a:bodyPr>
          <a:lstStyle/>
          <a:p>
            <a:pPr>
              <a:lnSpc>
                <a:spcPct val="107000"/>
              </a:lnSpc>
              <a:spcAft>
                <a:spcPts val="800"/>
              </a:spcAft>
            </a:pPr>
            <a:r>
              <a:rPr lang="es-ES" sz="2600" dirty="0">
                <a:latin typeface="Calibri" panose="020F0502020204030204" pitchFamily="34" charset="0"/>
              </a:rPr>
              <a:t>Si es necesario, puedes confirmar el ID del participante con la impresión de los detalles de aleatorización, o iniciando sesión en el sitio web de aleatorización y haciendo clic en "Ver lista de reclutamiento reciente".</a:t>
            </a:r>
          </a:p>
        </p:txBody>
      </p:sp>
      <p:sp>
        <p:nvSpPr>
          <p:cNvPr id="11" name="TextBox 10"/>
          <p:cNvSpPr txBox="1"/>
          <p:nvPr/>
        </p:nvSpPr>
        <p:spPr>
          <a:xfrm>
            <a:off x="5350379" y="5216515"/>
            <a:ext cx="2241377" cy="923330"/>
          </a:xfrm>
          <a:prstGeom prst="rect">
            <a:avLst/>
          </a:prstGeom>
          <a:noFill/>
        </p:spPr>
        <p:txBody>
          <a:bodyPr wrap="square" rtlCol="0">
            <a:spAutoFit/>
          </a:bodyPr>
          <a:lstStyle/>
          <a:p>
            <a:r>
              <a:rPr lang="es-ES"/>
              <a:t>Lista de reclutamiento reciente en el sitio web de aleatorización</a:t>
            </a:r>
          </a:p>
        </p:txBody>
      </p:sp>
      <p:pic>
        <p:nvPicPr>
          <p:cNvPr id="4" name="Picture 3"/>
          <p:cNvPicPr>
            <a:picLocks noChangeAspect="1"/>
          </p:cNvPicPr>
          <p:nvPr/>
        </p:nvPicPr>
        <p:blipFill>
          <a:blip r:embed="rId2"/>
          <a:stretch>
            <a:fillRect/>
          </a:stretch>
        </p:blipFill>
        <p:spPr>
          <a:xfrm>
            <a:off x="341033" y="1445386"/>
            <a:ext cx="3640398" cy="3668012"/>
          </a:xfrm>
          <a:prstGeom prst="rect">
            <a:avLst/>
          </a:prstGeom>
          <a:ln>
            <a:solidFill>
              <a:schemeClr val="tx1"/>
            </a:solidFill>
          </a:ln>
        </p:spPr>
      </p:pic>
      <p:pic>
        <p:nvPicPr>
          <p:cNvPr id="6" name="Picture 5"/>
          <p:cNvPicPr>
            <a:picLocks noChangeAspect="1"/>
          </p:cNvPicPr>
          <p:nvPr/>
        </p:nvPicPr>
        <p:blipFill rotWithShape="1">
          <a:blip r:embed="rId3"/>
          <a:srcRect t="2107" b="30477"/>
          <a:stretch/>
        </p:blipFill>
        <p:spPr>
          <a:xfrm>
            <a:off x="156800" y="4583201"/>
            <a:ext cx="5193579" cy="2065020"/>
          </a:xfrm>
          <a:prstGeom prst="rect">
            <a:avLst/>
          </a:prstGeom>
          <a:ln>
            <a:solidFill>
              <a:schemeClr val="tx1"/>
            </a:solidFill>
          </a:ln>
        </p:spPr>
      </p:pic>
      <p:sp>
        <p:nvSpPr>
          <p:cNvPr id="10" name="TextBox 9"/>
          <p:cNvSpPr txBox="1"/>
          <p:nvPr/>
        </p:nvSpPr>
        <p:spPr>
          <a:xfrm>
            <a:off x="4017933" y="2356062"/>
            <a:ext cx="1903090" cy="923330"/>
          </a:xfrm>
          <a:prstGeom prst="rect">
            <a:avLst/>
          </a:prstGeom>
          <a:noFill/>
        </p:spPr>
        <p:txBody>
          <a:bodyPr wrap="square" rtlCol="0">
            <a:spAutoFit/>
          </a:bodyPr>
          <a:lstStyle/>
          <a:p>
            <a:r>
              <a:rPr lang="es-ES"/>
              <a:t>Impresión de los datos de aleatorización</a:t>
            </a:r>
          </a:p>
        </p:txBody>
      </p:sp>
    </p:spTree>
    <p:extLst>
      <p:ext uri="{BB962C8B-B14F-4D97-AF65-F5344CB8AC3E}">
        <p14:creationId xmlns:p14="http://schemas.microsoft.com/office/powerpoint/2010/main" val="163231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34036" y="1839723"/>
            <a:ext cx="6753785" cy="4538201"/>
          </a:xfrm>
          <a:prstGeom prst="rect">
            <a:avLst/>
          </a:prstGeom>
        </p:spPr>
      </p:pic>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es-ES"/>
              <a:t>Registro del participante</a:t>
            </a:r>
          </a:p>
        </p:txBody>
      </p:sp>
      <p:sp>
        <p:nvSpPr>
          <p:cNvPr id="4" name="TextBox 3"/>
          <p:cNvSpPr txBox="1"/>
          <p:nvPr/>
        </p:nvSpPr>
        <p:spPr>
          <a:xfrm>
            <a:off x="7208801" y="1694534"/>
            <a:ext cx="4625059" cy="2554545"/>
          </a:xfrm>
          <a:prstGeom prst="rect">
            <a:avLst/>
          </a:prstGeom>
          <a:noFill/>
        </p:spPr>
        <p:txBody>
          <a:bodyPr wrap="square" rtlCol="0">
            <a:spAutoFit/>
          </a:bodyPr>
          <a:lstStyle/>
          <a:p>
            <a:r>
              <a:rPr lang="es-ES" sz="2000" dirty="0"/>
              <a:t>En el registro del participante verá una lista de los CRF que se han creado</a:t>
            </a:r>
          </a:p>
          <a:p>
            <a:endParaRPr lang="es-ES" sz="2000" dirty="0"/>
          </a:p>
          <a:p>
            <a:r>
              <a:rPr lang="es-ES" sz="2000" dirty="0"/>
              <a:t>Se crea un formulario de seguimiento en blanco en cuanto se aleatoriza al participante, pero no debe rellenarse hasta el día 28</a:t>
            </a:r>
          </a:p>
          <a:p>
            <a:endParaRPr lang="es-ES" sz="2000" dirty="0"/>
          </a:p>
        </p:txBody>
      </p:sp>
      <p:sp>
        <p:nvSpPr>
          <p:cNvPr id="7" name="Oval 6"/>
          <p:cNvSpPr/>
          <p:nvPr/>
        </p:nvSpPr>
        <p:spPr>
          <a:xfrm>
            <a:off x="1198724" y="4343884"/>
            <a:ext cx="889156" cy="479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2087880" y="2857500"/>
            <a:ext cx="5120921" cy="172617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3"/>
          <a:stretch>
            <a:fillRect/>
          </a:stretch>
        </p:blipFill>
        <p:spPr>
          <a:xfrm>
            <a:off x="10854592" y="4415004"/>
            <a:ext cx="979268" cy="1369651"/>
          </a:xfrm>
          <a:prstGeom prst="rect">
            <a:avLst/>
          </a:prstGeom>
          <a:ln>
            <a:solidFill>
              <a:schemeClr val="tx1"/>
            </a:solidFill>
          </a:ln>
        </p:spPr>
      </p:pic>
      <p:sp>
        <p:nvSpPr>
          <p:cNvPr id="13" name="TextBox 12"/>
          <p:cNvSpPr txBox="1"/>
          <p:nvPr/>
        </p:nvSpPr>
        <p:spPr>
          <a:xfrm>
            <a:off x="7208800" y="4346599"/>
            <a:ext cx="3466819" cy="2215991"/>
          </a:xfrm>
          <a:prstGeom prst="rect">
            <a:avLst/>
          </a:prstGeom>
          <a:noFill/>
        </p:spPr>
        <p:txBody>
          <a:bodyPr wrap="square" rtlCol="0">
            <a:spAutoFit/>
          </a:bodyPr>
          <a:lstStyle/>
          <a:p>
            <a:r>
              <a:rPr lang="es-ES" sz="2000" dirty="0"/>
              <a:t>Para ver o editar un CRF, haga clic en los puntos y seleccione el icono correspondiente (para evitar cambios accidentales, utilice «View» (Ver) a menos que desee editarlo)</a:t>
            </a:r>
          </a:p>
          <a:p>
            <a:endParaRPr lang="es-ES" dirty="0"/>
          </a:p>
        </p:txBody>
      </p:sp>
      <p:sp>
        <p:nvSpPr>
          <p:cNvPr id="14" name="Oval 13"/>
          <p:cNvSpPr/>
          <p:nvPr/>
        </p:nvSpPr>
        <p:spPr>
          <a:xfrm>
            <a:off x="3238500" y="4686300"/>
            <a:ext cx="191436" cy="22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p:cNvCxnSpPr>
            <a:stCxn id="14" idx="6"/>
          </p:cNvCxnSpPr>
          <p:nvPr/>
        </p:nvCxnSpPr>
        <p:spPr>
          <a:xfrm flipV="1">
            <a:off x="3429936" y="4527161"/>
            <a:ext cx="3778863" cy="27216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788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1557" y="1571225"/>
            <a:ext cx="7039739" cy="4791475"/>
          </a:xfrm>
          <a:prstGeom prst="rect">
            <a:avLst/>
          </a:prstGeom>
        </p:spPr>
      </p:pic>
      <p:cxnSp>
        <p:nvCxnSpPr>
          <p:cNvPr id="9" name="Straight Connector 8"/>
          <p:cNvCxnSpPr>
            <a:stCxn id="7" idx="0"/>
          </p:cNvCxnSpPr>
          <p:nvPr/>
        </p:nvCxnSpPr>
        <p:spPr>
          <a:xfrm flipV="1">
            <a:off x="6864682" y="2407921"/>
            <a:ext cx="519098" cy="777239"/>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5FCFB4-5898-40FE-BF87-683AC4BDFE3C}"/>
              </a:ext>
            </a:extLst>
          </p:cNvPr>
          <p:cNvSpPr>
            <a:spLocks noGrp="1"/>
          </p:cNvSpPr>
          <p:nvPr>
            <p:ph type="title"/>
          </p:nvPr>
        </p:nvSpPr>
        <p:spPr/>
        <p:txBody>
          <a:bodyPr/>
          <a:lstStyle/>
          <a:p>
            <a:r>
              <a:rPr lang="es-ES"/>
              <a:t>Registro del participante</a:t>
            </a:r>
          </a:p>
        </p:txBody>
      </p:sp>
      <p:sp>
        <p:nvSpPr>
          <p:cNvPr id="4" name="TextBox 3"/>
          <p:cNvSpPr txBox="1"/>
          <p:nvPr/>
        </p:nvSpPr>
        <p:spPr>
          <a:xfrm>
            <a:off x="7383780" y="2043383"/>
            <a:ext cx="4808220" cy="2246769"/>
          </a:xfrm>
          <a:prstGeom prst="rect">
            <a:avLst/>
          </a:prstGeom>
          <a:noFill/>
        </p:spPr>
        <p:txBody>
          <a:bodyPr wrap="square" rtlCol="0">
            <a:spAutoFit/>
          </a:bodyPr>
          <a:lstStyle/>
          <a:p>
            <a:r>
              <a:rPr lang="es-ES" sz="2000" dirty="0"/>
              <a:t>Para crear un nuevo CRF (6 meses o de evento adverso), haga clic en «Añadir nuevo»</a:t>
            </a:r>
          </a:p>
          <a:p>
            <a:endParaRPr lang="es-ES" sz="2000" dirty="0"/>
          </a:p>
          <a:p>
            <a:r>
              <a:rPr lang="es-ES" sz="2000" dirty="0"/>
              <a:t>Luego seleccione el formulario relevante y la fecha de cumplimentación del CRF ('Fecha de inicio'), y haga clic en 'Añadir visitas'.</a:t>
            </a:r>
          </a:p>
        </p:txBody>
      </p:sp>
      <p:sp>
        <p:nvSpPr>
          <p:cNvPr id="7" name="Oval 6"/>
          <p:cNvSpPr/>
          <p:nvPr/>
        </p:nvSpPr>
        <p:spPr>
          <a:xfrm>
            <a:off x="6558068" y="3185160"/>
            <a:ext cx="613228" cy="364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p:cNvPicPr>
            <a:picLocks noChangeAspect="1"/>
          </p:cNvPicPr>
          <p:nvPr/>
        </p:nvPicPr>
        <p:blipFill>
          <a:blip r:embed="rId3"/>
          <a:stretch>
            <a:fillRect/>
          </a:stretch>
        </p:blipFill>
        <p:spPr>
          <a:xfrm>
            <a:off x="1905094" y="3408069"/>
            <a:ext cx="2105716" cy="737313"/>
          </a:xfrm>
          <a:prstGeom prst="rect">
            <a:avLst/>
          </a:prstGeom>
        </p:spPr>
      </p:pic>
    </p:spTree>
    <p:extLst>
      <p:ext uri="{BB962C8B-B14F-4D97-AF65-F5344CB8AC3E}">
        <p14:creationId xmlns:p14="http://schemas.microsoft.com/office/powerpoint/2010/main" val="266339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es-ES"/>
              <a:t>Cumplimentación de los CRD</a:t>
            </a:r>
          </a:p>
        </p:txBody>
      </p:sp>
      <p:sp>
        <p:nvSpPr>
          <p:cNvPr id="3" name="TextBox 2"/>
          <p:cNvSpPr txBox="1"/>
          <p:nvPr/>
        </p:nvSpPr>
        <p:spPr>
          <a:xfrm>
            <a:off x="838200" y="2460800"/>
            <a:ext cx="8620760" cy="2862322"/>
          </a:xfrm>
          <a:prstGeom prst="rect">
            <a:avLst/>
          </a:prstGeom>
          <a:noFill/>
        </p:spPr>
        <p:txBody>
          <a:bodyPr wrap="square" rtlCol="0">
            <a:spAutoFit/>
          </a:bodyPr>
          <a:lstStyle/>
          <a:p>
            <a:r>
              <a:rPr lang="es-ES" sz="3600" dirty="0"/>
              <a:t>Todas las preguntas de los CRF de seguimiento y de los 6 meses hacen referencia al periodo </a:t>
            </a:r>
            <a:r>
              <a:rPr lang="es-ES" sz="3600" u="sng" dirty="0"/>
              <a:t>posterior</a:t>
            </a:r>
            <a:r>
              <a:rPr lang="es-ES" sz="3600" dirty="0"/>
              <a:t> a la aleatorización de la hospitalización del participante</a:t>
            </a:r>
          </a:p>
        </p:txBody>
      </p:sp>
    </p:spTree>
    <p:extLst>
      <p:ext uri="{BB962C8B-B14F-4D97-AF65-F5344CB8AC3E}">
        <p14:creationId xmlns:p14="http://schemas.microsoft.com/office/powerpoint/2010/main" val="340016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0073" y="1671682"/>
            <a:ext cx="5563505" cy="4524315"/>
          </a:xfrm>
          <a:prstGeom prst="rect">
            <a:avLst/>
          </a:prstGeom>
          <a:noFill/>
        </p:spPr>
        <p:txBody>
          <a:bodyPr wrap="square" rtlCol="0">
            <a:spAutoFit/>
          </a:bodyPr>
          <a:lstStyle/>
          <a:p>
            <a:pPr marL="457200" indent="-457200">
              <a:buFont typeface="Arial" panose="020B0604020202020204" pitchFamily="34" charset="0"/>
              <a:buChar char="•"/>
            </a:pPr>
            <a:r>
              <a:rPr lang="es-ES" sz="2400" dirty="0"/>
              <a:t>Recuerde que el seguimiento a 28 días se finaliza utilizando el formulario de seguimiento (no el formulario de estado vital a 28 días)</a:t>
            </a:r>
          </a:p>
          <a:p>
            <a:pPr marL="457200" indent="-457200">
              <a:buFont typeface="Arial" panose="020B0604020202020204" pitchFamily="34" charset="0"/>
              <a:buChar char="•"/>
            </a:pPr>
            <a:endParaRPr lang="es-ES" sz="2400" dirty="0"/>
          </a:p>
          <a:p>
            <a:pPr marL="457200" indent="-457200">
              <a:buFont typeface="Arial" panose="020B0604020202020204" pitchFamily="34" charset="0"/>
              <a:buChar char="•"/>
            </a:pPr>
            <a:r>
              <a:rPr lang="es-ES" sz="2400" dirty="0"/>
              <a:t>Introduzca los datos seleccionando una opción o escribiéndolos en la casilla correspondiente</a:t>
            </a:r>
          </a:p>
          <a:p>
            <a:pPr marL="457200" indent="-457200">
              <a:buFont typeface="Arial" panose="020B0604020202020204" pitchFamily="34" charset="0"/>
              <a:buChar char="•"/>
            </a:pPr>
            <a:endParaRPr lang="es-ES" sz="2400" dirty="0"/>
          </a:p>
          <a:p>
            <a:pPr marL="457200" indent="-457200">
              <a:buFont typeface="Arial" panose="020B0604020202020204" pitchFamily="34" charset="0"/>
              <a:buChar char="•"/>
            </a:pPr>
            <a:r>
              <a:rPr lang="es-ES" sz="2400" dirty="0"/>
              <a:t>Si introduce una fecha, puede utilizar el widget de calendario o escribirla en el formato</a:t>
            </a:r>
            <a:r>
              <a:rPr lang="es-ES" sz="2400" b="1" dirty="0"/>
              <a:t> AAAA-MM-DD</a:t>
            </a:r>
          </a:p>
        </p:txBody>
      </p:sp>
      <p:pic>
        <p:nvPicPr>
          <p:cNvPr id="6" name="Picture 5"/>
          <p:cNvPicPr>
            <a:picLocks noChangeAspect="1"/>
          </p:cNvPicPr>
          <p:nvPr/>
        </p:nvPicPr>
        <p:blipFill>
          <a:blip r:embed="rId2"/>
          <a:stretch>
            <a:fillRect/>
          </a:stretch>
        </p:blipFill>
        <p:spPr>
          <a:xfrm>
            <a:off x="251463" y="1340304"/>
            <a:ext cx="5631177" cy="5392355"/>
          </a:xfrm>
          <a:prstGeom prst="rect">
            <a:avLst/>
          </a:prstGeom>
        </p:spPr>
      </p:pic>
      <p:sp>
        <p:nvSpPr>
          <p:cNvPr id="8" name="Title 1">
            <a:extLst>
              <a:ext uri="{FF2B5EF4-FFF2-40B4-BE49-F238E27FC236}">
                <a16:creationId xmlns:a16="http://schemas.microsoft.com/office/drawing/2014/main" id="{431295E0-A71C-4599-B141-C76240877BF4}"/>
              </a:ext>
            </a:extLst>
          </p:cNvPr>
          <p:cNvSpPr>
            <a:spLocks noGrp="1"/>
          </p:cNvSpPr>
          <p:nvPr>
            <p:ph type="title"/>
          </p:nvPr>
        </p:nvSpPr>
        <p:spPr/>
        <p:txBody>
          <a:bodyPr/>
          <a:lstStyle/>
          <a:p>
            <a:r>
              <a:rPr lang="es-ES"/>
              <a:t>Cumplimentación de los CRD</a:t>
            </a:r>
          </a:p>
        </p:txBody>
      </p:sp>
    </p:spTree>
    <p:extLst>
      <p:ext uri="{BB962C8B-B14F-4D97-AF65-F5344CB8AC3E}">
        <p14:creationId xmlns:p14="http://schemas.microsoft.com/office/powerpoint/2010/main" val="212282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B3BD-E35F-4714-9E82-EA483EC339F3}"/>
              </a:ext>
            </a:extLst>
          </p:cNvPr>
          <p:cNvSpPr>
            <a:spLocks noGrp="1"/>
          </p:cNvSpPr>
          <p:nvPr>
            <p:ph type="title"/>
          </p:nvPr>
        </p:nvSpPr>
        <p:spPr/>
        <p:txBody>
          <a:bodyPr/>
          <a:lstStyle/>
          <a:p>
            <a:r>
              <a:rPr lang="es-ES"/>
              <a:t>Mensajes de advertencia</a:t>
            </a:r>
          </a:p>
        </p:txBody>
      </p:sp>
      <p:sp>
        <p:nvSpPr>
          <p:cNvPr id="6" name="TextBox 5"/>
          <p:cNvSpPr txBox="1"/>
          <p:nvPr/>
        </p:nvSpPr>
        <p:spPr>
          <a:xfrm>
            <a:off x="5886939" y="1594839"/>
            <a:ext cx="6100014" cy="4093428"/>
          </a:xfrm>
          <a:prstGeom prst="rect">
            <a:avLst/>
          </a:prstGeom>
          <a:noFill/>
        </p:spPr>
        <p:txBody>
          <a:bodyPr wrap="square" rtlCol="0">
            <a:spAutoFit/>
          </a:bodyPr>
          <a:lstStyle/>
          <a:p>
            <a:pPr marL="457200" indent="-457200">
              <a:buFont typeface="Arial" panose="020B0604020202020204" pitchFamily="34" charset="0"/>
              <a:buChar char="•"/>
            </a:pPr>
            <a:r>
              <a:rPr lang="es-ES" sz="2600" dirty="0"/>
              <a:t>Aparecen mensajes de advertencia si el valor ingresado no pasa una comprobación de validación.</a:t>
            </a:r>
          </a:p>
          <a:p>
            <a:pPr marL="457200" indent="-457200">
              <a:buFont typeface="Arial" panose="020B0604020202020204" pitchFamily="34" charset="0"/>
              <a:buChar char="•"/>
            </a:pPr>
            <a:endParaRPr lang="es-ES" sz="2600" dirty="0"/>
          </a:p>
          <a:p>
            <a:pPr marL="457200" indent="-457200">
              <a:buFont typeface="Arial" panose="020B0604020202020204" pitchFamily="34" charset="0"/>
              <a:buChar char="•"/>
            </a:pPr>
            <a:r>
              <a:rPr lang="es-ES" sz="2600" dirty="0"/>
              <a:t>En este ejemplo, el año de nacimiento no coincide con la fecha ingresada en la aleatorización (el año de nacimiento y el sexo se recopilan para evitar que se ingresen datos accidentalmente para el participante equivocado).</a:t>
            </a:r>
            <a:r>
              <a:rPr lang="es-ES" dirty="0"/>
              <a:t> </a:t>
            </a:r>
            <a:endParaRPr lang="es-ES" sz="2600" b="1" dirty="0"/>
          </a:p>
        </p:txBody>
      </p:sp>
      <p:pic>
        <p:nvPicPr>
          <p:cNvPr id="4" name="Picture 3"/>
          <p:cNvPicPr>
            <a:picLocks noChangeAspect="1"/>
          </p:cNvPicPr>
          <p:nvPr/>
        </p:nvPicPr>
        <p:blipFill>
          <a:blip r:embed="rId2"/>
          <a:stretch>
            <a:fillRect/>
          </a:stretch>
        </p:blipFill>
        <p:spPr>
          <a:xfrm>
            <a:off x="227075" y="1462758"/>
            <a:ext cx="5370812" cy="5283482"/>
          </a:xfrm>
          <a:prstGeom prst="rect">
            <a:avLst/>
          </a:prstGeom>
        </p:spPr>
      </p:pic>
    </p:spTree>
    <p:extLst>
      <p:ext uri="{BB962C8B-B14F-4D97-AF65-F5344CB8AC3E}">
        <p14:creationId xmlns:p14="http://schemas.microsoft.com/office/powerpoint/2010/main" val="171282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20927" y="1772863"/>
            <a:ext cx="5209073" cy="4343457"/>
          </a:xfrm>
        </p:spPr>
        <p:txBody>
          <a:bodyPr>
            <a:normAutofit fontScale="85000" lnSpcReduction="20000"/>
          </a:bodyPr>
          <a:lstStyle/>
          <a:p>
            <a:r>
              <a:rPr lang="es-ES" sz="2600" dirty="0"/>
              <a:t>En el CRF de seguimiento, seleccione todos los tratamientos enumerados que recibió el paciente (para el ensayo o como parte del tratamiento habitual)</a:t>
            </a:r>
          </a:p>
          <a:p>
            <a:endParaRPr lang="es-ES" sz="2600" dirty="0"/>
          </a:p>
          <a:p>
            <a:r>
              <a:rPr lang="es-ES" sz="2600" dirty="0"/>
              <a:t>Incluya únicamente el tratamiento asignado al estudio RECOVERY si se administró realmente al paciente</a:t>
            </a:r>
          </a:p>
          <a:p>
            <a:pPr marL="0" indent="0">
              <a:buNone/>
            </a:pPr>
            <a:endParaRPr lang="es-ES" sz="2600" dirty="0"/>
          </a:p>
          <a:p>
            <a:r>
              <a:rPr lang="es-ES" sz="2600" dirty="0"/>
              <a:t>Asegúrese de registrar cualquier uso no relacionado con el ensayo de tratamientos (por ejemplo, oseltamivir) en participantes a los que no se les asignó ese tratamiento</a:t>
            </a:r>
          </a:p>
        </p:txBody>
      </p:sp>
      <p:pic>
        <p:nvPicPr>
          <p:cNvPr id="3" name="Picture 2"/>
          <p:cNvPicPr>
            <a:picLocks noChangeAspect="1"/>
          </p:cNvPicPr>
          <p:nvPr/>
        </p:nvPicPr>
        <p:blipFill>
          <a:blip r:embed="rId2"/>
          <a:stretch>
            <a:fillRect/>
          </a:stretch>
        </p:blipFill>
        <p:spPr>
          <a:xfrm>
            <a:off x="242960" y="1432559"/>
            <a:ext cx="5370104" cy="5167219"/>
          </a:xfrm>
          <a:prstGeom prst="rect">
            <a:avLst/>
          </a:prstGeom>
        </p:spPr>
      </p:pic>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a:t>Cumplimentación de los CRD</a:t>
            </a:r>
          </a:p>
        </p:txBody>
      </p:sp>
    </p:spTree>
    <p:extLst>
      <p:ext uri="{BB962C8B-B14F-4D97-AF65-F5344CB8AC3E}">
        <p14:creationId xmlns:p14="http://schemas.microsoft.com/office/powerpoint/2010/main" val="65361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1167" y="1661103"/>
            <a:ext cx="10360193" cy="4343457"/>
          </a:xfrm>
        </p:spPr>
        <p:txBody>
          <a:bodyPr>
            <a:normAutofit fontScale="92500"/>
          </a:bodyPr>
          <a:lstStyle/>
          <a:p>
            <a:r>
              <a:rPr lang="es-ES" sz="2600" dirty="0"/>
              <a:t>Otras preguntas de los CRF hacen referencia a los principales resultados del ensayo, los resultados de seguridad y las pruebas del SARS-CoV-2 y de la gripe</a:t>
            </a:r>
          </a:p>
          <a:p>
            <a:endParaRPr lang="es-ES" sz="2600" dirty="0"/>
          </a:p>
          <a:p>
            <a:r>
              <a:rPr lang="es-ES" sz="2600" dirty="0"/>
              <a:t>Los resultados de las pruebas de función renal y hepática se registran en el CRF de seguimiento si se realizaron para el tratamiento rutinario (no son muestras de investigación, así que si no se tomaron para el tratamiento rutinario, marque «</a:t>
            </a:r>
            <a:r>
              <a:rPr lang="es-ES" sz="2600" dirty="0" err="1"/>
              <a:t>Not</a:t>
            </a:r>
            <a:r>
              <a:rPr lang="es-ES" sz="2600" dirty="0"/>
              <a:t> done» (no realizada)).</a:t>
            </a:r>
          </a:p>
          <a:p>
            <a:endParaRPr lang="es-ES" sz="2600" dirty="0"/>
          </a:p>
          <a:p>
            <a:r>
              <a:rPr lang="es-ES" sz="2600" dirty="0"/>
              <a:t>Esperamos que las preguntas del CRF se expliquen por sí mismas, pero si necesita alguna aclaración, envíe un correo electrónico al equipo del ensayo (</a:t>
            </a:r>
            <a:r>
              <a:rPr lang="es-ES" sz="2600" dirty="0">
                <a:hlinkClick r:id="rId2"/>
              </a:rPr>
              <a:t>recovery@ecraid.eu</a:t>
            </a:r>
            <a:r>
              <a:rPr lang="es-ES" sz="2600" dirty="0"/>
              <a:t>) </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a:t>Cumplimentación de los CRD</a:t>
            </a:r>
          </a:p>
        </p:txBody>
      </p:sp>
    </p:spTree>
    <p:extLst>
      <p:ext uri="{BB962C8B-B14F-4D97-AF65-F5344CB8AC3E}">
        <p14:creationId xmlns:p14="http://schemas.microsoft.com/office/powerpoint/2010/main" val="287745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725697" cy="1325563"/>
          </a:xfrm>
        </p:spPr>
        <p:txBody>
          <a:bodyPr/>
          <a:lstStyle/>
          <a:p>
            <a:r>
              <a:rPr lang="es-ES" dirty="0"/>
              <a:t>Finalizar la introducción de datos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667363"/>
            <a:ext cx="5198626" cy="4579938"/>
          </a:xfrm>
        </p:spPr>
      </p:pic>
      <p:sp>
        <p:nvSpPr>
          <p:cNvPr id="5" name="TextBox 4"/>
          <p:cNvSpPr txBox="1"/>
          <p:nvPr/>
        </p:nvSpPr>
        <p:spPr>
          <a:xfrm>
            <a:off x="7152751" y="3110946"/>
            <a:ext cx="4421298" cy="3293209"/>
          </a:xfrm>
          <a:prstGeom prst="rect">
            <a:avLst/>
          </a:prstGeom>
          <a:noFill/>
        </p:spPr>
        <p:txBody>
          <a:bodyPr wrap="square" rtlCol="0">
            <a:spAutoFit/>
          </a:bodyPr>
          <a:lstStyle/>
          <a:p>
            <a:pPr marL="457200" indent="-457200">
              <a:buFont typeface="Arial" panose="020B0604020202020204" pitchFamily="34" charset="0"/>
              <a:buChar char="•"/>
            </a:pPr>
            <a:r>
              <a:rPr lang="es-ES" sz="2600" dirty="0"/>
              <a:t>Para finalizar la introducción de datos en un CRF pulse el botón </a:t>
            </a:r>
            <a:r>
              <a:rPr lang="es-ES" sz="2600" b="1" dirty="0"/>
              <a:t>Complete </a:t>
            </a:r>
            <a:r>
              <a:rPr lang="es-ES" sz="2600" dirty="0"/>
              <a:t>(Finalizar)</a:t>
            </a:r>
          </a:p>
          <a:p>
            <a:pPr marL="457200" indent="-457200">
              <a:buFont typeface="Arial" panose="020B0604020202020204" pitchFamily="34" charset="0"/>
              <a:buChar char="•"/>
            </a:pPr>
            <a:endParaRPr lang="es-ES" sz="2600" dirty="0"/>
          </a:p>
          <a:p>
            <a:pPr marL="457200" indent="-457200">
              <a:buFont typeface="Arial" panose="020B0604020202020204" pitchFamily="34" charset="0"/>
              <a:buChar char="•"/>
            </a:pPr>
            <a:r>
              <a:rPr lang="es-ES" sz="2600" dirty="0"/>
              <a:t>A continuación, pulse</a:t>
            </a:r>
            <a:r>
              <a:rPr lang="es-ES" sz="2600" b="1" dirty="0"/>
              <a:t> </a:t>
            </a:r>
            <a:r>
              <a:rPr lang="es-ES" sz="2600" b="1" dirty="0" err="1"/>
              <a:t>Confirm</a:t>
            </a:r>
            <a:r>
              <a:rPr lang="es-ES" sz="2600" b="1" dirty="0"/>
              <a:t> </a:t>
            </a:r>
            <a:r>
              <a:rPr lang="es-ES" sz="2600" dirty="0"/>
              <a:t>(Confirmar)  </a:t>
            </a:r>
          </a:p>
          <a:p>
            <a:endParaRPr lang="es-ES" sz="2600" dirty="0"/>
          </a:p>
        </p:txBody>
      </p:sp>
    </p:spTree>
    <p:extLst>
      <p:ext uri="{BB962C8B-B14F-4D97-AF65-F5344CB8AC3E}">
        <p14:creationId xmlns:p14="http://schemas.microsoft.com/office/powerpoint/2010/main" val="412436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Mensaje de error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37702"/>
            <a:ext cx="5198626" cy="4579938"/>
          </a:xfrm>
        </p:spPr>
      </p:pic>
      <p:sp>
        <p:nvSpPr>
          <p:cNvPr id="6" name="Rectangle 5"/>
          <p:cNvSpPr/>
          <p:nvPr/>
        </p:nvSpPr>
        <p:spPr>
          <a:xfrm>
            <a:off x="7015089" y="2781176"/>
            <a:ext cx="4914314" cy="3293209"/>
          </a:xfrm>
          <a:prstGeom prst="rect">
            <a:avLst/>
          </a:prstGeom>
        </p:spPr>
        <p:txBody>
          <a:bodyPr wrap="square">
            <a:spAutoFit/>
          </a:bodyPr>
          <a:lstStyle/>
          <a:p>
            <a:pPr marL="457200" indent="-457200">
              <a:buFont typeface="Arial" panose="020B0604020202020204" pitchFamily="34" charset="0"/>
              <a:buChar char="•"/>
            </a:pPr>
            <a:r>
              <a:rPr lang="es-ES" sz="2600" dirty="0">
                <a:latin typeface="Calibri" panose="020F0502020204030204" pitchFamily="34" charset="0"/>
              </a:rPr>
              <a:t>Si aparece un mensaje de alerta, se debe a un error con los datos introducidos. </a:t>
            </a:r>
          </a:p>
          <a:p>
            <a:pPr marL="457200" indent="-457200">
              <a:buFont typeface="Arial" panose="020B0604020202020204" pitchFamily="34" charset="0"/>
              <a:buChar char="•"/>
            </a:pPr>
            <a:endParaRPr lang="es-ES"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s-ES" sz="2600" dirty="0">
                <a:latin typeface="Calibri" panose="020F0502020204030204" pitchFamily="34" charset="0"/>
              </a:rPr>
              <a:t>Si los datos introducidos no tienen errores, este mensaje no aparecerá. Para resolver el error, pulse</a:t>
            </a:r>
            <a:r>
              <a:rPr lang="es-ES" sz="2600" b="1" dirty="0">
                <a:latin typeface="Calibri" panose="020F0502020204030204" pitchFamily="34" charset="0"/>
              </a:rPr>
              <a:t> Ok</a:t>
            </a:r>
            <a:r>
              <a:rPr lang="es-ES" sz="2600" dirty="0">
                <a:latin typeface="Calibri" panose="020F0502020204030204" pitchFamily="34" charset="0"/>
              </a:rPr>
              <a:t>.</a:t>
            </a:r>
            <a:endParaRPr lang="es-ES" sz="2600" dirty="0"/>
          </a:p>
        </p:txBody>
      </p:sp>
    </p:spTree>
    <p:extLst>
      <p:ext uri="{BB962C8B-B14F-4D97-AF65-F5344CB8AC3E}">
        <p14:creationId xmlns:p14="http://schemas.microsoft.com/office/powerpoint/2010/main" val="7619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706032" cy="1325563"/>
          </a:xfrm>
        </p:spPr>
        <p:txBody>
          <a:bodyPr>
            <a:normAutofit/>
          </a:bodyPr>
          <a:lstStyle/>
          <a:p>
            <a:r>
              <a:rPr lang="es-ES" dirty="0"/>
              <a:t>Recogida de datos de seguimiento</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253083" cy="5356873"/>
          </a:xfrm>
        </p:spPr>
        <p:txBody>
          <a:bodyPr>
            <a:normAutofit fontScale="70000" lnSpcReduction="20000"/>
          </a:bodyPr>
          <a:lstStyle/>
          <a:p>
            <a:r>
              <a:rPr lang="es-ES" dirty="0"/>
              <a:t>En la UE, hay dos momentos de recogida de datos de seguimiento en RECOVERY</a:t>
            </a:r>
          </a:p>
          <a:p>
            <a:pPr lvl="1"/>
            <a:r>
              <a:rPr lang="es-ES" dirty="0"/>
              <a:t>28 días después de la aleatorización</a:t>
            </a:r>
          </a:p>
          <a:p>
            <a:pPr lvl="1"/>
            <a:r>
              <a:rPr lang="es-ES" dirty="0"/>
              <a:t>6 meses después de la aleatorización</a:t>
            </a:r>
          </a:p>
          <a:p>
            <a:r>
              <a:rPr lang="es-ES" dirty="0"/>
              <a:t>Los datos de cada intervalo de tiempo establecido se registran en un único formulario online, utilizando el sistema </a:t>
            </a:r>
            <a:r>
              <a:rPr lang="es-ES" dirty="0" err="1"/>
              <a:t>OpenClinica</a:t>
            </a:r>
            <a:endParaRPr lang="es-ES" dirty="0"/>
          </a:p>
          <a:p>
            <a:endParaRPr lang="es-ES" dirty="0"/>
          </a:p>
          <a:p>
            <a:r>
              <a:rPr lang="es-ES" dirty="0"/>
              <a:t>Encontrará ejemplos de formularios de seguimiento y acontecimientos adversos en la página web de «</a:t>
            </a:r>
            <a:r>
              <a:rPr lang="es-ES" dirty="0" err="1"/>
              <a:t>Follow</a:t>
            </a:r>
            <a:r>
              <a:rPr lang="es-ES" dirty="0"/>
              <a:t>-UP» (Seguimiento) (</a:t>
            </a:r>
            <a:r>
              <a:rPr lang="es-ES" dirty="0">
                <a:hlinkClick r:id="rId2"/>
              </a:rPr>
              <a:t>www.recovery.net</a:t>
            </a:r>
            <a:r>
              <a:rPr lang="es-ES" dirty="0"/>
              <a:t>) </a:t>
            </a:r>
          </a:p>
          <a:p>
            <a:pPr lvl="1"/>
            <a:endParaRPr lang="es-ES" dirty="0"/>
          </a:p>
          <a:p>
            <a:pPr marL="285750" indent="-285750"/>
            <a:r>
              <a:rPr lang="es-ES" dirty="0"/>
              <a:t>Si espera que el seguimiento pueda completarse de forma fiable solo a partir de los historiales médicos, puede hacerlo sin ponerse en contacto con el participante/familiar</a:t>
            </a:r>
          </a:p>
          <a:p>
            <a:pPr marL="742950" lvl="1" indent="-285750"/>
            <a:r>
              <a:rPr lang="es-ES" dirty="0"/>
              <a:t>Tenga en cuenta que para ello se necesita información fiable sobre fallecimiento y reingresos hospitalarios (por lo que su historial debe incluir los hospitales en los que se espera que ingrese el paciente)</a:t>
            </a:r>
          </a:p>
          <a:p>
            <a:pPr marL="742950" lvl="1" indent="-285750"/>
            <a:endParaRPr lang="es-ES" dirty="0"/>
          </a:p>
          <a:p>
            <a:pPr marL="285750" indent="-285750"/>
            <a:r>
              <a:rPr lang="es-ES" dirty="0"/>
              <a:t>Si no puede rellenar los formularios de forma fiable únicamente con su historial médico, deberá ponerse en contacto con el participante/familiar para obtener más información</a:t>
            </a:r>
          </a:p>
          <a:p>
            <a:pPr marL="742950" lvl="1" indent="-285750"/>
            <a:r>
              <a:rPr lang="es-ES" dirty="0"/>
              <a:t>En este caso, se le debe haber informado previamente que espere a que el equipo de investigación contacte con él/ella</a:t>
            </a:r>
          </a:p>
          <a:p>
            <a:pPr marL="742950" lvl="1" indent="-285750"/>
            <a:r>
              <a:rPr lang="es-ES" dirty="0"/>
              <a:t>Después de hablar con el participante/familiar (o de repetidos esfuerzos fallidos), rellene el formulario lo mejor que pueda</a:t>
            </a:r>
          </a:p>
        </p:txBody>
      </p:sp>
    </p:spTree>
    <p:extLst>
      <p:ext uri="{BB962C8B-B14F-4D97-AF65-F5344CB8AC3E}">
        <p14:creationId xmlns:p14="http://schemas.microsoft.com/office/powerpoint/2010/main" val="374724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Resolver un error</a:t>
            </a:r>
          </a:p>
        </p:txBody>
      </p:sp>
      <p:sp>
        <p:nvSpPr>
          <p:cNvPr id="3" name="Content Placeholder 2"/>
          <p:cNvSpPr>
            <a:spLocks noGrp="1"/>
          </p:cNvSpPr>
          <p:nvPr>
            <p:ph idx="1"/>
          </p:nvPr>
        </p:nvSpPr>
        <p:spPr>
          <a:xfrm>
            <a:off x="6935372" y="2670590"/>
            <a:ext cx="4817066" cy="2574388"/>
          </a:xfrm>
        </p:spPr>
        <p:txBody>
          <a:bodyPr>
            <a:normAutofit fontScale="92500" lnSpcReduction="10000"/>
          </a:bodyPr>
          <a:lstStyle/>
          <a:p>
            <a:r>
              <a:rPr lang="es-ES" dirty="0"/>
              <a:t>Si los datos se han introducido incorrectamente, edite el valor introducido.</a:t>
            </a:r>
          </a:p>
          <a:p>
            <a:r>
              <a:rPr lang="es-ES" dirty="0"/>
              <a:t>Si el valor es correcto, debes generar una </a:t>
            </a:r>
            <a:r>
              <a:rPr lang="es-ES" b="1" dirty="0"/>
              <a:t>consulta/</a:t>
            </a:r>
            <a:r>
              <a:rPr lang="es-ES" b="1" dirty="0" err="1"/>
              <a:t>query</a:t>
            </a:r>
            <a:r>
              <a:rPr lang="es-ES" dirty="0"/>
              <a:t>. Para hacerlo, haz clic en el pequeño </a:t>
            </a:r>
            <a:r>
              <a:rPr lang="es-ES" b="1" dirty="0"/>
              <a:t>globo de diálogo</a:t>
            </a:r>
            <a:r>
              <a:rPr lang="es-ES"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494" y="1738606"/>
            <a:ext cx="5037919" cy="4438357"/>
          </a:xfrm>
          <a:prstGeom prst="rect">
            <a:avLst/>
          </a:prstGeom>
        </p:spPr>
      </p:pic>
    </p:spTree>
    <p:extLst>
      <p:ext uri="{BB962C8B-B14F-4D97-AF65-F5344CB8AC3E}">
        <p14:creationId xmlns:p14="http://schemas.microsoft.com/office/powerpoint/2010/main" val="139899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Añadir una consulta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709567"/>
            <a:ext cx="5198626" cy="4579938"/>
          </a:xfrm>
        </p:spPr>
      </p:pic>
      <p:sp>
        <p:nvSpPr>
          <p:cNvPr id="5" name="Rectangle 4"/>
          <p:cNvSpPr/>
          <p:nvPr/>
        </p:nvSpPr>
        <p:spPr>
          <a:xfrm>
            <a:off x="7186613" y="2382559"/>
            <a:ext cx="4329112" cy="4093428"/>
          </a:xfrm>
          <a:prstGeom prst="rect">
            <a:avLst/>
          </a:prstGeom>
        </p:spPr>
        <p:txBody>
          <a:bodyPr wrap="square">
            <a:spAutoFit/>
          </a:bodyPr>
          <a:lstStyle/>
          <a:p>
            <a:pPr marL="457200" indent="-457200">
              <a:buFont typeface="Arial" panose="020B0604020202020204" pitchFamily="34" charset="0"/>
              <a:buChar char="•"/>
            </a:pPr>
            <a:r>
              <a:rPr lang="es-ES" sz="2600" dirty="0"/>
              <a:t>Pulse el botón </a:t>
            </a:r>
            <a:r>
              <a:rPr lang="es-ES" sz="2600" b="1" dirty="0"/>
              <a:t>New </a:t>
            </a:r>
            <a:r>
              <a:rPr lang="es-ES" sz="2600" dirty="0"/>
              <a:t>(Nuevo) junto a </a:t>
            </a:r>
            <a:r>
              <a:rPr lang="es-ES" sz="2600" b="1" dirty="0" err="1"/>
              <a:t>Queries</a:t>
            </a:r>
            <a:r>
              <a:rPr lang="es-ES" sz="2600" b="1" dirty="0"/>
              <a:t> </a:t>
            </a:r>
            <a:r>
              <a:rPr lang="es-ES" sz="2600" dirty="0"/>
              <a:t>(Consultas); a continuación, en el cuadro de texto proporcione información. </a:t>
            </a:r>
          </a:p>
          <a:p>
            <a:pPr marL="457200" indent="-457200">
              <a:buFont typeface="Arial" panose="020B0604020202020204" pitchFamily="34" charset="0"/>
              <a:buChar char="•"/>
            </a:pPr>
            <a:endParaRPr lang="es-ES" sz="2600" dirty="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s-ES" sz="2600" dirty="0"/>
              <a:t>Para guardar la consulta, pulse </a:t>
            </a:r>
            <a:r>
              <a:rPr lang="es-ES" sz="2600" b="1" dirty="0" err="1"/>
              <a:t>Add</a:t>
            </a:r>
            <a:r>
              <a:rPr lang="es-ES" sz="2600" b="1" dirty="0"/>
              <a:t> </a:t>
            </a:r>
            <a:r>
              <a:rPr lang="es-ES" sz="2600" b="1" dirty="0" err="1"/>
              <a:t>Query</a:t>
            </a:r>
            <a:r>
              <a:rPr lang="es-ES" sz="2600" b="1" dirty="0"/>
              <a:t> </a:t>
            </a:r>
            <a:r>
              <a:rPr lang="es-ES" sz="2600" dirty="0"/>
              <a:t>(Añadir consulta).</a:t>
            </a:r>
          </a:p>
        </p:txBody>
      </p:sp>
    </p:spTree>
    <p:extLst>
      <p:ext uri="{BB962C8B-B14F-4D97-AF65-F5344CB8AC3E}">
        <p14:creationId xmlns:p14="http://schemas.microsoft.com/office/powerpoint/2010/main" val="227004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Edición administrativa</a:t>
            </a:r>
          </a:p>
        </p:txBody>
      </p:sp>
      <p:grpSp>
        <p:nvGrpSpPr>
          <p:cNvPr id="7" name="Group 6"/>
          <p:cNvGrpSpPr/>
          <p:nvPr/>
        </p:nvGrpSpPr>
        <p:grpSpPr>
          <a:xfrm>
            <a:off x="6988125" y="1751769"/>
            <a:ext cx="4365674" cy="2642070"/>
            <a:chOff x="6988125" y="1751769"/>
            <a:chExt cx="4365674" cy="2642070"/>
          </a:xfrm>
        </p:grpSpPr>
        <p:sp>
          <p:nvSpPr>
            <p:cNvPr id="5" name="Rectangle 4"/>
            <p:cNvSpPr/>
            <p:nvPr/>
          </p:nvSpPr>
          <p:spPr>
            <a:xfrm>
              <a:off x="6988125" y="1751769"/>
              <a:ext cx="4365674" cy="2642070"/>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s-ES" sz="2600" dirty="0">
                  <a:latin typeface="Calibri" panose="020F0502020204030204" pitchFamily="34" charset="0"/>
                </a:rPr>
                <a:t>Si por alguna razón necesita cambiar los datos después de haberlos introducido, puede hacerlo abriendo el CRF en modo </a:t>
              </a:r>
              <a:r>
                <a:rPr lang="es-ES" sz="2600" b="1" dirty="0">
                  <a:latin typeface="Calibri" panose="020F0502020204030204" pitchFamily="34" charset="0"/>
                </a:rPr>
                <a:t>Editar</a:t>
              </a:r>
              <a:r>
                <a:rPr lang="es-ES" sz="2600" dirty="0">
                  <a:latin typeface="Calibri" panose="020F0502020204030204" pitchFamily="34" charset="0"/>
                </a:rPr>
                <a:t>. </a:t>
              </a:r>
            </a:p>
          </p:txBody>
        </p:sp>
        <p:pic>
          <p:nvPicPr>
            <p:cNvPr id="6" name="Picture 5"/>
            <p:cNvPicPr>
              <a:picLocks noChangeAspect="1"/>
            </p:cNvPicPr>
            <p:nvPr/>
          </p:nvPicPr>
          <p:blipFill>
            <a:blip r:embed="rId2"/>
            <a:stretch>
              <a:fillRect/>
            </a:stretch>
          </p:blipFill>
          <p:spPr>
            <a:xfrm>
              <a:off x="8427527" y="3878510"/>
              <a:ext cx="565199" cy="515329"/>
            </a:xfrm>
            <a:prstGeom prst="rect">
              <a:avLst/>
            </a:prstGeom>
          </p:spPr>
        </p:pic>
      </p:grpSp>
      <p:pic>
        <p:nvPicPr>
          <p:cNvPr id="8" name="Picture 7"/>
          <p:cNvPicPr>
            <a:picLocks noChangeAspect="1"/>
          </p:cNvPicPr>
          <p:nvPr/>
        </p:nvPicPr>
        <p:blipFill>
          <a:blip r:embed="rId3"/>
          <a:stretch>
            <a:fillRect/>
          </a:stretch>
        </p:blipFill>
        <p:spPr>
          <a:xfrm>
            <a:off x="234036" y="1839723"/>
            <a:ext cx="6753785" cy="4538201"/>
          </a:xfrm>
          <a:prstGeom prst="rect">
            <a:avLst/>
          </a:prstGeom>
        </p:spPr>
      </p:pic>
      <p:sp>
        <p:nvSpPr>
          <p:cNvPr id="9" name="Oval 8"/>
          <p:cNvSpPr/>
          <p:nvPr/>
        </p:nvSpPr>
        <p:spPr>
          <a:xfrm>
            <a:off x="3223260" y="5875020"/>
            <a:ext cx="190500" cy="25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p:cNvCxnSpPr/>
          <p:nvPr/>
        </p:nvCxnSpPr>
        <p:spPr>
          <a:xfrm flipV="1">
            <a:off x="3413760" y="2057400"/>
            <a:ext cx="3574061" cy="393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627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Motivo del cambio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52" y="1794303"/>
            <a:ext cx="5238026" cy="4614649"/>
          </a:xfrm>
          <a:prstGeom prst="rect">
            <a:avLst/>
          </a:prstGeom>
        </p:spPr>
      </p:pic>
      <p:sp>
        <p:nvSpPr>
          <p:cNvPr id="5" name="Rectangle 4"/>
          <p:cNvSpPr/>
          <p:nvPr/>
        </p:nvSpPr>
        <p:spPr>
          <a:xfrm>
            <a:off x="6912658" y="2483686"/>
            <a:ext cx="4647028" cy="3293209"/>
          </a:xfrm>
          <a:prstGeom prst="rect">
            <a:avLst/>
          </a:prstGeom>
        </p:spPr>
        <p:txBody>
          <a:bodyPr wrap="square">
            <a:spAutoFit/>
          </a:bodyPr>
          <a:lstStyle/>
          <a:p>
            <a:pPr marL="457200" indent="-457200">
              <a:buFont typeface="Arial" panose="020B0604020202020204" pitchFamily="34" charset="0"/>
              <a:buChar char="•"/>
            </a:pPr>
            <a:r>
              <a:rPr lang="es-ES" sz="2600" dirty="0">
                <a:latin typeface="Calibri" panose="020F0502020204030204" pitchFamily="34" charset="0"/>
              </a:rPr>
              <a:t>Al hacer clic en el botón </a:t>
            </a:r>
            <a:r>
              <a:rPr lang="es-ES" sz="2600" b="1" dirty="0" err="1">
                <a:latin typeface="Calibri" panose="020F0502020204030204" pitchFamily="34" charset="0"/>
              </a:rPr>
              <a:t>Edit</a:t>
            </a:r>
            <a:r>
              <a:rPr lang="es-ES" sz="2600" dirty="0">
                <a:latin typeface="Calibri" panose="020F0502020204030204" pitchFamily="34" charset="0"/>
              </a:rPr>
              <a:t> (Editar) se abrirá el formulario y podrá modificar los datos. </a:t>
            </a:r>
          </a:p>
          <a:p>
            <a:pPr marL="457200" indent="-457200">
              <a:buFont typeface="Arial" panose="020B0604020202020204" pitchFamily="34" charset="0"/>
              <a:buChar char="•"/>
            </a:pPr>
            <a:endParaRPr lang="es-ES" sz="2600"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s-ES" sz="2600" dirty="0">
                <a:latin typeface="Calibri" panose="020F0502020204030204" pitchFamily="34" charset="0"/>
              </a:rPr>
              <a:t>Si cambia los datos, se le pedirá que indique el motivo del cambio. </a:t>
            </a:r>
            <a:endParaRPr lang="es-ES" sz="2600" dirty="0"/>
          </a:p>
        </p:txBody>
      </p:sp>
    </p:spTree>
    <p:extLst>
      <p:ext uri="{BB962C8B-B14F-4D97-AF65-F5344CB8AC3E}">
        <p14:creationId xmlns:p14="http://schemas.microsoft.com/office/powerpoint/2010/main" val="137885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Ver datos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9892" y="1808041"/>
            <a:ext cx="5198626" cy="4579938"/>
          </a:xfrm>
        </p:spPr>
      </p:pic>
      <p:grpSp>
        <p:nvGrpSpPr>
          <p:cNvPr id="7" name="Group 6"/>
          <p:cNvGrpSpPr/>
          <p:nvPr/>
        </p:nvGrpSpPr>
        <p:grpSpPr>
          <a:xfrm>
            <a:off x="6959991" y="2860311"/>
            <a:ext cx="4393809" cy="2316532"/>
            <a:chOff x="6959991" y="2911607"/>
            <a:chExt cx="4393809" cy="2316532"/>
          </a:xfrm>
        </p:grpSpPr>
        <p:sp>
          <p:nvSpPr>
            <p:cNvPr id="5" name="Rectangle 4"/>
            <p:cNvSpPr/>
            <p:nvPr/>
          </p:nvSpPr>
          <p:spPr>
            <a:xfrm>
              <a:off x="6959991" y="2911607"/>
              <a:ext cx="4393809" cy="2316532"/>
            </a:xfrm>
            <a:prstGeom prst="rect">
              <a:avLst/>
            </a:prstGeom>
          </p:spPr>
          <p:txBody>
            <a:bodyPr wrap="square">
              <a:spAutoFit/>
            </a:bodyPr>
            <a:lstStyle/>
            <a:p>
              <a:pPr marL="457200" indent="-457200">
                <a:lnSpc>
                  <a:spcPct val="107000"/>
                </a:lnSpc>
                <a:spcAft>
                  <a:spcPts val="800"/>
                </a:spcAft>
                <a:buFont typeface="Arial" panose="020B0604020202020204" pitchFamily="34" charset="0"/>
                <a:buChar char="•"/>
              </a:pPr>
              <a:r>
                <a:rPr lang="es-ES" sz="2600" dirty="0">
                  <a:latin typeface="Calibri" panose="020F0502020204030204" pitchFamily="34" charset="0"/>
                </a:rPr>
                <a:t>Si desea ver los datos introducidos, pulse el botón </a:t>
              </a:r>
              <a:r>
                <a:rPr lang="es-ES" sz="2600" b="1" dirty="0">
                  <a:latin typeface="Calibri" panose="020F0502020204030204" pitchFamily="34" charset="0"/>
                </a:rPr>
                <a:t>View </a:t>
              </a:r>
              <a:r>
                <a:rPr lang="es-ES" sz="2600" dirty="0">
                  <a:latin typeface="Calibri" panose="020F0502020204030204" pitchFamily="34" charset="0"/>
                </a:rPr>
                <a:t>(Ver) </a:t>
              </a:r>
            </a:p>
            <a:p>
              <a:pPr marL="457200" indent="-457200">
                <a:lnSpc>
                  <a:spcPct val="107000"/>
                </a:lnSpc>
                <a:spcAft>
                  <a:spcPts val="800"/>
                </a:spcAft>
                <a:buFont typeface="Arial" panose="020B0604020202020204" pitchFamily="34" charset="0"/>
                <a:buChar char="•"/>
              </a:pPr>
              <a:r>
                <a:rPr lang="es-ES" sz="2600" dirty="0">
                  <a:latin typeface="Calibri" panose="020F0502020204030204" pitchFamily="34" charset="0"/>
                </a:rPr>
                <a:t>Se abrirá el CRF en modo de solo lectura.</a:t>
              </a:r>
              <a:endParaRPr lang="es-ES"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203937" y="3808484"/>
              <a:ext cx="522777" cy="522777"/>
            </a:xfrm>
            <a:prstGeom prst="rect">
              <a:avLst/>
            </a:prstGeom>
          </p:spPr>
        </p:pic>
      </p:grpSp>
    </p:spTree>
    <p:extLst>
      <p:ext uri="{BB962C8B-B14F-4D97-AF65-F5344CB8AC3E}">
        <p14:creationId xmlns:p14="http://schemas.microsoft.com/office/powerpoint/2010/main" val="365955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6207" y="1492704"/>
            <a:ext cx="11299993" cy="5344160"/>
          </a:xfrm>
        </p:spPr>
        <p:txBody>
          <a:bodyPr>
            <a:normAutofit fontScale="77500" lnSpcReduction="20000"/>
          </a:bodyPr>
          <a:lstStyle/>
          <a:p>
            <a:r>
              <a:rPr lang="es-ES" sz="2600" dirty="0"/>
              <a:t>El investigador principal debe asegurarse de que se le comunique cualquier sospecha de reacción adversa grave (SSAR, por sus siglas en inglés) relacionada con un tratamiento del estudio</a:t>
            </a:r>
          </a:p>
          <a:p>
            <a:endParaRPr lang="es-ES" sz="2600" dirty="0"/>
          </a:p>
          <a:p>
            <a:r>
              <a:rPr lang="es-ES" sz="2600" dirty="0"/>
              <a:t>En RECOVERY, únicamente deben notificarse las SSAR, es decir, los eventos adversos que:</a:t>
            </a:r>
          </a:p>
          <a:p>
            <a:pPr lvl="1">
              <a:spcBef>
                <a:spcPts val="600"/>
              </a:spcBef>
            </a:pPr>
            <a:r>
              <a:rPr lang="es-ES" dirty="0"/>
              <a:t>Se cree con una probabilidad razonable que están relacionados con un tratamiento del estudio, </a:t>
            </a:r>
            <a:r>
              <a:rPr lang="es-ES" b="1" dirty="0"/>
              <a:t>Y</a:t>
            </a:r>
          </a:p>
          <a:p>
            <a:pPr lvl="1">
              <a:spcBef>
                <a:spcPts val="600"/>
              </a:spcBef>
              <a:spcAft>
                <a:spcPts val="600"/>
              </a:spcAft>
            </a:pPr>
            <a:r>
              <a:rPr lang="es-ES" dirty="0"/>
              <a:t>Que son graves, es decir, i) que amenazan la vida, </a:t>
            </a:r>
            <a:r>
              <a:rPr lang="es-ES" dirty="0" err="1"/>
              <a:t>ii</a:t>
            </a:r>
            <a:r>
              <a:rPr lang="es-ES" dirty="0"/>
              <a:t>) que requieran hospitalización o prolongación de la hospitalización, </a:t>
            </a:r>
            <a:r>
              <a:rPr lang="es-ES" dirty="0" err="1"/>
              <a:t>iii</a:t>
            </a:r>
            <a:r>
              <a:rPr lang="es-ES" dirty="0"/>
              <a:t>) que provoquen una discapacidad o incapacidad persistente o significativa, </a:t>
            </a:r>
            <a:r>
              <a:rPr lang="es-ES" dirty="0" err="1"/>
              <a:t>iv</a:t>
            </a:r>
            <a:r>
              <a:rPr lang="es-ES" dirty="0"/>
              <a:t>) que provoquen una anomalía congénita o un defecto de nacimiento, o v) eventos importantes que puedan poner en peligro al participante o que requieran una intervención para evitar uno de los resultados enumerados anteriormente</a:t>
            </a:r>
          </a:p>
          <a:p>
            <a:endParaRPr lang="es-ES" sz="2600" dirty="0"/>
          </a:p>
          <a:p>
            <a:r>
              <a:rPr lang="es-ES" sz="2600" dirty="0"/>
              <a:t>No es necesario notificar otros eventos, aunque estén relacionados con el tratamiento del estudio</a:t>
            </a:r>
          </a:p>
          <a:p>
            <a:endParaRPr lang="es-ES" sz="2600" dirty="0"/>
          </a:p>
          <a:p>
            <a:r>
              <a:rPr lang="es-ES" sz="2600" dirty="0"/>
              <a:t>El investigador principal determina si un acontecimiento es notificable (si no va a estar disponible, debe designar a otro médico para que evalúe los posibles SSAR en su ausencia)</a:t>
            </a:r>
          </a:p>
          <a:p>
            <a:endParaRPr lang="es-ES" sz="2600" dirty="0"/>
          </a:p>
          <a:p>
            <a:r>
              <a:rPr lang="es-ES" sz="2600" dirty="0"/>
              <a:t>Para más información sobre los criterios de notificación de SSAR, consulte la sección 4 del protocolo básico</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a:t>Informes de seguridad</a:t>
            </a:r>
          </a:p>
        </p:txBody>
      </p:sp>
    </p:spTree>
    <p:extLst>
      <p:ext uri="{BB962C8B-B14F-4D97-AF65-F5344CB8AC3E}">
        <p14:creationId xmlns:p14="http://schemas.microsoft.com/office/powerpoint/2010/main" val="1572120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487" y="1579823"/>
            <a:ext cx="10985033" cy="4983537"/>
          </a:xfrm>
        </p:spPr>
        <p:txBody>
          <a:bodyPr vert="horz" lIns="91440" tIns="45720" rIns="91440" bIns="45720" rtlCol="0" anchor="t">
            <a:normAutofit fontScale="85000" lnSpcReduction="10000"/>
          </a:bodyPr>
          <a:lstStyle/>
          <a:p>
            <a:r>
              <a:rPr lang="es-ES" sz="2600" dirty="0"/>
              <a:t>Si se identifica un SSAR, deberá notificarse a la Oficina Central de Coordinación (OCC) en inglés por correo electrónico (</a:t>
            </a:r>
            <a:r>
              <a:rPr lang="es-ES" sz="2600" dirty="0">
                <a:hlinkClick r:id="rId2"/>
              </a:rPr>
              <a:t>recoverytrial@ndph.ox.ac.uk</a:t>
            </a:r>
            <a:r>
              <a:rPr lang="es-ES" sz="2600" dirty="0"/>
              <a:t>) o teléfono (+44 800 138 5451) en un plazo de 24 horas desde que el investigador tenga conocimiento de ello</a:t>
            </a:r>
          </a:p>
          <a:p>
            <a:endParaRPr lang="es-ES" sz="2600" dirty="0"/>
          </a:p>
          <a:p>
            <a:r>
              <a:rPr lang="es-ES" sz="2600" dirty="0"/>
              <a:t>También debe crearse un formulario de Eventos adversos en OpenClinica, que recoja los datos esenciales para la evaluación y posible notificación posterior por </a:t>
            </a:r>
            <a:r>
              <a:rPr lang="es-ES" sz="2600"/>
              <a:t>parte de la OCC</a:t>
            </a:r>
            <a:endParaRPr lang="es-ES" sz="2600" dirty="0"/>
          </a:p>
          <a:p>
            <a:endParaRPr lang="es-ES" sz="2600" dirty="0"/>
          </a:p>
          <a:p>
            <a:r>
              <a:rPr lang="es-ES" sz="2600" dirty="0"/>
              <a:t>Si tiene alguna duda sobre el proceso de notificación, póngase en contacto con la OCC en la dirección de correo electrónico arriba indicada</a:t>
            </a:r>
          </a:p>
          <a:p>
            <a:endParaRPr lang="es-ES" sz="2600" dirty="0">
              <a:ea typeface="Calibri" panose="020F0502020204030204"/>
              <a:cs typeface="Calibri" panose="020F0502020204030204"/>
            </a:endParaRPr>
          </a:p>
          <a:p>
            <a:r>
              <a:rPr lang="es-ES" sz="2600" dirty="0"/>
              <a:t>Además del informe sobre SSAR, todos los miembros del equipo del estudio deben notificar inmediatamente al IP si tienen conocimiento de cualquier problema que pueda suponer un peligro para la salud o la seguridad de los participantes en el estudio (y el IP notificará inmediatamente a la OCC si está de acuerdo con esta evaluación)</a:t>
            </a:r>
          </a:p>
        </p:txBody>
      </p:sp>
      <p:sp>
        <p:nvSpPr>
          <p:cNvPr id="7" name="Title 1">
            <a:extLst>
              <a:ext uri="{FF2B5EF4-FFF2-40B4-BE49-F238E27FC236}">
                <a16:creationId xmlns:a16="http://schemas.microsoft.com/office/drawing/2014/main" id="{431295E0-A71C-4599-B141-C76240877BF4}"/>
              </a:ext>
            </a:extLst>
          </p:cNvPr>
          <p:cNvSpPr txBox="1">
            <a:spLocks/>
          </p:cNvSpPr>
          <p:nvPr/>
        </p:nvSpPr>
        <p:spPr>
          <a:xfrm>
            <a:off x="990600" y="167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s-ES"/>
              <a:t>Informes de seguridad</a:t>
            </a:r>
          </a:p>
        </p:txBody>
      </p:sp>
    </p:spTree>
    <p:extLst>
      <p:ext uri="{BB962C8B-B14F-4D97-AF65-F5344CB8AC3E}">
        <p14:creationId xmlns:p14="http://schemas.microsoft.com/office/powerpoint/2010/main" val="27728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a:t>OpenClinica</a:t>
            </a:r>
          </a:p>
        </p:txBody>
      </p:sp>
      <p:sp>
        <p:nvSpPr>
          <p:cNvPr id="3" name="Content Placeholder 2">
            <a:extLst>
              <a:ext uri="{FF2B5EF4-FFF2-40B4-BE49-F238E27FC236}">
                <a16:creationId xmlns:a16="http://schemas.microsoft.com/office/drawing/2014/main" id="{F782FFF2-07C1-4D1E-916A-E6DA4AE0DC32}"/>
              </a:ext>
            </a:extLst>
          </p:cNvPr>
          <p:cNvSpPr>
            <a:spLocks noGrp="1"/>
          </p:cNvSpPr>
          <p:nvPr>
            <p:ph idx="1"/>
          </p:nvPr>
        </p:nvSpPr>
        <p:spPr>
          <a:xfrm>
            <a:off x="380117" y="1501127"/>
            <a:ext cx="11496923" cy="5245113"/>
          </a:xfrm>
        </p:spPr>
        <p:txBody>
          <a:bodyPr>
            <a:normAutofit fontScale="92500" lnSpcReduction="20000"/>
          </a:bodyPr>
          <a:lstStyle/>
          <a:p>
            <a:r>
              <a:rPr lang="es-ES" dirty="0" err="1"/>
              <a:t>OpenClinica</a:t>
            </a:r>
            <a:r>
              <a:rPr lang="es-ES" dirty="0"/>
              <a:t> es un sistema de gestión de datos clínicos utilizado para recopilar datos de seguimiento en RECOVERY</a:t>
            </a:r>
          </a:p>
          <a:p>
            <a:pPr lvl="1"/>
            <a:r>
              <a:rPr lang="es-ES" dirty="0"/>
              <a:t>El acceso se realiza a través de un navegador web (compatible con Chrome, Firefox e Internet Explorer)</a:t>
            </a:r>
          </a:p>
          <a:p>
            <a:pPr lvl="1"/>
            <a:endParaRPr lang="es-ES" dirty="0"/>
          </a:p>
          <a:p>
            <a:pPr marL="285750" indent="-285750"/>
            <a:r>
              <a:rPr lang="es-ES" dirty="0"/>
              <a:t>Los registros de los participantes se crean automáticamente en </a:t>
            </a:r>
            <a:r>
              <a:rPr lang="es-ES" dirty="0" err="1"/>
              <a:t>OpenClinica</a:t>
            </a:r>
            <a:r>
              <a:rPr lang="es-ES" dirty="0"/>
              <a:t> cuando se aleatoriza a un paciente (por lo que no es necesario utilizar </a:t>
            </a:r>
            <a:r>
              <a:rPr lang="es-ES" dirty="0" err="1"/>
              <a:t>OpenClinica</a:t>
            </a:r>
            <a:r>
              <a:rPr lang="es-ES" dirty="0"/>
              <a:t> hasta que se deba rellenar un formulario de seguimiento)</a:t>
            </a:r>
          </a:p>
          <a:p>
            <a:pPr lvl="1"/>
            <a:endParaRPr lang="es-ES" dirty="0"/>
          </a:p>
          <a:p>
            <a:r>
              <a:rPr lang="es-ES" dirty="0"/>
              <a:t>Los CRF pueden visualizarse en el idioma nacional correspondiente, pero lamentablemente, en estos momentos la interfaz de </a:t>
            </a:r>
            <a:r>
              <a:rPr lang="es-ES" dirty="0" err="1"/>
              <a:t>OpenClinica</a:t>
            </a:r>
            <a:r>
              <a:rPr lang="es-ES" dirty="0"/>
              <a:t> solo está disponible en inglés</a:t>
            </a:r>
          </a:p>
          <a:p>
            <a:endParaRPr lang="es-ES" dirty="0"/>
          </a:p>
          <a:p>
            <a:r>
              <a:rPr lang="es-ES" dirty="0"/>
              <a:t>Cuando introduzca texto, </a:t>
            </a:r>
            <a:r>
              <a:rPr lang="es-ES" b="1" dirty="0"/>
              <a:t>hágalo en inglés</a:t>
            </a:r>
            <a:r>
              <a:rPr lang="es-ES" dirty="0"/>
              <a:t>, aunque visualiza el formulario en otro idioma (normalmente solo se necesita texto para los efectos adversos o para responder a consultas) </a:t>
            </a:r>
          </a:p>
        </p:txBody>
      </p:sp>
    </p:spTree>
    <p:extLst>
      <p:ext uri="{BB962C8B-B14F-4D97-AF65-F5344CB8AC3E}">
        <p14:creationId xmlns:p14="http://schemas.microsoft.com/office/powerpoint/2010/main" val="241639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Definiciones de OpenClinica</a:t>
            </a:r>
          </a:p>
        </p:txBody>
      </p:sp>
      <p:sp>
        <p:nvSpPr>
          <p:cNvPr id="3" name="Content Placeholder 2"/>
          <p:cNvSpPr>
            <a:spLocks noGrp="1"/>
          </p:cNvSpPr>
          <p:nvPr>
            <p:ph idx="1"/>
          </p:nvPr>
        </p:nvSpPr>
        <p:spPr>
          <a:xfrm>
            <a:off x="504201" y="1596885"/>
            <a:ext cx="11177899" cy="4732478"/>
          </a:xfrm>
        </p:spPr>
        <p:txBody>
          <a:bodyPr>
            <a:normAutofit fontScale="85000" lnSpcReduction="20000"/>
          </a:bodyPr>
          <a:lstStyle/>
          <a:p>
            <a:r>
              <a:rPr lang="sv-SE" b="1" dirty="0" err="1"/>
              <a:t>Study</a:t>
            </a:r>
            <a:r>
              <a:rPr lang="sv-SE" b="1" dirty="0"/>
              <a:t> (</a:t>
            </a:r>
            <a:r>
              <a:rPr lang="es-ES" b="1" dirty="0"/>
              <a:t>Estudio)</a:t>
            </a:r>
            <a:r>
              <a:rPr lang="es-ES" dirty="0"/>
              <a:t>: hace referencia al ensayo, en este caso, RECOVERY</a:t>
            </a:r>
            <a:endParaRPr lang="es-ES" dirty="0">
              <a:highlight>
                <a:srgbClr val="FFFF00"/>
              </a:highlight>
            </a:endParaRPr>
          </a:p>
          <a:p>
            <a:pPr lvl="1"/>
            <a:endParaRPr lang="es-ES" dirty="0">
              <a:highlight>
                <a:srgbClr val="FFFF00"/>
              </a:highlight>
            </a:endParaRPr>
          </a:p>
          <a:p>
            <a:r>
              <a:rPr lang="sv-SE" b="1" dirty="0" err="1"/>
              <a:t>Participant</a:t>
            </a:r>
            <a:r>
              <a:rPr lang="sv-SE" b="1" dirty="0"/>
              <a:t> (</a:t>
            </a:r>
            <a:r>
              <a:rPr lang="es-ES" b="1" dirty="0"/>
              <a:t>Participante)</a:t>
            </a:r>
            <a:r>
              <a:rPr lang="es-ES" dirty="0"/>
              <a:t>: un paciente dentro del estudio</a:t>
            </a:r>
            <a:endParaRPr lang="es-ES" dirty="0">
              <a:highlight>
                <a:srgbClr val="FFFF00"/>
              </a:highlight>
            </a:endParaRPr>
          </a:p>
          <a:p>
            <a:pPr lvl="1"/>
            <a:endParaRPr lang="es-ES" dirty="0">
              <a:highlight>
                <a:srgbClr val="FFFF00"/>
              </a:highlight>
            </a:endParaRPr>
          </a:p>
          <a:p>
            <a:r>
              <a:rPr lang="sv-SE" b="1" dirty="0"/>
              <a:t>Event or Study Event (</a:t>
            </a:r>
            <a:r>
              <a:rPr lang="es-ES" b="1" dirty="0"/>
              <a:t>Evento o evento del estudio)</a:t>
            </a:r>
            <a:r>
              <a:rPr lang="es-ES" dirty="0"/>
              <a:t>: hace referencia a un punto de recogida de datos, como el seguimiento o los eventos adversos</a:t>
            </a:r>
            <a:endParaRPr lang="es-ES" dirty="0">
              <a:highlight>
                <a:srgbClr val="FFFF00"/>
              </a:highlight>
            </a:endParaRPr>
          </a:p>
          <a:p>
            <a:pPr lvl="1"/>
            <a:endParaRPr lang="es-ES" dirty="0">
              <a:highlight>
                <a:srgbClr val="FFFF00"/>
              </a:highlight>
            </a:endParaRPr>
          </a:p>
          <a:p>
            <a:r>
              <a:rPr lang="sv-SE" b="1" dirty="0"/>
              <a:t>CRF (Case Report Form - </a:t>
            </a:r>
            <a:r>
              <a:rPr lang="es-ES" b="1" dirty="0"/>
              <a:t>Cuaderno de Recogida de Datos)</a:t>
            </a:r>
            <a:r>
              <a:rPr lang="es-ES" dirty="0"/>
              <a:t>: formulario utilizado para recoger y guardar los datos de un evento del estudio</a:t>
            </a:r>
            <a:endParaRPr lang="es-ES" dirty="0">
              <a:highlight>
                <a:srgbClr val="FFFF00"/>
              </a:highlight>
            </a:endParaRPr>
          </a:p>
          <a:p>
            <a:pPr lvl="1"/>
            <a:endParaRPr lang="es-ES" dirty="0">
              <a:highlight>
                <a:srgbClr val="FFFF00"/>
              </a:highlight>
            </a:endParaRPr>
          </a:p>
          <a:p>
            <a:r>
              <a:rPr lang="sv-SE" b="1" dirty="0" err="1"/>
              <a:t>Queries</a:t>
            </a:r>
            <a:r>
              <a:rPr lang="sv-SE" b="1" dirty="0"/>
              <a:t> (</a:t>
            </a:r>
            <a:r>
              <a:rPr lang="es-ES" b="1" dirty="0"/>
              <a:t>Consultas):</a:t>
            </a:r>
            <a:r>
              <a:rPr lang="es-ES" dirty="0"/>
              <a:t> son consultas o anotaciones para elementos de datos en los que un valor introducido no es el esperado (creadas por el equipo del centro o el centro coordinador). Algunas se generan automáticamente si hay algún resultado que requiere comprobación.</a:t>
            </a:r>
            <a:endParaRPr lang="es-ES" dirty="0">
              <a:highlight>
                <a:srgbClr val="FFFF00"/>
              </a:highlight>
            </a:endParaRPr>
          </a:p>
          <a:p>
            <a:pPr lvl="1"/>
            <a:endParaRPr lang="es-ES" dirty="0"/>
          </a:p>
        </p:txBody>
      </p:sp>
    </p:spTree>
    <p:extLst>
      <p:ext uri="{BB962C8B-B14F-4D97-AF65-F5344CB8AC3E}">
        <p14:creationId xmlns:p14="http://schemas.microsoft.com/office/powerpoint/2010/main" val="424767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E5C4-71FA-45D9-A14A-E5444904503A}"/>
              </a:ext>
            </a:extLst>
          </p:cNvPr>
          <p:cNvSpPr>
            <a:spLocks noGrp="1"/>
          </p:cNvSpPr>
          <p:nvPr>
            <p:ph type="title"/>
          </p:nvPr>
        </p:nvSpPr>
        <p:spPr/>
        <p:txBody>
          <a:bodyPr/>
          <a:lstStyle/>
          <a:p>
            <a:r>
              <a:rPr lang="es-ES"/>
              <a:t>Página de inicio de sesión</a:t>
            </a:r>
          </a:p>
        </p:txBody>
      </p:sp>
      <p:pic>
        <p:nvPicPr>
          <p:cNvPr id="5" name="Content Placeholder 4" descr="A screenshot of a social media post&#10;&#10;Description automatically generated">
            <a:extLst>
              <a:ext uri="{FF2B5EF4-FFF2-40B4-BE49-F238E27FC236}">
                <a16:creationId xmlns:a16="http://schemas.microsoft.com/office/drawing/2014/main" id="{99F26C8F-40CE-4689-ABBF-675F1D99E2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086" y="1731413"/>
            <a:ext cx="5742011" cy="4579938"/>
          </a:xfrm>
        </p:spPr>
      </p:pic>
      <p:sp>
        <p:nvSpPr>
          <p:cNvPr id="3" name="TextBox 2"/>
          <p:cNvSpPr txBox="1"/>
          <p:nvPr/>
        </p:nvSpPr>
        <p:spPr>
          <a:xfrm>
            <a:off x="6911339" y="2830162"/>
            <a:ext cx="4670475" cy="2092881"/>
          </a:xfrm>
          <a:prstGeom prst="rect">
            <a:avLst/>
          </a:prstGeom>
          <a:noFill/>
        </p:spPr>
        <p:txBody>
          <a:bodyPr wrap="square" rtlCol="0">
            <a:spAutoFit/>
          </a:bodyPr>
          <a:lstStyle/>
          <a:p>
            <a:r>
              <a:rPr lang="es-ES" sz="2600" dirty="0"/>
              <a:t>URL: </a:t>
            </a:r>
            <a:r>
              <a:rPr lang="es-ES" sz="2600" dirty="0">
                <a:hlinkClick r:id="rId3"/>
              </a:rPr>
              <a:t>https://npeu.openclinica.io</a:t>
            </a:r>
            <a:endParaRPr lang="es-ES" sz="2600" dirty="0"/>
          </a:p>
          <a:p>
            <a:endParaRPr lang="es-ES" sz="2600" dirty="0"/>
          </a:p>
          <a:p>
            <a:r>
              <a:rPr lang="es-ES" sz="2600" dirty="0"/>
              <a:t>Se le enviará un correo electrónico de invitación con sus credenciales de acceso</a:t>
            </a:r>
          </a:p>
        </p:txBody>
      </p:sp>
    </p:spTree>
    <p:extLst>
      <p:ext uri="{BB962C8B-B14F-4D97-AF65-F5344CB8AC3E}">
        <p14:creationId xmlns:p14="http://schemas.microsoft.com/office/powerpoint/2010/main" val="10662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38100" y="1373560"/>
            <a:ext cx="7894320" cy="5474270"/>
            <a:chOff x="-906780" y="119445"/>
            <a:chExt cx="9602032" cy="6658473"/>
          </a:xfrm>
        </p:grpSpPr>
        <p:grpSp>
          <p:nvGrpSpPr>
            <p:cNvPr id="16" name="Group 15"/>
            <p:cNvGrpSpPr/>
            <p:nvPr/>
          </p:nvGrpSpPr>
          <p:grpSpPr>
            <a:xfrm>
              <a:off x="-906780" y="119445"/>
              <a:ext cx="9602032" cy="6658473"/>
              <a:chOff x="-906780" y="119445"/>
              <a:chExt cx="9602032" cy="6658473"/>
            </a:xfrm>
          </p:grpSpPr>
          <p:pic>
            <p:nvPicPr>
              <p:cNvPr id="24" name="Picture 23"/>
              <p:cNvPicPr>
                <a:picLocks noChangeAspect="1"/>
              </p:cNvPicPr>
              <p:nvPr/>
            </p:nvPicPr>
            <p:blipFill>
              <a:blip r:embed="rId2"/>
              <a:stretch>
                <a:fillRect/>
              </a:stretch>
            </p:blipFill>
            <p:spPr>
              <a:xfrm>
                <a:off x="-906780" y="119445"/>
                <a:ext cx="9602032" cy="6561389"/>
              </a:xfrm>
              <a:prstGeom prst="rect">
                <a:avLst/>
              </a:prstGeom>
            </p:spPr>
          </p:pic>
          <p:sp>
            <p:nvSpPr>
              <p:cNvPr id="25" name="Rectangle 24"/>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7" name="Group 16"/>
            <p:cNvGrpSpPr>
              <a:grpSpLocks noChangeAspect="1"/>
            </p:cNvGrpSpPr>
            <p:nvPr/>
          </p:nvGrpSpPr>
          <p:grpSpPr>
            <a:xfrm>
              <a:off x="101846" y="1278326"/>
              <a:ext cx="5125474" cy="4919851"/>
              <a:chOff x="4184313" y="585368"/>
              <a:chExt cx="6242498" cy="5992062"/>
            </a:xfrm>
          </p:grpSpPr>
          <p:pic>
            <p:nvPicPr>
              <p:cNvPr id="18" name="Picture 17"/>
              <p:cNvPicPr>
                <a:picLocks noChangeAspect="1"/>
              </p:cNvPicPr>
              <p:nvPr/>
            </p:nvPicPr>
            <p:blipFill rotWithShape="1">
              <a:blip r:embed="rId3"/>
              <a:srcRect l="88711"/>
              <a:stretch/>
            </p:blipFill>
            <p:spPr>
              <a:xfrm>
                <a:off x="9220200" y="585369"/>
                <a:ext cx="1206611" cy="5992061"/>
              </a:xfrm>
              <a:prstGeom prst="rect">
                <a:avLst/>
              </a:prstGeom>
            </p:spPr>
          </p:pic>
          <p:pic>
            <p:nvPicPr>
              <p:cNvPr id="19" name="Picture 18"/>
              <p:cNvPicPr>
                <a:picLocks noChangeAspect="1"/>
              </p:cNvPicPr>
              <p:nvPr/>
            </p:nvPicPr>
            <p:blipFill rotWithShape="1">
              <a:blip r:embed="rId3"/>
              <a:srcRect t="277" r="86517"/>
              <a:stretch/>
            </p:blipFill>
            <p:spPr>
              <a:xfrm>
                <a:off x="4184313" y="601980"/>
                <a:ext cx="1442831" cy="5975448"/>
              </a:xfrm>
              <a:prstGeom prst="rect">
                <a:avLst/>
              </a:prstGeom>
            </p:spPr>
          </p:pic>
          <p:pic>
            <p:nvPicPr>
              <p:cNvPr id="20" name="Picture 1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21" name="Picture 2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2" name="Picture 2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3" name="Picture 2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p:txBody>
          <a:bodyPr/>
          <a:lstStyle/>
          <a:p>
            <a:r>
              <a:rPr lang="es-ES"/>
              <a:t>Matriz de participantes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p:cNvSpPr txBox="1"/>
          <p:nvPr/>
        </p:nvSpPr>
        <p:spPr>
          <a:xfrm>
            <a:off x="5638982" y="1870439"/>
            <a:ext cx="6553018" cy="5078313"/>
          </a:xfrm>
          <a:prstGeom prst="rect">
            <a:avLst/>
          </a:prstGeom>
          <a:noFill/>
        </p:spPr>
        <p:txBody>
          <a:bodyPr wrap="square" rtlCol="0">
            <a:spAutoFit/>
          </a:bodyPr>
          <a:lstStyle/>
          <a:p>
            <a:pPr marL="285750" indent="-285750">
              <a:buFont typeface="Arial" panose="020B0604020202020204" pitchFamily="34" charset="0"/>
              <a:buChar char="•"/>
            </a:pPr>
            <a:r>
              <a:rPr lang="es-ES" dirty="0"/>
              <a:t>Navegue utilizando la barra de navegación</a:t>
            </a:r>
          </a:p>
          <a:p>
            <a:pPr marL="742950" lvl="1" indent="-285750">
              <a:buFont typeface="Arial" panose="020B0604020202020204" pitchFamily="34" charset="0"/>
              <a:buChar char="•"/>
            </a:pPr>
            <a:r>
              <a:rPr lang="es-ES" b="1" dirty="0"/>
              <a:t>Home (Inicio)</a:t>
            </a:r>
            <a:r>
              <a:rPr lang="es-ES" dirty="0"/>
              <a:t> le lleva a la página de inicio de su centro (no se utiliza)</a:t>
            </a:r>
          </a:p>
          <a:p>
            <a:pPr marL="742950" lvl="1" indent="-285750">
              <a:buFont typeface="Arial" panose="020B0604020202020204" pitchFamily="34" charset="0"/>
              <a:buChar char="•"/>
            </a:pPr>
            <a:r>
              <a:rPr lang="en-GB" b="1" dirty="0"/>
              <a:t>Participant matrix (</a:t>
            </a:r>
            <a:r>
              <a:rPr lang="es-ES" b="1" dirty="0"/>
              <a:t>Matriz de participantes)</a:t>
            </a:r>
            <a:r>
              <a:rPr lang="es-ES" dirty="0"/>
              <a:t> muestra una tabla con todos los participantes de su centro </a:t>
            </a:r>
          </a:p>
          <a:p>
            <a:pPr marL="742950" lvl="1" indent="-285750">
              <a:buFont typeface="Arial" panose="020B0604020202020204" pitchFamily="34" charset="0"/>
              <a:buChar char="•"/>
            </a:pPr>
            <a:r>
              <a:rPr lang="es-ES" b="1" dirty="0" err="1"/>
              <a:t>Queries</a:t>
            </a:r>
            <a:r>
              <a:rPr lang="es-ES" b="1" dirty="0"/>
              <a:t> (Consultas)</a:t>
            </a:r>
            <a:r>
              <a:rPr lang="es-ES" dirty="0"/>
              <a:t> muestra una tabla con todas las consultas de su centro</a:t>
            </a:r>
          </a:p>
          <a:p>
            <a:pPr lvl="1"/>
            <a:endParaRPr lang="es-ES" dirty="0"/>
          </a:p>
          <a:p>
            <a:pPr marL="285750" indent="-285750">
              <a:buFont typeface="Arial" panose="020B0604020202020204" pitchFamily="34" charset="0"/>
              <a:buChar char="•"/>
            </a:pPr>
            <a:r>
              <a:rPr lang="es-ES" dirty="0"/>
              <a:t>Cuando se aleatoriza a un paciente, sus datos de referencia se añaden automáticamente a dos CRF:</a:t>
            </a:r>
          </a:p>
          <a:p>
            <a:pPr marL="742950" lvl="1" indent="-285750">
              <a:buFont typeface="Arial" panose="020B0604020202020204" pitchFamily="34" charset="0"/>
              <a:buChar char="•"/>
            </a:pPr>
            <a:r>
              <a:rPr lang="es-ES" dirty="0"/>
              <a:t>Un formulario de «aleatorización» (que puede modificarse si se ha cometido un error), y también</a:t>
            </a:r>
          </a:p>
          <a:p>
            <a:pPr marL="742950" lvl="1" indent="-285750">
              <a:buFont typeface="Arial" panose="020B0604020202020204" pitchFamily="34" charset="0"/>
              <a:buChar char="•"/>
            </a:pPr>
            <a:r>
              <a:rPr lang="es-ES" dirty="0"/>
              <a:t>Un formulario de «Entrada» (una versión bloqueada de los datos de entrada que no puede modificarse)</a:t>
            </a:r>
          </a:p>
          <a:p>
            <a:pPr marL="285750" indent="-285750">
              <a:buFont typeface="Arial" panose="020B0604020202020204" pitchFamily="34" charset="0"/>
              <a:buChar char="•"/>
            </a:pPr>
            <a:r>
              <a:rPr lang="es-ES" b="1" dirty="0"/>
              <a:t>Nunca</a:t>
            </a:r>
            <a:r>
              <a:rPr lang="es-ES" dirty="0"/>
              <a:t> tendrá que añadir un nuevo participante en </a:t>
            </a:r>
            <a:r>
              <a:rPr lang="es-ES" dirty="0" err="1"/>
              <a:t>OpenClinica</a:t>
            </a:r>
            <a:r>
              <a:rPr lang="es-ES" dirty="0"/>
              <a:t>, así que no utilice este botón</a:t>
            </a:r>
          </a:p>
          <a:p>
            <a:pPr marL="742950" lvl="1" indent="-285750">
              <a:buFont typeface="Arial" panose="020B0604020202020204" pitchFamily="34" charset="0"/>
              <a:buChar char="•"/>
            </a:pPr>
            <a:r>
              <a:rPr lang="es-ES" dirty="0"/>
              <a:t>Póngase en contacto con el equipo del ensayo si no encuentra al participante que espera ver</a:t>
            </a:r>
          </a:p>
        </p:txBody>
      </p:sp>
      <p:sp>
        <p:nvSpPr>
          <p:cNvPr id="7" name="Oval 6"/>
          <p:cNvSpPr/>
          <p:nvPr/>
        </p:nvSpPr>
        <p:spPr>
          <a:xfrm>
            <a:off x="5483653" y="1652198"/>
            <a:ext cx="1465788" cy="161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4"/>
          </p:cNvCxnSpPr>
          <p:nvPr/>
        </p:nvCxnSpPr>
        <p:spPr>
          <a:xfrm>
            <a:off x="6216547" y="1813560"/>
            <a:ext cx="237593" cy="2100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322320" y="2179319"/>
            <a:ext cx="715119" cy="158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a:stCxn id="13" idx="6"/>
          </p:cNvCxnSpPr>
          <p:nvPr/>
        </p:nvCxnSpPr>
        <p:spPr>
          <a:xfrm>
            <a:off x="4037439" y="2258434"/>
            <a:ext cx="2179108" cy="34303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0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Matriz de participantes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8" name="Group 17"/>
          <p:cNvGrpSpPr>
            <a:grpSpLocks noChangeAspect="1"/>
          </p:cNvGrpSpPr>
          <p:nvPr/>
        </p:nvGrpSpPr>
        <p:grpSpPr>
          <a:xfrm>
            <a:off x="38100" y="1373560"/>
            <a:ext cx="7894320" cy="5474270"/>
            <a:chOff x="-906780" y="119445"/>
            <a:chExt cx="9602032" cy="6658473"/>
          </a:xfrm>
        </p:grpSpPr>
        <p:grpSp>
          <p:nvGrpSpPr>
            <p:cNvPr id="17" name="Group 16"/>
            <p:cNvGrpSpPr/>
            <p:nvPr/>
          </p:nvGrpSpPr>
          <p:grpSpPr>
            <a:xfrm>
              <a:off x="-906780" y="119445"/>
              <a:ext cx="9602032" cy="6658473"/>
              <a:chOff x="-906780" y="119445"/>
              <a:chExt cx="9602032" cy="6658473"/>
            </a:xfrm>
          </p:grpSpPr>
          <p:pic>
            <p:nvPicPr>
              <p:cNvPr id="7" name="Picture 6"/>
              <p:cNvPicPr>
                <a:picLocks noChangeAspect="1"/>
              </p:cNvPicPr>
              <p:nvPr/>
            </p:nvPicPr>
            <p:blipFill>
              <a:blip r:embed="rId2"/>
              <a:stretch>
                <a:fillRect/>
              </a:stretch>
            </p:blipFill>
            <p:spPr>
              <a:xfrm>
                <a:off x="-906780" y="119445"/>
                <a:ext cx="9602032" cy="6561389"/>
              </a:xfrm>
              <a:prstGeom prst="rect">
                <a:avLst/>
              </a:prstGeom>
            </p:spPr>
          </p:pic>
          <p:sp>
            <p:nvSpPr>
              <p:cNvPr id="16" name="Rectangle 15"/>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8" name="Picture 7"/>
              <p:cNvPicPr>
                <a:picLocks noChangeAspect="1"/>
              </p:cNvPicPr>
              <p:nvPr/>
            </p:nvPicPr>
            <p:blipFill rotWithShape="1">
              <a:blip r:embed="rId3"/>
              <a:srcRect l="88711"/>
              <a:stretch/>
            </p:blipFill>
            <p:spPr>
              <a:xfrm>
                <a:off x="9220200" y="585369"/>
                <a:ext cx="1206611" cy="5992061"/>
              </a:xfrm>
              <a:prstGeom prst="rect">
                <a:avLst/>
              </a:prstGeom>
            </p:spPr>
          </p:pic>
          <p:pic>
            <p:nvPicPr>
              <p:cNvPr id="9" name="Picture 8"/>
              <p:cNvPicPr>
                <a:picLocks noChangeAspect="1"/>
              </p:cNvPicPr>
              <p:nvPr/>
            </p:nvPicPr>
            <p:blipFill rotWithShape="1">
              <a:blip r:embed="rId3"/>
              <a:srcRect t="277" r="86517"/>
              <a:stretch/>
            </p:blipFill>
            <p:spPr>
              <a:xfrm>
                <a:off x="4184313" y="601980"/>
                <a:ext cx="1442831" cy="5975448"/>
              </a:xfrm>
              <a:prstGeom prst="rect">
                <a:avLst/>
              </a:prstGeom>
            </p:spPr>
          </p:pic>
          <p:pic>
            <p:nvPicPr>
              <p:cNvPr id="10" name="Picture 9"/>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1" name="Picture 10"/>
              <p:cNvPicPr>
                <a:picLocks noChangeAspect="1"/>
              </p:cNvPicPr>
              <p:nvPr/>
            </p:nvPicPr>
            <p:blipFill rotWithShape="1">
              <a:blip r:embed="rId3"/>
              <a:srcRect l="37168" r="56701"/>
              <a:stretch/>
            </p:blipFill>
            <p:spPr>
              <a:xfrm>
                <a:off x="6192350" y="585368"/>
                <a:ext cx="655321" cy="5992061"/>
              </a:xfrm>
              <a:prstGeom prst="rect">
                <a:avLst/>
              </a:prstGeom>
            </p:spPr>
          </p:pic>
          <p:pic>
            <p:nvPicPr>
              <p:cNvPr id="12" name="Picture 11"/>
              <p:cNvPicPr>
                <a:picLocks noChangeAspect="1"/>
              </p:cNvPicPr>
              <p:nvPr/>
            </p:nvPicPr>
            <p:blipFill rotWithShape="1">
              <a:blip r:embed="rId3"/>
              <a:srcRect l="50071" r="44154"/>
              <a:stretch/>
            </p:blipFill>
            <p:spPr>
              <a:xfrm>
                <a:off x="6833755" y="585368"/>
                <a:ext cx="617221" cy="5992061"/>
              </a:xfrm>
              <a:prstGeom prst="rect">
                <a:avLst/>
              </a:prstGeom>
            </p:spPr>
          </p:pic>
          <p:pic>
            <p:nvPicPr>
              <p:cNvPr id="13" name="Picture 12"/>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5" name="Rectangle 4"/>
          <p:cNvSpPr/>
          <p:nvPr/>
        </p:nvSpPr>
        <p:spPr>
          <a:xfrm>
            <a:off x="5081256" y="2015357"/>
            <a:ext cx="7110744" cy="4708981"/>
          </a:xfrm>
          <a:prstGeom prst="rect">
            <a:avLst/>
          </a:prstGeom>
        </p:spPr>
        <p:txBody>
          <a:bodyPr wrap="square">
            <a:spAutoFit/>
          </a:bodyPr>
          <a:lstStyle/>
          <a:p>
            <a:pPr marL="457200" indent="-457200">
              <a:buFont typeface="Arial" panose="020B0604020202020204" pitchFamily="34" charset="0"/>
              <a:buChar char="•"/>
            </a:pPr>
            <a:r>
              <a:rPr lang="es-ES" sz="2000" dirty="0"/>
              <a:t>Cada fila es un participante, con el identificador del participante (número de estudio) en la primera columna con un prefijo «CV_»</a:t>
            </a:r>
          </a:p>
          <a:p>
            <a:pPr marL="457200" indent="-457200">
              <a:buFont typeface="Arial" panose="020B0604020202020204" pitchFamily="34" charset="0"/>
              <a:buChar char="•"/>
            </a:pPr>
            <a:r>
              <a:rPr lang="es-ES" sz="2000" dirty="0"/>
              <a:t>Las columnas siguientes contienen los </a:t>
            </a:r>
            <a:r>
              <a:rPr lang="es-ES" sz="2000" dirty="0" err="1"/>
              <a:t>CFRs</a:t>
            </a:r>
            <a:endParaRPr lang="es-ES" sz="2000" dirty="0"/>
          </a:p>
          <a:p>
            <a:pPr marL="457200" indent="-457200">
              <a:buFont typeface="Arial" panose="020B0604020202020204" pitchFamily="34" charset="0"/>
              <a:buChar char="•"/>
            </a:pPr>
            <a:r>
              <a:rPr lang="es-ES" sz="2000" dirty="0"/>
              <a:t>Los </a:t>
            </a:r>
            <a:r>
              <a:rPr lang="es-ES" sz="2000" dirty="0" err="1"/>
              <a:t>CRFs</a:t>
            </a:r>
            <a:r>
              <a:rPr lang="es-ES" sz="2000" dirty="0"/>
              <a:t> utilizados para la introducción de datos en la UE son:</a:t>
            </a:r>
          </a:p>
          <a:p>
            <a:pPr marL="914400" lvl="1" indent="-457200">
              <a:buFont typeface="Arial" panose="020B0604020202020204" pitchFamily="34" charset="0"/>
              <a:buChar char="•"/>
            </a:pPr>
            <a:r>
              <a:rPr lang="es-ES" sz="2000" dirty="0"/>
              <a:t>«</a:t>
            </a:r>
            <a:r>
              <a:rPr lang="es-ES" sz="2000" dirty="0" err="1"/>
              <a:t>Follow</a:t>
            </a:r>
            <a:r>
              <a:rPr lang="es-ES" sz="2000" dirty="0"/>
              <a:t>-Up» (Seguimiento): El formulario de seguimiento principal, cumplimentado el día 28 (o poco después)</a:t>
            </a:r>
          </a:p>
          <a:p>
            <a:pPr marL="914400" lvl="1" indent="-457200">
              <a:buFont typeface="Arial" panose="020B0604020202020204" pitchFamily="34" charset="0"/>
              <a:buChar char="•"/>
            </a:pPr>
            <a:r>
              <a:rPr lang="es-ES" sz="2000" dirty="0"/>
              <a:t>«6 </a:t>
            </a:r>
            <a:r>
              <a:rPr lang="es-ES" sz="2000" dirty="0" err="1"/>
              <a:t>Month</a:t>
            </a:r>
            <a:r>
              <a:rPr lang="es-ES" sz="2000" dirty="0"/>
              <a:t> </a:t>
            </a:r>
            <a:r>
              <a:rPr lang="es-ES" sz="2000" dirty="0" err="1"/>
              <a:t>Follow</a:t>
            </a:r>
            <a:r>
              <a:rPr lang="es-ES" sz="2000" dirty="0"/>
              <a:t>-up» (Seguimiento a los 6 meses) : formulario de seguimiento a los 6 meses</a:t>
            </a:r>
          </a:p>
          <a:p>
            <a:pPr marL="914400" lvl="1" indent="-457200">
              <a:buFont typeface="Arial" panose="020B0604020202020204" pitchFamily="34" charset="0"/>
              <a:buChar char="•"/>
            </a:pPr>
            <a:r>
              <a:rPr lang="es-ES" sz="2000" dirty="0"/>
              <a:t>Adverse </a:t>
            </a:r>
            <a:r>
              <a:rPr lang="es-ES" sz="2000" dirty="0" err="1"/>
              <a:t>Events</a:t>
            </a:r>
            <a:r>
              <a:rPr lang="es-ES" sz="2000" dirty="0"/>
              <a:t> (Eventos adversos): se utiliza para notificar una sospecha de reacción adversa grave</a:t>
            </a:r>
          </a:p>
          <a:p>
            <a:pPr marL="457200" indent="-457200">
              <a:buFont typeface="Arial" panose="020B0604020202020204" pitchFamily="34" charset="0"/>
              <a:buChar char="•"/>
            </a:pPr>
            <a:r>
              <a:rPr lang="es-ES" sz="2000" dirty="0"/>
              <a:t>«</a:t>
            </a:r>
            <a:r>
              <a:rPr lang="sv-SE" sz="2000" dirty="0"/>
              <a:t>Sponsor </a:t>
            </a:r>
            <a:r>
              <a:rPr lang="sv-SE" sz="2000" dirty="0" err="1"/>
              <a:t>Assessment</a:t>
            </a:r>
            <a:r>
              <a:rPr lang="es-ES" sz="2000" dirty="0"/>
              <a:t>»</a:t>
            </a:r>
            <a:r>
              <a:rPr lang="sv-SE" sz="2000" dirty="0"/>
              <a:t> (la </a:t>
            </a:r>
            <a:r>
              <a:rPr lang="es-ES" sz="2000" dirty="0"/>
              <a:t>Evaluación del promotor), el «</a:t>
            </a:r>
            <a:r>
              <a:rPr lang="sv-SE" sz="2000" dirty="0"/>
              <a:t>28 Day Vital Status</a:t>
            </a:r>
            <a:r>
              <a:rPr lang="es-ES" sz="2000" dirty="0"/>
              <a:t>»</a:t>
            </a:r>
            <a:r>
              <a:rPr lang="sv-SE" sz="2000" dirty="0"/>
              <a:t> (el </a:t>
            </a:r>
            <a:r>
              <a:rPr lang="es-ES" sz="2000" dirty="0"/>
              <a:t>Estado vital a los 28 días) y cualquier otro CRF que aparezca en esta matriz no se utilizan para la introducción de datos en la UE</a:t>
            </a:r>
          </a:p>
        </p:txBody>
      </p:sp>
    </p:spTree>
    <p:extLst>
      <p:ext uri="{BB962C8B-B14F-4D97-AF65-F5344CB8AC3E}">
        <p14:creationId xmlns:p14="http://schemas.microsoft.com/office/powerpoint/2010/main" val="383038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38100" y="1373560"/>
            <a:ext cx="7894320" cy="5474270"/>
            <a:chOff x="-906780" y="119445"/>
            <a:chExt cx="9602032" cy="6658473"/>
          </a:xfrm>
        </p:grpSpPr>
        <p:grpSp>
          <p:nvGrpSpPr>
            <p:cNvPr id="14" name="Group 13"/>
            <p:cNvGrpSpPr/>
            <p:nvPr/>
          </p:nvGrpSpPr>
          <p:grpSpPr>
            <a:xfrm>
              <a:off x="-906780" y="119445"/>
              <a:ext cx="9602032" cy="6658473"/>
              <a:chOff x="-906780" y="119445"/>
              <a:chExt cx="9602032" cy="6658473"/>
            </a:xfrm>
          </p:grpSpPr>
          <p:pic>
            <p:nvPicPr>
              <p:cNvPr id="22" name="Picture 21"/>
              <p:cNvPicPr>
                <a:picLocks noChangeAspect="1"/>
              </p:cNvPicPr>
              <p:nvPr/>
            </p:nvPicPr>
            <p:blipFill>
              <a:blip r:embed="rId2"/>
              <a:stretch>
                <a:fillRect/>
              </a:stretch>
            </p:blipFill>
            <p:spPr>
              <a:xfrm>
                <a:off x="-906780" y="119445"/>
                <a:ext cx="9602032" cy="6561389"/>
              </a:xfrm>
              <a:prstGeom prst="rect">
                <a:avLst/>
              </a:prstGeom>
            </p:spPr>
          </p:pic>
          <p:sp>
            <p:nvSpPr>
              <p:cNvPr id="23" name="Rectangle 22"/>
              <p:cNvSpPr/>
              <p:nvPr/>
            </p:nvSpPr>
            <p:spPr>
              <a:xfrm flipV="1">
                <a:off x="101846" y="1264920"/>
                <a:ext cx="8585786" cy="55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grpSp>
          <p:nvGrpSpPr>
            <p:cNvPr id="15" name="Group 14"/>
            <p:cNvGrpSpPr>
              <a:grpSpLocks noChangeAspect="1"/>
            </p:cNvGrpSpPr>
            <p:nvPr/>
          </p:nvGrpSpPr>
          <p:grpSpPr>
            <a:xfrm>
              <a:off x="101846" y="1278326"/>
              <a:ext cx="5125474" cy="4919851"/>
              <a:chOff x="4184313" y="585368"/>
              <a:chExt cx="6242498" cy="5992062"/>
            </a:xfrm>
          </p:grpSpPr>
          <p:pic>
            <p:nvPicPr>
              <p:cNvPr id="16" name="Picture 15"/>
              <p:cNvPicPr>
                <a:picLocks noChangeAspect="1"/>
              </p:cNvPicPr>
              <p:nvPr/>
            </p:nvPicPr>
            <p:blipFill rotWithShape="1">
              <a:blip r:embed="rId3"/>
              <a:srcRect l="88711"/>
              <a:stretch/>
            </p:blipFill>
            <p:spPr>
              <a:xfrm>
                <a:off x="9220200" y="585369"/>
                <a:ext cx="1206611" cy="5992061"/>
              </a:xfrm>
              <a:prstGeom prst="rect">
                <a:avLst/>
              </a:prstGeom>
            </p:spPr>
          </p:pic>
          <p:pic>
            <p:nvPicPr>
              <p:cNvPr id="17" name="Picture 16"/>
              <p:cNvPicPr>
                <a:picLocks noChangeAspect="1"/>
              </p:cNvPicPr>
              <p:nvPr/>
            </p:nvPicPr>
            <p:blipFill rotWithShape="1">
              <a:blip r:embed="rId3"/>
              <a:srcRect t="277" r="86517"/>
              <a:stretch/>
            </p:blipFill>
            <p:spPr>
              <a:xfrm>
                <a:off x="4184313" y="601980"/>
                <a:ext cx="1442831" cy="5975448"/>
              </a:xfrm>
              <a:prstGeom prst="rect">
                <a:avLst/>
              </a:prstGeom>
            </p:spPr>
          </p:pic>
          <p:pic>
            <p:nvPicPr>
              <p:cNvPr id="18" name="Picture 17"/>
              <p:cNvPicPr>
                <a:picLocks noChangeAspect="1"/>
              </p:cNvPicPr>
              <p:nvPr/>
            </p:nvPicPr>
            <p:blipFill rotWithShape="1">
              <a:blip r:embed="rId3"/>
              <a:srcRect l="20343" t="404" r="74168"/>
              <a:stretch/>
            </p:blipFill>
            <p:spPr>
              <a:xfrm>
                <a:off x="5613395" y="609600"/>
                <a:ext cx="586741" cy="5967828"/>
              </a:xfrm>
              <a:prstGeom prst="rect">
                <a:avLst/>
              </a:prstGeom>
            </p:spPr>
          </p:pic>
          <p:pic>
            <p:nvPicPr>
              <p:cNvPr id="19" name="Picture 18"/>
              <p:cNvPicPr>
                <a:picLocks noChangeAspect="1"/>
              </p:cNvPicPr>
              <p:nvPr/>
            </p:nvPicPr>
            <p:blipFill rotWithShape="1">
              <a:blip r:embed="rId3"/>
              <a:srcRect l="37168" r="56701"/>
              <a:stretch/>
            </p:blipFill>
            <p:spPr>
              <a:xfrm>
                <a:off x="6192350" y="585368"/>
                <a:ext cx="655321" cy="5992061"/>
              </a:xfrm>
              <a:prstGeom prst="rect">
                <a:avLst/>
              </a:prstGeom>
            </p:spPr>
          </p:pic>
          <p:pic>
            <p:nvPicPr>
              <p:cNvPr id="20" name="Picture 19"/>
              <p:cNvPicPr>
                <a:picLocks noChangeAspect="1"/>
              </p:cNvPicPr>
              <p:nvPr/>
            </p:nvPicPr>
            <p:blipFill rotWithShape="1">
              <a:blip r:embed="rId3"/>
              <a:srcRect l="50071" r="44154"/>
              <a:stretch/>
            </p:blipFill>
            <p:spPr>
              <a:xfrm>
                <a:off x="6833755" y="585368"/>
                <a:ext cx="617221" cy="5992061"/>
              </a:xfrm>
              <a:prstGeom prst="rect">
                <a:avLst/>
              </a:prstGeom>
            </p:spPr>
          </p:pic>
          <p:pic>
            <p:nvPicPr>
              <p:cNvPr id="21" name="Picture 20"/>
              <p:cNvPicPr>
                <a:picLocks noChangeAspect="1"/>
              </p:cNvPicPr>
              <p:nvPr/>
            </p:nvPicPr>
            <p:blipFill rotWithShape="1">
              <a:blip r:embed="rId3"/>
              <a:srcRect l="61050" r="22196"/>
              <a:stretch/>
            </p:blipFill>
            <p:spPr>
              <a:xfrm>
                <a:off x="7429499" y="585369"/>
                <a:ext cx="1790701" cy="5992061"/>
              </a:xfrm>
              <a:prstGeom prst="rect">
                <a:avLst/>
              </a:prstGeom>
            </p:spPr>
          </p:pic>
        </p:grpSp>
      </p:grpSp>
      <p:sp>
        <p:nvSpPr>
          <p:cNvPr id="2" name="Title 1"/>
          <p:cNvSpPr>
            <a:spLocks noGrp="1"/>
          </p:cNvSpPr>
          <p:nvPr>
            <p:ph type="title"/>
          </p:nvPr>
        </p:nvSpPr>
        <p:spPr>
          <a:xfrm>
            <a:off x="838200" y="14741"/>
            <a:ext cx="7735529" cy="1325563"/>
          </a:xfrm>
        </p:spPr>
        <p:txBody>
          <a:bodyPr/>
          <a:lstStyle/>
          <a:p>
            <a:r>
              <a:rPr lang="es-ES" dirty="0"/>
              <a:t>Estados de la introducción de datos</a:t>
            </a:r>
          </a:p>
        </p:txBody>
      </p:sp>
      <p:sp>
        <p:nvSpPr>
          <p:cNvPr id="4" name="Rectangle 2"/>
          <p:cNvSpPr>
            <a:spLocks noChangeArrowheads="1"/>
          </p:cNvSpPr>
          <p:nvPr/>
        </p:nvSpPr>
        <p:spPr bwMode="auto">
          <a:xfrm>
            <a:off x="1500997" y="603450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pSp>
        <p:nvGrpSpPr>
          <p:cNvPr id="11" name="Group 10"/>
          <p:cNvGrpSpPr/>
          <p:nvPr/>
        </p:nvGrpSpPr>
        <p:grpSpPr>
          <a:xfrm>
            <a:off x="6084003" y="2904838"/>
            <a:ext cx="4892434" cy="2571207"/>
            <a:chOff x="6960703" y="2372893"/>
            <a:chExt cx="4615988" cy="2571207"/>
          </a:xfrm>
        </p:grpSpPr>
        <p:grpSp>
          <p:nvGrpSpPr>
            <p:cNvPr id="9" name="Group 8"/>
            <p:cNvGrpSpPr/>
            <p:nvPr/>
          </p:nvGrpSpPr>
          <p:grpSpPr>
            <a:xfrm>
              <a:off x="6960703" y="2372893"/>
              <a:ext cx="4615988" cy="2554545"/>
              <a:chOff x="6960703" y="2139868"/>
              <a:chExt cx="4615988" cy="2554545"/>
            </a:xfrm>
          </p:grpSpPr>
          <p:sp>
            <p:nvSpPr>
              <p:cNvPr id="5" name="Rectangle 4"/>
              <p:cNvSpPr/>
              <p:nvPr/>
            </p:nvSpPr>
            <p:spPr>
              <a:xfrm>
                <a:off x="7466854" y="2139868"/>
                <a:ext cx="4109837" cy="2554545"/>
              </a:xfrm>
              <a:prstGeom prst="rect">
                <a:avLst/>
              </a:prstGeom>
            </p:spPr>
            <p:txBody>
              <a:bodyPr wrap="square">
                <a:spAutoFit/>
              </a:bodyPr>
              <a:lstStyle/>
              <a:p>
                <a:r>
                  <a:rPr lang="es-ES" sz="2000" dirty="0"/>
                  <a:t>Introducción de datos finalizada</a:t>
                </a:r>
              </a:p>
              <a:p>
                <a:endParaRPr lang="es-ES" sz="2000" dirty="0"/>
              </a:p>
              <a:p>
                <a:r>
                  <a:rPr lang="es-ES" sz="2000" dirty="0"/>
                  <a:t>Introducción de datos iniciada pero no marcada como finalizada</a:t>
                </a:r>
              </a:p>
              <a:p>
                <a:endParaRPr lang="es-ES" sz="2000" dirty="0"/>
              </a:p>
              <a:p>
                <a:r>
                  <a:rPr lang="es-ES" sz="2000" dirty="0"/>
                  <a:t>«Evento programado»</a:t>
                </a:r>
              </a:p>
              <a:p>
                <a:endParaRPr lang="es-ES" sz="2000" dirty="0"/>
              </a:p>
              <a:p>
                <a:r>
                  <a:rPr lang="es-ES" sz="2000" dirty="0"/>
                  <a:t>«Evento no programado»</a:t>
                </a:r>
              </a:p>
            </p:txBody>
          </p:sp>
          <p:pic>
            <p:nvPicPr>
              <p:cNvPr id="3" name="Picture 2"/>
              <p:cNvPicPr>
                <a:picLocks noChangeAspect="1"/>
              </p:cNvPicPr>
              <p:nvPr/>
            </p:nvPicPr>
            <p:blipFill>
              <a:blip r:embed="rId4"/>
              <a:stretch>
                <a:fillRect/>
              </a:stretch>
            </p:blipFill>
            <p:spPr>
              <a:xfrm>
                <a:off x="7001630" y="2139868"/>
                <a:ext cx="484829" cy="453550"/>
              </a:xfrm>
              <a:prstGeom prst="rect">
                <a:avLst/>
              </a:prstGeom>
            </p:spPr>
          </p:pic>
          <p:pic>
            <p:nvPicPr>
              <p:cNvPr id="7" name="Picture 6"/>
              <p:cNvPicPr>
                <a:picLocks noChangeAspect="1"/>
              </p:cNvPicPr>
              <p:nvPr/>
            </p:nvPicPr>
            <p:blipFill>
              <a:blip r:embed="rId5"/>
              <a:stretch>
                <a:fillRect/>
              </a:stretch>
            </p:blipFill>
            <p:spPr>
              <a:xfrm>
                <a:off x="6984500" y="3675027"/>
                <a:ext cx="490487" cy="413848"/>
              </a:xfrm>
              <a:prstGeom prst="rect">
                <a:avLst/>
              </a:prstGeom>
            </p:spPr>
          </p:pic>
          <p:pic>
            <p:nvPicPr>
              <p:cNvPr id="8" name="Picture 7"/>
              <p:cNvPicPr>
                <a:picLocks noChangeAspect="1"/>
              </p:cNvPicPr>
              <p:nvPr/>
            </p:nvPicPr>
            <p:blipFill>
              <a:blip r:embed="rId6"/>
              <a:stretch>
                <a:fillRect/>
              </a:stretch>
            </p:blipFill>
            <p:spPr>
              <a:xfrm>
                <a:off x="6960703" y="2746749"/>
                <a:ext cx="503661" cy="440703"/>
              </a:xfrm>
              <a:prstGeom prst="rect">
                <a:avLst/>
              </a:prstGeom>
            </p:spPr>
          </p:pic>
        </p:grpSp>
        <p:pic>
          <p:nvPicPr>
            <p:cNvPr id="10" name="Picture 9"/>
            <p:cNvPicPr>
              <a:picLocks noChangeAspect="1"/>
            </p:cNvPicPr>
            <p:nvPr/>
          </p:nvPicPr>
          <p:blipFill>
            <a:blip r:embed="rId7"/>
            <a:stretch>
              <a:fillRect/>
            </a:stretch>
          </p:blipFill>
          <p:spPr>
            <a:xfrm>
              <a:off x="7008488" y="4478348"/>
              <a:ext cx="474220" cy="465752"/>
            </a:xfrm>
            <a:prstGeom prst="rect">
              <a:avLst/>
            </a:prstGeom>
          </p:spPr>
        </p:pic>
      </p:grpSp>
      <p:sp>
        <p:nvSpPr>
          <p:cNvPr id="24" name="TextBox 23"/>
          <p:cNvSpPr txBox="1"/>
          <p:nvPr/>
        </p:nvSpPr>
        <p:spPr>
          <a:xfrm>
            <a:off x="6096572" y="2163696"/>
            <a:ext cx="4879865" cy="707886"/>
          </a:xfrm>
          <a:prstGeom prst="rect">
            <a:avLst/>
          </a:prstGeom>
          <a:noFill/>
        </p:spPr>
        <p:txBody>
          <a:bodyPr wrap="square" rtlCol="0">
            <a:spAutoFit/>
          </a:bodyPr>
          <a:lstStyle/>
          <a:p>
            <a:r>
              <a:rPr lang="es-ES" sz="2000" dirty="0"/>
              <a:t>Los iconos de la tabla indican el estado de introducción de datos en el CRF:</a:t>
            </a:r>
          </a:p>
        </p:txBody>
      </p:sp>
      <p:sp>
        <p:nvSpPr>
          <p:cNvPr id="25" name="TextBox 24"/>
          <p:cNvSpPr txBox="1"/>
          <p:nvPr/>
        </p:nvSpPr>
        <p:spPr>
          <a:xfrm>
            <a:off x="6068853" y="5792258"/>
            <a:ext cx="6072201" cy="1015663"/>
          </a:xfrm>
          <a:prstGeom prst="rect">
            <a:avLst/>
          </a:prstGeom>
          <a:noFill/>
        </p:spPr>
        <p:txBody>
          <a:bodyPr wrap="square" rtlCol="0">
            <a:spAutoFit/>
          </a:bodyPr>
          <a:lstStyle/>
          <a:p>
            <a:r>
              <a:rPr lang="es-ES" b="1"/>
              <a:t>Sin embargo</a:t>
            </a:r>
            <a:r>
              <a:rPr lang="es-ES"/>
              <a:t>, en RECOVERY, ignore la distinción entre «programado» y «no programado» y rellene los formularios de seguimiento cuando corresponda, a los 28 días y a los 6 meses</a:t>
            </a:r>
          </a:p>
        </p:txBody>
      </p:sp>
    </p:spTree>
    <p:extLst>
      <p:ext uri="{BB962C8B-B14F-4D97-AF65-F5344CB8AC3E}">
        <p14:creationId xmlns:p14="http://schemas.microsoft.com/office/powerpoint/2010/main" val="317544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Encontrar a un participante</a:t>
            </a:r>
          </a:p>
        </p:txBody>
      </p:sp>
      <p:pic>
        <p:nvPicPr>
          <p:cNvPr id="5" name="Content Placeholder 4">
            <a:extLst>
              <a:ext uri="{FF2B5EF4-FFF2-40B4-BE49-F238E27FC236}">
                <a16:creationId xmlns:a16="http://schemas.microsoft.com/office/drawing/2014/main" id="{CE960F78-571E-4F3D-89A2-1C888F5E1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151" y="1625160"/>
            <a:ext cx="5198626" cy="4579938"/>
          </a:xfrm>
        </p:spPr>
      </p:pic>
      <p:sp>
        <p:nvSpPr>
          <p:cNvPr id="3" name="Oval 2"/>
          <p:cNvSpPr/>
          <p:nvPr/>
        </p:nvSpPr>
        <p:spPr>
          <a:xfrm>
            <a:off x="1311964" y="2151201"/>
            <a:ext cx="879991" cy="29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6822954" y="2011492"/>
            <a:ext cx="5369045" cy="4524315"/>
          </a:xfrm>
          <a:prstGeom prst="rect">
            <a:avLst/>
          </a:prstGeom>
          <a:noFill/>
        </p:spPr>
        <p:txBody>
          <a:bodyPr wrap="square" rtlCol="0">
            <a:spAutoFit/>
          </a:bodyPr>
          <a:lstStyle/>
          <a:p>
            <a:r>
              <a:rPr lang="es-ES" sz="2400" dirty="0"/>
              <a:t>Busque a un participante introduciendo su ID en la casilla de la esquina superior izquierda o en la casilla “Identificador del participante”</a:t>
            </a:r>
          </a:p>
          <a:p>
            <a:endParaRPr lang="es-ES" sz="2400" dirty="0"/>
          </a:p>
          <a:p>
            <a:r>
              <a:rPr lang="es-ES" sz="2400" dirty="0"/>
              <a:t>Abra su registro haciendo clic en su identificador o en el botón View (Ver)</a:t>
            </a:r>
          </a:p>
          <a:p>
            <a:endParaRPr lang="es-ES" sz="2400" dirty="0"/>
          </a:p>
          <a:p>
            <a:r>
              <a:rPr lang="es-ES" sz="2400" dirty="0"/>
              <a:t>Aunque se puede acceder a los CRF directamente desde la matriz, abra primero el registro del participante para reducir los errores de identificación </a:t>
            </a:r>
          </a:p>
        </p:txBody>
      </p:sp>
      <p:sp>
        <p:nvSpPr>
          <p:cNvPr id="6" name="Oval 5"/>
          <p:cNvSpPr/>
          <p:nvPr/>
        </p:nvSpPr>
        <p:spPr>
          <a:xfrm>
            <a:off x="1892144" y="2621764"/>
            <a:ext cx="539988" cy="2361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p:cNvCxnSpPr/>
          <p:nvPr/>
        </p:nvCxnSpPr>
        <p:spPr>
          <a:xfrm flipV="1">
            <a:off x="2432132" y="2336908"/>
            <a:ext cx="4799133" cy="402913"/>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40665" y="2298113"/>
            <a:ext cx="4990600" cy="3879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3"/>
          <a:stretch>
            <a:fillRect/>
          </a:stretch>
        </p:blipFill>
        <p:spPr>
          <a:xfrm>
            <a:off x="11650736" y="4273649"/>
            <a:ext cx="411299" cy="380833"/>
          </a:xfrm>
          <a:prstGeom prst="rect">
            <a:avLst/>
          </a:prstGeom>
        </p:spPr>
      </p:pic>
      <p:sp>
        <p:nvSpPr>
          <p:cNvPr id="14" name="Oval 13"/>
          <p:cNvSpPr/>
          <p:nvPr/>
        </p:nvSpPr>
        <p:spPr>
          <a:xfrm>
            <a:off x="1835746" y="3090126"/>
            <a:ext cx="531470" cy="161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3887730" y="3095211"/>
            <a:ext cx="191467" cy="19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a:stCxn id="14" idx="6"/>
          </p:cNvCxnSpPr>
          <p:nvPr/>
        </p:nvCxnSpPr>
        <p:spPr>
          <a:xfrm>
            <a:off x="2367216" y="3170762"/>
            <a:ext cx="4864049" cy="92323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15" idx="6"/>
          </p:cNvCxnSpPr>
          <p:nvPr/>
        </p:nvCxnSpPr>
        <p:spPr>
          <a:xfrm>
            <a:off x="4079197" y="3194964"/>
            <a:ext cx="3152068" cy="89903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69239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335698-AB24-422F-BF50-8A2A9C308205}"/>
</file>

<file path=customXml/itemProps2.xml><?xml version="1.0" encoding="utf-8"?>
<ds:datastoreItem xmlns:ds="http://schemas.openxmlformats.org/officeDocument/2006/customXml" ds:itemID="{6C7D5102-6E43-4B21-8687-6A1964089AD5}">
  <ds:schemaRefs>
    <ds:schemaRef ds:uri="http://schemas.microsoft.com/sharepoint/v3/contenttype/forms"/>
  </ds:schemaRefs>
</ds:datastoreItem>
</file>

<file path=customXml/itemProps3.xml><?xml version="1.0" encoding="utf-8"?>
<ds:datastoreItem xmlns:ds="http://schemas.openxmlformats.org/officeDocument/2006/customXml" ds:itemID="{8A09B6D2-EE26-4003-AC07-3F78FA9B962C}">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137f62fc-0309-469d-96f8-244e1f51aa1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3945</TotalTime>
  <Words>2083</Words>
  <Application>Microsoft Office PowerPoint</Application>
  <PresentationFormat>Widescreen</PresentationFormat>
  <Paragraphs>157</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 Ensayo RECOVERY</vt:lpstr>
      <vt:lpstr>Recogida de datos de seguimiento</vt:lpstr>
      <vt:lpstr>OpenClinica</vt:lpstr>
      <vt:lpstr>Definiciones de OpenClinica</vt:lpstr>
      <vt:lpstr>Página de inicio de sesión</vt:lpstr>
      <vt:lpstr>Matriz de participantes</vt:lpstr>
      <vt:lpstr>Matriz de participantes</vt:lpstr>
      <vt:lpstr>Estados de la introducción de datos</vt:lpstr>
      <vt:lpstr>Encontrar a un participante</vt:lpstr>
      <vt:lpstr>Identificación del participante</vt:lpstr>
      <vt:lpstr>Registro del participante</vt:lpstr>
      <vt:lpstr>Registro del participante</vt:lpstr>
      <vt:lpstr>Cumplimentación de los CRD</vt:lpstr>
      <vt:lpstr>Cumplimentación de los CRD</vt:lpstr>
      <vt:lpstr>Mensajes de advertencia</vt:lpstr>
      <vt:lpstr>PowerPoint Presentation</vt:lpstr>
      <vt:lpstr>PowerPoint Presentation</vt:lpstr>
      <vt:lpstr>Finalizar la introducción de datos</vt:lpstr>
      <vt:lpstr>Mensaje de error</vt:lpstr>
      <vt:lpstr>Resolver un error</vt:lpstr>
      <vt:lpstr>Añadir una consulta</vt:lpstr>
      <vt:lpstr>Edición administrativa</vt:lpstr>
      <vt:lpstr>Motivo del cambio</vt:lpstr>
      <vt:lpstr>Ver datos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Barbosa Sousa Gouveia, S.I. (Sofia)</cp:lastModifiedBy>
  <cp:revision>177</cp:revision>
  <cp:lastPrinted>2020-03-18T19:42:16Z</cp:lastPrinted>
  <dcterms:created xsi:type="dcterms:W3CDTF">2020-03-14T13:47:38Z</dcterms:created>
  <dcterms:modified xsi:type="dcterms:W3CDTF">2024-12-17T11:02:32Z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