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4"/>
  </p:notesMasterIdLst>
  <p:sldIdLst>
    <p:sldId id="285" r:id="rId5"/>
    <p:sldId id="404" r:id="rId6"/>
    <p:sldId id="421" r:id="rId7"/>
    <p:sldId id="405" r:id="rId8"/>
    <p:sldId id="406" r:id="rId9"/>
    <p:sldId id="407" r:id="rId10"/>
    <p:sldId id="419" r:id="rId11"/>
    <p:sldId id="408" r:id="rId12"/>
    <p:sldId id="420" r:id="rId13"/>
    <p:sldId id="409" r:id="rId14"/>
    <p:sldId id="410" r:id="rId15"/>
    <p:sldId id="411" r:id="rId16"/>
    <p:sldId id="412" r:id="rId17"/>
    <p:sldId id="413" r:id="rId18"/>
    <p:sldId id="414" r:id="rId19"/>
    <p:sldId id="415" r:id="rId20"/>
    <p:sldId id="416" r:id="rId21"/>
    <p:sldId id="422" r:id="rId22"/>
    <p:sldId id="417" r:id="rId23"/>
  </p:sldIdLst>
  <p:sldSz cx="12192000" cy="6858000"/>
  <p:notesSz cx="6881813" cy="9661525"/>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3159"/>
    <a:srgbClr val="FFFF00"/>
    <a:srgbClr val="D67C9C"/>
    <a:srgbClr val="5B9BD5"/>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horzBarState="maximized">
    <p:restoredLeft sz="5091" autoAdjust="0"/>
    <p:restoredTop sz="94660"/>
  </p:normalViewPr>
  <p:slideViewPr>
    <p:cSldViewPr snapToGrid="0">
      <p:cViewPr>
        <p:scale>
          <a:sx n="80" d="100"/>
          <a:sy n="80" d="100"/>
        </p:scale>
        <p:origin x="444" y="-53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841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97313" y="0"/>
            <a:ext cx="2982912" cy="484188"/>
          </a:xfrm>
          <a:prstGeom prst="rect">
            <a:avLst/>
          </a:prstGeom>
        </p:spPr>
        <p:txBody>
          <a:bodyPr vert="horz" lIns="91440" tIns="45720" rIns="91440" bIns="45720" rtlCol="0"/>
          <a:lstStyle>
            <a:lvl1pPr algn="r">
              <a:defRPr sz="1200"/>
            </a:lvl1pPr>
          </a:lstStyle>
          <a:p>
            <a:fld id="{C183E3B0-3F8F-4144-9128-8DC37F70D4BB}" type="datetimeFigureOut">
              <a:rPr lang="en-GB" smtClean="0"/>
              <a:t>17/12/2024</a:t>
            </a:fld>
            <a:endParaRPr lang="es-ES"/>
          </a:p>
        </p:txBody>
      </p:sp>
      <p:sp>
        <p:nvSpPr>
          <p:cNvPr id="4" name="Slide Image Placeholder 3"/>
          <p:cNvSpPr>
            <a:spLocks noGrp="1" noRot="1" noChangeAspect="1"/>
          </p:cNvSpPr>
          <p:nvPr>
            <p:ph type="sldImg" idx="2"/>
          </p:nvPr>
        </p:nvSpPr>
        <p:spPr>
          <a:xfrm>
            <a:off x="544513" y="1208088"/>
            <a:ext cx="5794375" cy="32607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8975" y="4649788"/>
            <a:ext cx="5505450" cy="38036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177338"/>
            <a:ext cx="2982913" cy="4841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97313" y="9177338"/>
            <a:ext cx="2982912" cy="484187"/>
          </a:xfrm>
          <a:prstGeom prst="rect">
            <a:avLst/>
          </a:prstGeom>
        </p:spPr>
        <p:txBody>
          <a:bodyPr vert="horz" lIns="91440" tIns="45720" rIns="91440" bIns="45720" rtlCol="0" anchor="b"/>
          <a:lstStyle>
            <a:lvl1pPr algn="r">
              <a:defRPr sz="1200"/>
            </a:lvl1pPr>
          </a:lstStyle>
          <a:p>
            <a:fld id="{2FF77EF8-089B-45D6-AA64-69C68296A4B9}" type="slidenum">
              <a:rPr lang="en-GB" smtClean="0"/>
              <a:t>‹#›</a:t>
            </a:fld>
            <a:endParaRPr lang="es-ES"/>
          </a:p>
        </p:txBody>
      </p:sp>
    </p:spTree>
    <p:extLst>
      <p:ext uri="{BB962C8B-B14F-4D97-AF65-F5344CB8AC3E}">
        <p14:creationId xmlns:p14="http://schemas.microsoft.com/office/powerpoint/2010/main" val="2170364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901852"/>
            <a:ext cx="9144000" cy="2387600"/>
          </a:xfrm>
        </p:spPr>
        <p:txBody>
          <a:bodyPr anchor="b"/>
          <a:lstStyle>
            <a:lvl1pPr algn="ctr">
              <a:defRPr sz="6000">
                <a:solidFill>
                  <a:schemeClr val="tx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C78D573-BEF0-433C-95C0-6F593153F242}" type="datetime1">
              <a:rPr lang="en-GB" smtClean="0"/>
              <a:t>17/12/2024</a:t>
            </a:fld>
            <a:endParaRPr lang="en-GB"/>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lvl1pPr>
              <a:defRPr/>
            </a:lvl1pPr>
          </a:lstStyle>
          <a:p>
            <a:r>
              <a:rPr lang="en-GB" dirty="0"/>
              <a:t>1</a:t>
            </a:r>
          </a:p>
        </p:txBody>
      </p:sp>
    </p:spTree>
    <p:extLst>
      <p:ext uri="{BB962C8B-B14F-4D97-AF65-F5344CB8AC3E}">
        <p14:creationId xmlns:p14="http://schemas.microsoft.com/office/powerpoint/2010/main" val="3386723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5E2C28D-D420-4E6C-BB0E-D61B826EC205}" type="datetime1">
              <a:rPr lang="en-GB" smtClean="0"/>
              <a:t>17/12/2024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479959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3D988DE-4B63-48BD-89F1-7300EE44DC85}" type="datetime1">
              <a:rPr lang="en-GB" smtClean="0"/>
              <a:t>17/12/2024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496721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4741"/>
            <a:ext cx="10515600" cy="1325563"/>
          </a:xfrm>
        </p:spPr>
        <p:txBody>
          <a:bodyPr/>
          <a:lstStyle>
            <a:lvl1pPr>
              <a:defRPr b="1">
                <a:solidFill>
                  <a:schemeClr val="bg1"/>
                </a:solidFill>
                <a:latin typeface="+mn-lt"/>
              </a:defRPr>
            </a:lvl1pPr>
          </a:lstStyle>
          <a:p>
            <a:r>
              <a:rPr lang="en-US" dirty="0"/>
              <a:t>Click to edit Master title style</a:t>
            </a:r>
            <a:endParaRPr lang="en-GB" dirty="0"/>
          </a:p>
        </p:txBody>
      </p:sp>
      <p:sp>
        <p:nvSpPr>
          <p:cNvPr id="3" name="Content Placeholder 2"/>
          <p:cNvSpPr>
            <a:spLocks noGrp="1"/>
          </p:cNvSpPr>
          <p:nvPr>
            <p:ph idx="1"/>
          </p:nvPr>
        </p:nvSpPr>
        <p:spPr>
          <a:xfrm>
            <a:off x="504201" y="1596885"/>
            <a:ext cx="11177899" cy="458007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3E496193-FD2E-4291-B32F-22833BF173C0}" type="datetime1">
              <a:rPr lang="en-GB" smtClean="0"/>
              <a:t>17/12/2024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603384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normAutofit/>
          </a:bodyPr>
          <a:lstStyle>
            <a:lvl1pPr marL="0" indent="0">
              <a:buNone/>
              <a:defRPr sz="4000" b="1" cap="all" baseline="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55CC04AE-0A98-44FB-9270-E8A29F6F01A7}" type="datetime1">
              <a:rPr lang="en-GB" smtClean="0"/>
              <a:t>17/12/2024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006543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B73D16FC-66E8-4A8B-8122-5AD7216E77E1}" type="datetime1">
              <a:rPr lang="en-GB" smtClean="0"/>
              <a:t>17/12/2024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756927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F9B9A69-4727-4B21-9343-EBD5B541818F}" type="datetime1">
              <a:rPr lang="en-GB" smtClean="0"/>
              <a:t>17/12/2024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945957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07E5D64-8312-4901-9887-A14CD884CA09}" type="datetime1">
              <a:rPr lang="en-GB" smtClean="0"/>
              <a:t>17/12/2024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634164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063BD4-7175-4A27-9DD7-F989B3697026}" type="datetime1">
              <a:rPr lang="en-GB" smtClean="0"/>
              <a:t>17/12/2024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224225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D27C038-0605-4FA2-818E-3B9A81B84825}" type="datetime1">
              <a:rPr lang="en-GB" smtClean="0"/>
              <a:t>17/12/2024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214022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027A382-8C8A-4DF6-9EAB-D20431C14A14}" type="datetime1">
              <a:rPr lang="en-GB" smtClean="0"/>
              <a:t>17/12/2024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91893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0"/>
            <a:ext cx="12192000" cy="1340304"/>
          </a:xfrm>
          <a:prstGeom prst="rect">
            <a:avLst/>
          </a:prstGeom>
          <a:solidFill>
            <a:srgbClr val="9E3159"/>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2" name="Title Placeholder 1"/>
          <p:cNvSpPr>
            <a:spLocks noGrp="1"/>
          </p:cNvSpPr>
          <p:nvPr>
            <p:ph type="title"/>
          </p:nvPr>
        </p:nvSpPr>
        <p:spPr>
          <a:xfrm>
            <a:off x="838200" y="7370"/>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36F1D7-F504-4A0F-B728-68B342E307A9}" type="datetime1">
              <a:rPr lang="en-GB" smtClean="0"/>
              <a:t>17/12/2024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C0CA23-4D8D-4670-B5DD-ACC4E2457EF3}" type="slidenum">
              <a:rPr lang="en-GB" smtClean="0"/>
              <a:t>‹#›</a:t>
            </a:fld>
            <a:endParaRPr lang="en-GB"/>
          </a:p>
        </p:txBody>
      </p:sp>
      <p:pic>
        <p:nvPicPr>
          <p:cNvPr id="8" name="Picture 7" descr="A picture containing drawing&#10;&#10;Description automatically generated">
            <a:extLst>
              <a:ext uri="{FF2B5EF4-FFF2-40B4-BE49-F238E27FC236}">
                <a16:creationId xmlns:a16="http://schemas.microsoft.com/office/drawing/2014/main" id="{66DB40D0-4D2B-47FB-81BB-D6B0222AF521}"/>
              </a:ext>
            </a:extLst>
          </p:cNvPr>
          <p:cNvPicPr>
            <a:picLocks noChangeAspect="1"/>
          </p:cNvPicPr>
          <p:nvPr userDrawn="1"/>
        </p:nvPicPr>
        <p:blipFill rotWithShape="1">
          <a:blip r:embed="rId13" cstate="print">
            <a:extLst>
              <a:ext uri="{28A0092B-C50C-407E-A947-70E740481C1C}">
                <a14:useLocalDpi xmlns:a14="http://schemas.microsoft.com/office/drawing/2010/main" val="0"/>
              </a:ext>
            </a:extLst>
          </a:blip>
          <a:srcRect b="21565"/>
          <a:stretch/>
        </p:blipFill>
        <p:spPr>
          <a:xfrm>
            <a:off x="9045073" y="220571"/>
            <a:ext cx="2880360" cy="705259"/>
          </a:xfrm>
          <a:prstGeom prst="rect">
            <a:avLst/>
          </a:prstGeom>
        </p:spPr>
      </p:pic>
    </p:spTree>
    <p:extLst>
      <p:ext uri="{BB962C8B-B14F-4D97-AF65-F5344CB8AC3E}">
        <p14:creationId xmlns:p14="http://schemas.microsoft.com/office/powerpoint/2010/main" val="3764535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b="1" kern="1200">
          <a:solidFill>
            <a:schemeClr val="bg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recoverytrial.net/for-site-staff/site-set-up-1/safety-reports"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mailto:recovery@ecraid.eu"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ema.europa.eu/en/human-regulatory-overview/research-and-development/clinical-trials-human-medicines/clinical-trials-regulation"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697480"/>
            <a:ext cx="9144000" cy="1193800"/>
          </a:xfrm>
        </p:spPr>
        <p:txBody>
          <a:bodyPr>
            <a:normAutofit/>
          </a:bodyPr>
          <a:lstStyle/>
          <a:p>
            <a:r>
              <a:rPr lang="es-ES" b="1" dirty="0">
                <a:solidFill>
                  <a:srgbClr val="9E3159"/>
                </a:solidFill>
                <a:latin typeface="+mn-lt"/>
              </a:rPr>
              <a:t>Ensayo RECOVERY</a:t>
            </a:r>
          </a:p>
        </p:txBody>
      </p:sp>
      <p:sp>
        <p:nvSpPr>
          <p:cNvPr id="3" name="Subtitle 2"/>
          <p:cNvSpPr>
            <a:spLocks noGrp="1"/>
          </p:cNvSpPr>
          <p:nvPr>
            <p:ph type="subTitle" idx="1"/>
          </p:nvPr>
        </p:nvSpPr>
        <p:spPr>
          <a:xfrm>
            <a:off x="1524000" y="4369626"/>
            <a:ext cx="9144000" cy="1655762"/>
          </a:xfrm>
        </p:spPr>
        <p:txBody>
          <a:bodyPr vert="horz" lIns="91440" tIns="45720" rIns="91440" bIns="45720" rtlCol="0" anchor="t">
            <a:normAutofit/>
          </a:bodyPr>
          <a:lstStyle/>
          <a:p>
            <a:r>
              <a:rPr lang="es-ES" sz="3200" b="1" dirty="0"/>
              <a:t>Formación para investigadores principales de la UE</a:t>
            </a:r>
          </a:p>
          <a:p>
            <a:endParaRPr lang="es-ES" b="1" dirty="0"/>
          </a:p>
          <a:p>
            <a:r>
              <a:rPr lang="es-ES" sz="2000" b="1" dirty="0">
                <a:solidFill>
                  <a:schemeClr val="bg1">
                    <a:lumMod val="50000"/>
                  </a:schemeClr>
                </a:solidFill>
              </a:rPr>
              <a:t>V2.0 03-12-2024</a:t>
            </a:r>
            <a:endParaRPr lang="es-ES" sz="2000" b="1" dirty="0">
              <a:solidFill>
                <a:schemeClr val="bg1">
                  <a:lumMod val="50000"/>
                </a:schemeClr>
              </a:solidFill>
              <a:ea typeface="Calibri"/>
              <a:cs typeface="Calibri"/>
            </a:endParaRPr>
          </a:p>
          <a:p>
            <a:endParaRPr lang="es-ES" b="1" dirty="0"/>
          </a:p>
        </p:txBody>
      </p:sp>
    </p:spTree>
    <p:extLst>
      <p:ext uri="{BB962C8B-B14F-4D97-AF65-F5344CB8AC3E}">
        <p14:creationId xmlns:p14="http://schemas.microsoft.com/office/powerpoint/2010/main" val="9610185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Identificación e invitación</a:t>
            </a:r>
          </a:p>
        </p:txBody>
      </p:sp>
      <p:sp>
        <p:nvSpPr>
          <p:cNvPr id="3" name="Content Placeholder 2"/>
          <p:cNvSpPr>
            <a:spLocks noGrp="1"/>
          </p:cNvSpPr>
          <p:nvPr>
            <p:ph idx="1"/>
          </p:nvPr>
        </p:nvSpPr>
        <p:spPr/>
        <p:txBody>
          <a:bodyPr/>
          <a:lstStyle/>
          <a:p>
            <a:r>
              <a:rPr lang="es-ES" dirty="0"/>
              <a:t>El IP debe asegurarse de que existe un proceso en su centro para identificar a los posibles participantes</a:t>
            </a:r>
          </a:p>
          <a:p>
            <a:pPr lvl="1"/>
            <a:r>
              <a:rPr lang="es-ES" dirty="0"/>
              <a:t>Por ejemplo, revisión periódica de los ingresos médicos con NAC o gripe, o </a:t>
            </a:r>
            <a:r>
              <a:rPr lang="es-ES" dirty="0">
                <a:highlight>
                  <a:srgbClr val="FFFF00"/>
                </a:highlight>
              </a:rPr>
              <a:t>acceso a las </a:t>
            </a:r>
            <a:r>
              <a:rPr lang="es-ES" dirty="0"/>
              <a:t>pruebas de gripe del laboratorio de microbiología</a:t>
            </a:r>
          </a:p>
          <a:p>
            <a:pPr lvl="1"/>
            <a:endParaRPr lang="es-ES" dirty="0"/>
          </a:p>
          <a:p>
            <a:r>
              <a:rPr lang="es-ES" dirty="0"/>
              <a:t>Mantener </a:t>
            </a:r>
            <a:r>
              <a:rPr lang="es-ES" dirty="0">
                <a:highlight>
                  <a:srgbClr val="FFFF00"/>
                </a:highlight>
              </a:rPr>
              <a:t>el reclutamiento </a:t>
            </a:r>
            <a:r>
              <a:rPr lang="es-ES" dirty="0"/>
              <a:t>activo es una buena forma de garantizar la calidad en los centros, ya que mejorará la familiaridad del personal con los procedimientos y se reducirán los errores</a:t>
            </a:r>
          </a:p>
        </p:txBody>
      </p:sp>
      <p:sp>
        <p:nvSpPr>
          <p:cNvPr id="4" name="Slide Number Placeholder 3"/>
          <p:cNvSpPr>
            <a:spLocks noGrp="1"/>
          </p:cNvSpPr>
          <p:nvPr>
            <p:ph type="sldNum" sz="quarter" idx="12"/>
          </p:nvPr>
        </p:nvSpPr>
        <p:spPr/>
        <p:txBody>
          <a:bodyPr/>
          <a:lstStyle/>
          <a:p>
            <a:fld id="{42C0CA23-4D8D-4670-B5DD-ACC4E2457EF3}" type="slidenum">
              <a:rPr lang="en-GB" smtClean="0"/>
              <a:t>10</a:t>
            </a:fld>
            <a:endParaRPr lang="es-ES"/>
          </a:p>
        </p:txBody>
      </p:sp>
    </p:spTree>
    <p:extLst>
      <p:ext uri="{BB962C8B-B14F-4D97-AF65-F5344CB8AC3E}">
        <p14:creationId xmlns:p14="http://schemas.microsoft.com/office/powerpoint/2010/main" val="41816348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Consentimiento informado</a:t>
            </a:r>
          </a:p>
        </p:txBody>
      </p:sp>
      <p:sp>
        <p:nvSpPr>
          <p:cNvPr id="3" name="Content Placeholder 2"/>
          <p:cNvSpPr>
            <a:spLocks noGrp="1"/>
          </p:cNvSpPr>
          <p:nvPr>
            <p:ph idx="1"/>
          </p:nvPr>
        </p:nvSpPr>
        <p:spPr/>
        <p:txBody>
          <a:bodyPr>
            <a:normAutofit/>
          </a:bodyPr>
          <a:lstStyle/>
          <a:p>
            <a:r>
              <a:rPr lang="es-ES"/>
              <a:t>El consentimiento informado por escrito es obligatorio para todos los pacientes antes de cualquier procedimiento específico del ensayo</a:t>
            </a:r>
          </a:p>
          <a:p>
            <a:endParaRPr lang="es-ES" dirty="0"/>
          </a:p>
          <a:p>
            <a:r>
              <a:rPr lang="es-ES"/>
              <a:t>El formulario de consentimiento puede estar firmado por</a:t>
            </a:r>
          </a:p>
          <a:p>
            <a:pPr lvl="1"/>
            <a:r>
              <a:rPr lang="es-ES"/>
              <a:t>El paciente</a:t>
            </a:r>
          </a:p>
          <a:p>
            <a:pPr lvl="1"/>
            <a:r>
              <a:rPr lang="es-ES"/>
              <a:t>Un testigo (si el paciente tiene capacidad pero no puede firmar físicamente), o</a:t>
            </a:r>
          </a:p>
          <a:p>
            <a:pPr lvl="1"/>
            <a:r>
              <a:rPr lang="es-ES"/>
              <a:t>Un representante legal (si el paciente no tiene capacidad)</a:t>
            </a:r>
          </a:p>
          <a:p>
            <a:pPr marL="457200" lvl="1" indent="0">
              <a:buNone/>
            </a:pPr>
            <a:endParaRPr lang="es-ES" dirty="0"/>
          </a:p>
          <a:p>
            <a:r>
              <a:rPr lang="es-ES"/>
              <a:t>Encontrará más información en el módulo de Formación sobre el consentimiento informado en la UE</a:t>
            </a:r>
          </a:p>
          <a:p>
            <a:pPr lvl="1"/>
            <a:endParaRPr lang="es-ES" dirty="0"/>
          </a:p>
        </p:txBody>
      </p:sp>
      <p:sp>
        <p:nvSpPr>
          <p:cNvPr id="4" name="Slide Number Placeholder 3"/>
          <p:cNvSpPr>
            <a:spLocks noGrp="1"/>
          </p:cNvSpPr>
          <p:nvPr>
            <p:ph type="sldNum" sz="quarter" idx="12"/>
          </p:nvPr>
        </p:nvSpPr>
        <p:spPr/>
        <p:txBody>
          <a:bodyPr/>
          <a:lstStyle/>
          <a:p>
            <a:fld id="{42C0CA23-4D8D-4670-B5DD-ACC4E2457EF3}" type="slidenum">
              <a:rPr lang="en-GB" smtClean="0"/>
              <a:t>11</a:t>
            </a:fld>
            <a:endParaRPr lang="es-ES"/>
          </a:p>
        </p:txBody>
      </p:sp>
    </p:spTree>
    <p:extLst>
      <p:ext uri="{BB962C8B-B14F-4D97-AF65-F5344CB8AC3E}">
        <p14:creationId xmlns:p14="http://schemas.microsoft.com/office/powerpoint/2010/main" val="28447411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Aleatorización</a:t>
            </a:r>
          </a:p>
        </p:txBody>
      </p:sp>
      <p:sp>
        <p:nvSpPr>
          <p:cNvPr id="3" name="Content Placeholder 2"/>
          <p:cNvSpPr>
            <a:spLocks noGrp="1"/>
          </p:cNvSpPr>
          <p:nvPr>
            <p:ph idx="1"/>
          </p:nvPr>
        </p:nvSpPr>
        <p:spPr>
          <a:xfrm>
            <a:off x="504201" y="1596884"/>
            <a:ext cx="11240759" cy="4854715"/>
          </a:xfrm>
        </p:spPr>
        <p:txBody>
          <a:bodyPr>
            <a:normAutofit fontScale="92500" lnSpcReduction="10000"/>
          </a:bodyPr>
          <a:lstStyle/>
          <a:p>
            <a:r>
              <a:rPr lang="es-ES" dirty="0"/>
              <a:t>La evaluación de la elegibilidad debe realizarla una persona con formación médica y conocimientos adecuados sobre los PMI (y sus contraindicaciones). </a:t>
            </a:r>
          </a:p>
          <a:p>
            <a:r>
              <a:rPr lang="es-ES" dirty="0"/>
              <a:t>Esta evaluación debe realizarse en conversación con el médico que atiende al paciente y documentarse en el historial médico.</a:t>
            </a:r>
          </a:p>
          <a:p>
            <a:r>
              <a:rPr lang="es-ES" dirty="0"/>
              <a:t>La aleatorización puede ser realizada por un miembro del equipo de investigación (no necesariamente la persona que obtuvo el consentimiento o evaluó la elegibilidad).</a:t>
            </a:r>
          </a:p>
          <a:p>
            <a:r>
              <a:rPr lang="es-ES" dirty="0"/>
              <a:t>La persona que rellene el formulario de aleatorización debe haber completado la formación específica del ensayo sobre este tema y confirmar que se ha obtenido el consentimiento.</a:t>
            </a:r>
          </a:p>
          <a:p>
            <a:r>
              <a:rPr lang="es-ES" dirty="0"/>
              <a:t>Debe elaborarse un método fiable para informar a los médicos que tratan al participante de la asignación o asignaciones aleatorias</a:t>
            </a:r>
          </a:p>
        </p:txBody>
      </p:sp>
      <p:sp>
        <p:nvSpPr>
          <p:cNvPr id="4" name="Slide Number Placeholder 3"/>
          <p:cNvSpPr>
            <a:spLocks noGrp="1"/>
          </p:cNvSpPr>
          <p:nvPr>
            <p:ph type="sldNum" sz="quarter" idx="12"/>
          </p:nvPr>
        </p:nvSpPr>
        <p:spPr/>
        <p:txBody>
          <a:bodyPr/>
          <a:lstStyle/>
          <a:p>
            <a:fld id="{42C0CA23-4D8D-4670-B5DD-ACC4E2457EF3}" type="slidenum">
              <a:rPr lang="en-GB" smtClean="0"/>
              <a:t>12</a:t>
            </a:fld>
            <a:endParaRPr lang="es-ES"/>
          </a:p>
        </p:txBody>
      </p:sp>
    </p:spTree>
    <p:extLst>
      <p:ext uri="{BB962C8B-B14F-4D97-AF65-F5344CB8AC3E}">
        <p14:creationId xmlns:p14="http://schemas.microsoft.com/office/powerpoint/2010/main" val="1445346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Seguimiento</a:t>
            </a:r>
          </a:p>
        </p:txBody>
      </p:sp>
      <p:sp>
        <p:nvSpPr>
          <p:cNvPr id="3" name="Content Placeholder 2"/>
          <p:cNvSpPr>
            <a:spLocks noGrp="1"/>
          </p:cNvSpPr>
          <p:nvPr>
            <p:ph idx="1"/>
          </p:nvPr>
        </p:nvSpPr>
        <p:spPr/>
        <p:txBody>
          <a:bodyPr/>
          <a:lstStyle/>
          <a:p>
            <a:r>
              <a:rPr lang="es-ES" dirty="0"/>
              <a:t>El IP debe designar a personas con la formación adecuada (incluida la formación específica del ensayo sobre este tema) a las que se les proporcionarán cuentas en </a:t>
            </a:r>
            <a:r>
              <a:rPr lang="es-ES" dirty="0" err="1"/>
              <a:t>OpenClinica</a:t>
            </a:r>
            <a:r>
              <a:rPr lang="es-ES" dirty="0"/>
              <a:t> para rellenar los formularios de informes de seguimiento</a:t>
            </a:r>
          </a:p>
          <a:p>
            <a:endParaRPr lang="es-ES" dirty="0"/>
          </a:p>
          <a:p>
            <a:r>
              <a:rPr lang="es-ES" dirty="0"/>
              <a:t>El IP es responsable de garantizar que el personal del centro tenga acceso a los historiales médicos pertinentes cuando rellene dichos formularios</a:t>
            </a:r>
          </a:p>
        </p:txBody>
      </p:sp>
      <p:sp>
        <p:nvSpPr>
          <p:cNvPr id="4" name="Slide Number Placeholder 3"/>
          <p:cNvSpPr>
            <a:spLocks noGrp="1"/>
          </p:cNvSpPr>
          <p:nvPr>
            <p:ph type="sldNum" sz="quarter" idx="12"/>
          </p:nvPr>
        </p:nvSpPr>
        <p:spPr/>
        <p:txBody>
          <a:bodyPr/>
          <a:lstStyle/>
          <a:p>
            <a:fld id="{42C0CA23-4D8D-4670-B5DD-ACC4E2457EF3}" type="slidenum">
              <a:rPr lang="en-GB" smtClean="0"/>
              <a:t>13</a:t>
            </a:fld>
            <a:endParaRPr lang="es-ES"/>
          </a:p>
        </p:txBody>
      </p:sp>
    </p:spTree>
    <p:extLst>
      <p:ext uri="{BB962C8B-B14F-4D97-AF65-F5344CB8AC3E}">
        <p14:creationId xmlns:p14="http://schemas.microsoft.com/office/powerpoint/2010/main" val="22467500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Informes de seguridad</a:t>
            </a:r>
          </a:p>
        </p:txBody>
      </p:sp>
      <p:sp>
        <p:nvSpPr>
          <p:cNvPr id="3" name="Content Placeholder 2"/>
          <p:cNvSpPr>
            <a:spLocks noGrp="1"/>
          </p:cNvSpPr>
          <p:nvPr>
            <p:ph idx="1"/>
          </p:nvPr>
        </p:nvSpPr>
        <p:spPr/>
        <p:txBody>
          <a:bodyPr>
            <a:normAutofit lnSpcReduction="10000"/>
          </a:bodyPr>
          <a:lstStyle/>
          <a:p>
            <a:r>
              <a:rPr lang="es-ES" dirty="0"/>
              <a:t>El protocolo de RECOVERY exige que se notifiquen los eventos adversos graves (SAE, por sus siglas en inglés) que el IP considere que están relacionados «con una probabilidad razonable» con el tratamiento o tratamientos del estudio.</a:t>
            </a:r>
          </a:p>
          <a:p>
            <a:pPr lvl="1"/>
            <a:r>
              <a:rPr lang="es-ES" dirty="0"/>
              <a:t>No es necesario notificar otros eventos adversos graves</a:t>
            </a:r>
          </a:p>
          <a:p>
            <a:pPr lvl="1"/>
            <a:endParaRPr lang="es-ES" dirty="0"/>
          </a:p>
          <a:p>
            <a:r>
              <a:rPr lang="es-ES" dirty="0"/>
              <a:t>Definición de evento adverso «grave»:</a:t>
            </a:r>
          </a:p>
          <a:p>
            <a:pPr lvl="1"/>
            <a:r>
              <a:rPr lang="es-ES" dirty="0"/>
              <a:t>Mortal o potencialmente mortal</a:t>
            </a:r>
          </a:p>
          <a:p>
            <a:pPr lvl="1"/>
            <a:r>
              <a:rPr lang="es-ES" dirty="0"/>
              <a:t>Requiere hospitalización o prolongamiento de la misma</a:t>
            </a:r>
          </a:p>
          <a:p>
            <a:pPr lvl="1"/>
            <a:r>
              <a:rPr lang="es-ES" dirty="0"/>
              <a:t>Provoca una discapacidad o incapacidad persistente o significativa</a:t>
            </a:r>
          </a:p>
          <a:p>
            <a:pPr lvl="1"/>
            <a:r>
              <a:rPr lang="es-ES" dirty="0"/>
              <a:t>Da lugar a una anomalía congénita o defecto de nacimiento</a:t>
            </a:r>
          </a:p>
          <a:p>
            <a:pPr lvl="1"/>
            <a:r>
              <a:rPr lang="es-ES" dirty="0"/>
              <a:t>Otro acontecimiento médico importante en la opinión del IP</a:t>
            </a:r>
          </a:p>
        </p:txBody>
      </p:sp>
      <p:sp>
        <p:nvSpPr>
          <p:cNvPr id="4" name="Slide Number Placeholder 3"/>
          <p:cNvSpPr>
            <a:spLocks noGrp="1"/>
          </p:cNvSpPr>
          <p:nvPr>
            <p:ph type="sldNum" sz="quarter" idx="12"/>
          </p:nvPr>
        </p:nvSpPr>
        <p:spPr/>
        <p:txBody>
          <a:bodyPr/>
          <a:lstStyle/>
          <a:p>
            <a:fld id="{42C0CA23-4D8D-4670-B5DD-ACC4E2457EF3}" type="slidenum">
              <a:rPr lang="en-GB" smtClean="0"/>
              <a:t>14</a:t>
            </a:fld>
            <a:endParaRPr lang="es-ES"/>
          </a:p>
        </p:txBody>
      </p:sp>
    </p:spTree>
    <p:extLst>
      <p:ext uri="{BB962C8B-B14F-4D97-AF65-F5344CB8AC3E}">
        <p14:creationId xmlns:p14="http://schemas.microsoft.com/office/powerpoint/2010/main" val="8694866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Informes de seguridad</a:t>
            </a:r>
          </a:p>
        </p:txBody>
      </p:sp>
      <p:sp>
        <p:nvSpPr>
          <p:cNvPr id="3" name="Content Placeholder 2"/>
          <p:cNvSpPr>
            <a:spLocks noGrp="1"/>
          </p:cNvSpPr>
          <p:nvPr>
            <p:ph idx="1"/>
          </p:nvPr>
        </p:nvSpPr>
        <p:spPr>
          <a:xfrm>
            <a:off x="504201" y="1596885"/>
            <a:ext cx="11362679" cy="4580078"/>
          </a:xfrm>
        </p:spPr>
        <p:txBody>
          <a:bodyPr vert="horz" lIns="91440" tIns="45720" rIns="91440" bIns="45720" rtlCol="0" anchor="t">
            <a:normAutofit fontScale="92500" lnSpcReduction="20000"/>
          </a:bodyPr>
          <a:lstStyle/>
          <a:p>
            <a:r>
              <a:rPr lang="es-ES" dirty="0"/>
              <a:t>Para que un evento adverso se considere una reacción adversa se requiere (según la guía «CT-3» de la Comisión Europea) </a:t>
            </a:r>
            <a:r>
              <a:rPr lang="es-ES" i="1" dirty="0"/>
              <a:t>«una posibilidad razonable de relación causal entre el acontecimiento y el PMI. Esto significa que hay hechos (pruebas) o argumentos que sugieren una relación causal.»</a:t>
            </a:r>
            <a:r>
              <a:rPr lang="es-ES" dirty="0"/>
              <a:t> </a:t>
            </a:r>
          </a:p>
          <a:p>
            <a:endParaRPr lang="es-ES" dirty="0"/>
          </a:p>
          <a:p>
            <a:r>
              <a:rPr lang="es-ES" dirty="0"/>
              <a:t>Los SAE que se crea que están relacionados con el tratamiento del estudio (sospechas de reacciones adversas graves, SSAR) deben notificarse en un plazo de 24 horas desde que el IP tenga conocimiento de ellos</a:t>
            </a:r>
          </a:p>
          <a:p>
            <a:pPr lvl="1"/>
            <a:r>
              <a:rPr lang="es-ES" dirty="0"/>
              <a:t>Puede ser útil hablar sobre el evento adverso con la OCC/CCR para asegurar que se proporciona suficiente información para apoyar la notificación posterior (a las entidades regulatorias, al comité de ética, etc.)</a:t>
            </a:r>
          </a:p>
          <a:p>
            <a:pPr lvl="1"/>
            <a:endParaRPr lang="es-ES" dirty="0">
              <a:ea typeface="Calibri" panose="020F0502020204030204"/>
              <a:cs typeface="Calibri" panose="020F0502020204030204"/>
            </a:endParaRPr>
          </a:p>
          <a:p>
            <a:r>
              <a:rPr lang="es-ES" dirty="0"/>
              <a:t>Los datos de contacto de la OCC se encuentran en la página del país correspondiente del sitio web </a:t>
            </a:r>
          </a:p>
          <a:p>
            <a:pPr lvl="1"/>
            <a:endParaRPr lang="es-ES" dirty="0">
              <a:ea typeface="Calibri" panose="020F0502020204030204"/>
              <a:cs typeface="Calibri" panose="020F0502020204030204"/>
            </a:endParaRPr>
          </a:p>
          <a:p>
            <a:pPr marL="457200" lvl="1" indent="0">
              <a:buNone/>
            </a:pPr>
            <a:endParaRPr lang="es-ES" dirty="0">
              <a:ea typeface="Calibri" panose="020F0502020204030204"/>
              <a:cs typeface="Calibri" panose="020F0502020204030204"/>
            </a:endParaRPr>
          </a:p>
        </p:txBody>
      </p:sp>
      <p:sp>
        <p:nvSpPr>
          <p:cNvPr id="4" name="Slide Number Placeholder 3"/>
          <p:cNvSpPr>
            <a:spLocks noGrp="1"/>
          </p:cNvSpPr>
          <p:nvPr>
            <p:ph type="sldNum" sz="quarter" idx="12"/>
          </p:nvPr>
        </p:nvSpPr>
        <p:spPr/>
        <p:txBody>
          <a:bodyPr/>
          <a:lstStyle/>
          <a:p>
            <a:fld id="{42C0CA23-4D8D-4670-B5DD-ACC4E2457EF3}" type="slidenum">
              <a:rPr lang="en-GB" smtClean="0"/>
              <a:t>15</a:t>
            </a:fld>
            <a:endParaRPr lang="es-ES"/>
          </a:p>
        </p:txBody>
      </p:sp>
    </p:spTree>
    <p:extLst>
      <p:ext uri="{BB962C8B-B14F-4D97-AF65-F5344CB8AC3E}">
        <p14:creationId xmlns:p14="http://schemas.microsoft.com/office/powerpoint/2010/main" val="36781031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Informes de seguridad</a:t>
            </a:r>
          </a:p>
        </p:txBody>
      </p:sp>
      <p:sp>
        <p:nvSpPr>
          <p:cNvPr id="3" name="Content Placeholder 2"/>
          <p:cNvSpPr>
            <a:spLocks noGrp="1"/>
          </p:cNvSpPr>
          <p:nvPr>
            <p:ph idx="1"/>
          </p:nvPr>
        </p:nvSpPr>
        <p:spPr>
          <a:xfrm>
            <a:off x="504201" y="1596885"/>
            <a:ext cx="11177899" cy="5026767"/>
          </a:xfrm>
        </p:spPr>
        <p:txBody>
          <a:bodyPr vert="horz" lIns="91440" tIns="45720" rIns="91440" bIns="45720" rtlCol="0" anchor="t">
            <a:normAutofit fontScale="92500" lnSpcReduction="10000"/>
          </a:bodyPr>
          <a:lstStyle/>
          <a:p>
            <a:r>
              <a:rPr lang="es-ES" dirty="0"/>
              <a:t>La OCC evaluará la «previsibilidad» del acontecimiento con respecto a la información de seguridad de referencia para el o los PMI</a:t>
            </a:r>
          </a:p>
          <a:p>
            <a:endParaRPr lang="es-ES" dirty="0"/>
          </a:p>
          <a:p>
            <a:r>
              <a:rPr lang="es-ES" dirty="0"/>
              <a:t>Si es «inesperado», la OCC informará sobre el SUSAR</a:t>
            </a:r>
          </a:p>
          <a:p>
            <a:endParaRPr lang="es-ES" dirty="0"/>
          </a:p>
          <a:p>
            <a:r>
              <a:rPr lang="es-ES" dirty="0"/>
              <a:t>Toda la información sobre las sospechas de reacción adversa grave inesperada (SUSAR, por sus siglas en inglés) en RECOVERY se pone a disposición de los IP en la página</a:t>
            </a:r>
            <a:r>
              <a:rPr lang="es-ES" dirty="0">
                <a:hlinkClick r:id="rId2"/>
              </a:rPr>
              <a:t> web del ensayo</a:t>
            </a:r>
            <a:r>
              <a:rPr lang="es-ES" dirty="0"/>
              <a:t> (actualizada trimestralmente)</a:t>
            </a:r>
          </a:p>
          <a:p>
            <a:endParaRPr lang="es-ES" dirty="0">
              <a:ea typeface="Calibri" panose="020F0502020204030204"/>
              <a:cs typeface="Calibri" panose="020F0502020204030204"/>
            </a:endParaRPr>
          </a:p>
          <a:p>
            <a:r>
              <a:rPr lang="es-ES" dirty="0">
                <a:latin typeface="Calibri"/>
              </a:rPr>
              <a:t>Todos los miembros del equipo del estudio deben notificar inmediatamente al IP si tienen conocimiento de cualquier otro problema que pueda suponer un peligro para la salud o la seguridad de los participantes en el estudio y el IP debe notificar inmediatamente a la OCC si está de acuerdo con esta evaluación</a:t>
            </a:r>
          </a:p>
        </p:txBody>
      </p:sp>
      <p:sp>
        <p:nvSpPr>
          <p:cNvPr id="4" name="Slide Number Placeholder 3"/>
          <p:cNvSpPr>
            <a:spLocks noGrp="1"/>
          </p:cNvSpPr>
          <p:nvPr>
            <p:ph type="sldNum" sz="quarter" idx="12"/>
          </p:nvPr>
        </p:nvSpPr>
        <p:spPr/>
        <p:txBody>
          <a:bodyPr/>
          <a:lstStyle/>
          <a:p>
            <a:fld id="{42C0CA23-4D8D-4670-B5DD-ACC4E2457EF3}" type="slidenum">
              <a:rPr lang="en-GB" smtClean="0"/>
              <a:t>16</a:t>
            </a:fld>
            <a:endParaRPr lang="es-ES"/>
          </a:p>
        </p:txBody>
      </p:sp>
    </p:spTree>
    <p:extLst>
      <p:ext uri="{BB962C8B-B14F-4D97-AF65-F5344CB8AC3E}">
        <p14:creationId xmlns:p14="http://schemas.microsoft.com/office/powerpoint/2010/main" val="21686426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Desviaciones del protocolo</a:t>
            </a:r>
          </a:p>
        </p:txBody>
      </p:sp>
      <p:sp>
        <p:nvSpPr>
          <p:cNvPr id="3" name="Content Placeholder 2"/>
          <p:cNvSpPr>
            <a:spLocks noGrp="1"/>
          </p:cNvSpPr>
          <p:nvPr>
            <p:ph idx="1"/>
          </p:nvPr>
        </p:nvSpPr>
        <p:spPr/>
        <p:txBody>
          <a:bodyPr/>
          <a:lstStyle/>
          <a:p>
            <a:r>
              <a:rPr lang="es-ES" dirty="0"/>
              <a:t>El IP puede darse cuenta de posibles desviaciones del protocolo o el CCR puede identificarlas a partir de la información recibida del centro</a:t>
            </a:r>
          </a:p>
          <a:p>
            <a:endParaRPr lang="es-ES" dirty="0"/>
          </a:p>
          <a:p>
            <a:r>
              <a:rPr lang="es-ES" dirty="0"/>
              <a:t>Todas las posibles desviaciones del protocolo deben notificarse al CCR (correo electrónico </a:t>
            </a:r>
            <a:r>
              <a:rPr lang="es-ES" dirty="0">
                <a:hlinkClick r:id="rId2"/>
              </a:rPr>
              <a:t>recovery@ecraid.eu</a:t>
            </a:r>
            <a:r>
              <a:rPr lang="es-ES" dirty="0"/>
              <a:t>) donde se registrarán y revisarán para determinar las medidas que deben aplicarse</a:t>
            </a:r>
          </a:p>
          <a:p>
            <a:endParaRPr lang="es-ES" dirty="0"/>
          </a:p>
          <a:p>
            <a:r>
              <a:rPr lang="es-ES" dirty="0"/>
              <a:t>Se puede pedir al IP que rellene una nota de archivo para documentar la desviación del protocolo y cualquier acción correctiva y preventiva</a:t>
            </a:r>
          </a:p>
        </p:txBody>
      </p:sp>
      <p:sp>
        <p:nvSpPr>
          <p:cNvPr id="4" name="Slide Number Placeholder 3"/>
          <p:cNvSpPr>
            <a:spLocks noGrp="1"/>
          </p:cNvSpPr>
          <p:nvPr>
            <p:ph type="sldNum" sz="quarter" idx="12"/>
          </p:nvPr>
        </p:nvSpPr>
        <p:spPr/>
        <p:txBody>
          <a:bodyPr/>
          <a:lstStyle/>
          <a:p>
            <a:fld id="{42C0CA23-4D8D-4670-B5DD-ACC4E2457EF3}" type="slidenum">
              <a:rPr lang="en-GB" smtClean="0"/>
              <a:t>17</a:t>
            </a:fld>
            <a:endParaRPr lang="es-ES"/>
          </a:p>
        </p:txBody>
      </p:sp>
    </p:spTree>
    <p:extLst>
      <p:ext uri="{BB962C8B-B14F-4D97-AF65-F5344CB8AC3E}">
        <p14:creationId xmlns:p14="http://schemas.microsoft.com/office/powerpoint/2010/main" val="25760104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Archivo del centro del investigador</a:t>
            </a:r>
          </a:p>
        </p:txBody>
      </p:sp>
      <p:sp>
        <p:nvSpPr>
          <p:cNvPr id="3" name="Content Placeholder 2"/>
          <p:cNvSpPr>
            <a:spLocks noGrp="1"/>
          </p:cNvSpPr>
          <p:nvPr>
            <p:ph idx="1"/>
          </p:nvPr>
        </p:nvSpPr>
        <p:spPr/>
        <p:txBody>
          <a:bodyPr>
            <a:normAutofit fontScale="92500" lnSpcReduction="10000"/>
          </a:bodyPr>
          <a:lstStyle/>
          <a:p>
            <a:r>
              <a:rPr lang="es-ES"/>
              <a:t>El índice RECOVERY EU ISF debe utilizarse para organizar el ISF</a:t>
            </a:r>
          </a:p>
          <a:p>
            <a:endParaRPr lang="es-ES" dirty="0"/>
          </a:p>
          <a:p>
            <a:r>
              <a:rPr lang="es-ES"/>
              <a:t>La mayoría de los documentos del ensayo están disponibles en el sitio web y no es necesario duplicarlos en el ISF en papel</a:t>
            </a:r>
          </a:p>
          <a:p>
            <a:endParaRPr lang="es-ES" dirty="0"/>
          </a:p>
          <a:p>
            <a:r>
              <a:rPr lang="es-ES"/>
              <a:t>Otros documentos se guardarán en el ISF en papel, o pueden guardarse en otros lugares seguros claramente documentados</a:t>
            </a:r>
          </a:p>
          <a:p>
            <a:endParaRPr lang="es-ES" dirty="0"/>
          </a:p>
          <a:p>
            <a:r>
              <a:rPr lang="es-ES"/>
              <a:t>Si los documentos del ISF se almacenan electrónicamente, deben ser accesibles siempre que se necesiten, y el historial de versiones del documento debe ser claro (si procede)</a:t>
            </a:r>
          </a:p>
        </p:txBody>
      </p:sp>
      <p:sp>
        <p:nvSpPr>
          <p:cNvPr id="4" name="Slide Number Placeholder 3"/>
          <p:cNvSpPr>
            <a:spLocks noGrp="1"/>
          </p:cNvSpPr>
          <p:nvPr>
            <p:ph type="sldNum" sz="quarter" idx="12"/>
          </p:nvPr>
        </p:nvSpPr>
        <p:spPr/>
        <p:txBody>
          <a:bodyPr/>
          <a:lstStyle/>
          <a:p>
            <a:fld id="{42C0CA23-4D8D-4670-B5DD-ACC4E2457EF3}" type="slidenum">
              <a:rPr lang="en-GB" smtClean="0"/>
              <a:t>18</a:t>
            </a:fld>
            <a:endParaRPr lang="es-ES"/>
          </a:p>
        </p:txBody>
      </p:sp>
    </p:spTree>
    <p:extLst>
      <p:ext uri="{BB962C8B-B14F-4D97-AF65-F5344CB8AC3E}">
        <p14:creationId xmlns:p14="http://schemas.microsoft.com/office/powerpoint/2010/main" val="2015990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¡Gracias!</a:t>
            </a:r>
          </a:p>
        </p:txBody>
      </p:sp>
      <p:sp>
        <p:nvSpPr>
          <p:cNvPr id="3" name="Content Placeholder 2"/>
          <p:cNvSpPr>
            <a:spLocks noGrp="1"/>
          </p:cNvSpPr>
          <p:nvPr>
            <p:ph idx="1"/>
          </p:nvPr>
        </p:nvSpPr>
        <p:spPr/>
        <p:txBody>
          <a:bodyPr/>
          <a:lstStyle/>
          <a:p>
            <a:r>
              <a:rPr lang="es-ES"/>
              <a:t>Gracias por formar parte de la colaboración RECOVERY.</a:t>
            </a:r>
          </a:p>
        </p:txBody>
      </p:sp>
      <p:sp>
        <p:nvSpPr>
          <p:cNvPr id="4" name="Slide Number Placeholder 3"/>
          <p:cNvSpPr>
            <a:spLocks noGrp="1"/>
          </p:cNvSpPr>
          <p:nvPr>
            <p:ph type="sldNum" sz="quarter" idx="12"/>
          </p:nvPr>
        </p:nvSpPr>
        <p:spPr/>
        <p:txBody>
          <a:bodyPr/>
          <a:lstStyle/>
          <a:p>
            <a:fld id="{42C0CA23-4D8D-4670-B5DD-ACC4E2457EF3}" type="slidenum">
              <a:rPr lang="en-GB" smtClean="0"/>
              <a:t>19</a:t>
            </a:fld>
            <a:endParaRPr lang="es-ES"/>
          </a:p>
        </p:txBody>
      </p:sp>
      <p:pic>
        <p:nvPicPr>
          <p:cNvPr id="8" name="Picture 7" descr="A map of the world with different countries/regions&#10;&#10;Description automatically generated">
            <a:extLst>
              <a:ext uri="{FF2B5EF4-FFF2-40B4-BE49-F238E27FC236}">
                <a16:creationId xmlns:a16="http://schemas.microsoft.com/office/drawing/2014/main" id="{0883BFAB-C1F5-BB43-0FCC-CDE2F6B5431D}"/>
              </a:ext>
            </a:extLst>
          </p:cNvPr>
          <p:cNvPicPr>
            <a:picLocks noChangeAspect="1"/>
          </p:cNvPicPr>
          <p:nvPr/>
        </p:nvPicPr>
        <p:blipFill>
          <a:blip r:embed="rId2"/>
          <a:stretch>
            <a:fillRect/>
          </a:stretch>
        </p:blipFill>
        <p:spPr>
          <a:xfrm>
            <a:off x="3047022" y="2255664"/>
            <a:ext cx="5586478" cy="4277769"/>
          </a:xfrm>
          <a:prstGeom prst="rect">
            <a:avLst/>
          </a:prstGeom>
        </p:spPr>
      </p:pic>
    </p:spTree>
    <p:extLst>
      <p:ext uri="{BB962C8B-B14F-4D97-AF65-F5344CB8AC3E}">
        <p14:creationId xmlns:p14="http://schemas.microsoft.com/office/powerpoint/2010/main" val="3570364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Temas</a:t>
            </a:r>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s-ES"/>
              <a:t>Papel del investigador principal local</a:t>
            </a:r>
          </a:p>
          <a:p>
            <a:pPr marL="514350" indent="-514350">
              <a:buFont typeface="+mj-lt"/>
              <a:buAutoNum type="arabicPeriod"/>
            </a:pPr>
            <a:r>
              <a:rPr lang="es-ES"/>
              <a:t>Formación y delegación</a:t>
            </a:r>
          </a:p>
          <a:p>
            <a:pPr marL="514350" indent="-514350">
              <a:buFont typeface="+mj-lt"/>
              <a:buAutoNum type="arabicPeriod"/>
            </a:pPr>
            <a:r>
              <a:rPr lang="es-ES"/>
              <a:t>Identificación e invitación de posibles participantes</a:t>
            </a:r>
          </a:p>
          <a:p>
            <a:pPr marL="514350" indent="-514350">
              <a:buFont typeface="+mj-lt"/>
              <a:buAutoNum type="arabicPeriod"/>
            </a:pPr>
            <a:r>
              <a:rPr lang="es-ES"/>
              <a:t>Consentimiento informado</a:t>
            </a:r>
          </a:p>
          <a:p>
            <a:pPr marL="514350" indent="-514350">
              <a:buFont typeface="+mj-lt"/>
              <a:buAutoNum type="arabicPeriod"/>
            </a:pPr>
            <a:r>
              <a:rPr lang="es-ES"/>
              <a:t>Aleatorización</a:t>
            </a:r>
          </a:p>
          <a:p>
            <a:pPr marL="514350" indent="-514350">
              <a:buFont typeface="+mj-lt"/>
              <a:buAutoNum type="arabicPeriod"/>
            </a:pPr>
            <a:r>
              <a:rPr lang="es-ES"/>
              <a:t>Seguimiento</a:t>
            </a:r>
          </a:p>
          <a:p>
            <a:pPr marL="514350" indent="-514350">
              <a:buFont typeface="+mj-lt"/>
              <a:buAutoNum type="arabicPeriod"/>
            </a:pPr>
            <a:r>
              <a:rPr lang="es-ES"/>
              <a:t>Informes de seguridad</a:t>
            </a:r>
          </a:p>
          <a:p>
            <a:pPr marL="514350" indent="-514350">
              <a:buFont typeface="+mj-lt"/>
              <a:buAutoNum type="arabicPeriod"/>
            </a:pPr>
            <a:r>
              <a:rPr lang="es-ES"/>
              <a:t>Desviaciones del protocolo</a:t>
            </a:r>
          </a:p>
          <a:p>
            <a:pPr marL="514350" indent="-514350">
              <a:buFont typeface="+mj-lt"/>
              <a:buAutoNum type="arabicPeriod"/>
            </a:pPr>
            <a:r>
              <a:rPr lang="es-ES"/>
              <a:t>Archivo del centro del investigador </a:t>
            </a:r>
          </a:p>
        </p:txBody>
      </p:sp>
      <p:sp>
        <p:nvSpPr>
          <p:cNvPr id="4" name="Slide Number Placeholder 3"/>
          <p:cNvSpPr>
            <a:spLocks noGrp="1"/>
          </p:cNvSpPr>
          <p:nvPr>
            <p:ph type="sldNum" sz="quarter" idx="12"/>
          </p:nvPr>
        </p:nvSpPr>
        <p:spPr/>
        <p:txBody>
          <a:bodyPr/>
          <a:lstStyle/>
          <a:p>
            <a:fld id="{42C0CA23-4D8D-4670-B5DD-ACC4E2457EF3}" type="slidenum">
              <a:rPr lang="en-GB" smtClean="0"/>
              <a:t>2</a:t>
            </a:fld>
            <a:endParaRPr lang="es-ES" dirty="0"/>
          </a:p>
        </p:txBody>
      </p:sp>
    </p:spTree>
    <p:extLst>
      <p:ext uri="{BB962C8B-B14F-4D97-AF65-F5344CB8AC3E}">
        <p14:creationId xmlns:p14="http://schemas.microsoft.com/office/powerpoint/2010/main" val="1063094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Rectangle 73"/>
          <p:cNvSpPr>
            <a:spLocks noChangeArrowheads="1"/>
          </p:cNvSpPr>
          <p:nvPr/>
        </p:nvSpPr>
        <p:spPr bwMode="auto">
          <a:xfrm>
            <a:off x="7619126" y="1713750"/>
            <a:ext cx="1409092" cy="720000"/>
          </a:xfrm>
          <a:prstGeom prst="roundRect">
            <a:avLst/>
          </a:prstGeom>
          <a:solidFill>
            <a:schemeClr val="accent5">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ES" altLang="en-US" sz="1200" b="1" i="0" u="none" strike="noStrike" cap="none" baseline="0" dirty="0">
                <a:ln>
                  <a:noFill/>
                </a:ln>
                <a:solidFill>
                  <a:srgbClr val="000000"/>
                </a:solidFill>
                <a:effectLst/>
                <a:latin typeface="Calibri" panose="020F0502020204030204" pitchFamily="34" charset="0"/>
              </a:rPr>
              <a:t>Comité</a:t>
            </a:r>
            <a:r>
              <a:rPr kumimoji="0" lang="es-ES" altLang="en-US" sz="1200" b="1" i="0" u="none" strike="noStrike" cap="none" dirty="0">
                <a:ln>
                  <a:noFill/>
                </a:ln>
                <a:solidFill>
                  <a:srgbClr val="000000"/>
                </a:solidFill>
                <a:effectLst/>
                <a:latin typeface="Calibri" panose="020F0502020204030204" pitchFamily="34" charset="0"/>
              </a:rPr>
              <a:t> </a:t>
            </a:r>
            <a:r>
              <a:rPr kumimoji="0" lang="es-ES" altLang="en-US" sz="1200" b="1" i="0" u="none" strike="noStrike" cap="none" baseline="0" dirty="0">
                <a:ln>
                  <a:noFill/>
                </a:ln>
                <a:solidFill>
                  <a:srgbClr val="000000"/>
                </a:solidFill>
                <a:effectLst/>
                <a:latin typeface="Calibri" panose="020F0502020204030204" pitchFamily="34" charset="0"/>
              </a:rPr>
              <a:t>Independiente</a:t>
            </a:r>
            <a:r>
              <a:rPr lang="es-ES" dirty="0"/>
              <a:t> </a:t>
            </a:r>
            <a:endParaRPr kumimoji="0" lang="es-ES" altLang="en-US" sz="1200" b="1" i="0" u="none" strike="noStrike" cap="none" normalizeH="0" baseline="0" dirty="0">
              <a:ln>
                <a:noFill/>
              </a:ln>
              <a:solidFill>
                <a:srgbClr val="000000"/>
              </a:solidFill>
              <a:effectLst/>
              <a:latin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es-ES" sz="1200" b="1" dirty="0">
                <a:solidFill>
                  <a:srgbClr val="000000"/>
                </a:solidFill>
                <a:latin typeface="Calibri" panose="020F0502020204030204" pitchFamily="34" charset="0"/>
              </a:rPr>
              <a:t>de Supervisión de Datos </a:t>
            </a:r>
            <a:endParaRPr lang="es-ES" altLang="en-US" sz="1200" b="1" dirty="0">
              <a:solidFill>
                <a:srgbClr val="000000"/>
              </a:solidFill>
              <a:latin typeface="Calibri" panose="020F0502020204030204" pitchFamily="34" charset="0"/>
            </a:endParaRPr>
          </a:p>
        </p:txBody>
      </p:sp>
      <p:sp>
        <p:nvSpPr>
          <p:cNvPr id="134" name="Rectangle 73"/>
          <p:cNvSpPr>
            <a:spLocks noChangeArrowheads="1"/>
          </p:cNvSpPr>
          <p:nvPr/>
        </p:nvSpPr>
        <p:spPr bwMode="auto">
          <a:xfrm>
            <a:off x="3396408" y="1718994"/>
            <a:ext cx="1615299" cy="720000"/>
          </a:xfrm>
          <a:prstGeom prst="roundRect">
            <a:avLst/>
          </a:prstGeom>
          <a:solidFill>
            <a:schemeClr val="accent5">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lgn="ctr"/>
            <a:r>
              <a:rPr lang="es-ES" altLang="en-US" sz="1200" b="1" dirty="0">
                <a:solidFill>
                  <a:srgbClr val="000000"/>
                </a:solidFill>
                <a:latin typeface="Calibri" panose="020F0502020204030204" pitchFamily="34" charset="0"/>
              </a:rPr>
              <a:t>Gobernanza, ética y garantía de la investigación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s-ES" altLang="en-US" sz="1200" b="1" i="0" u="none" strike="noStrike" cap="none" baseline="0" dirty="0">
                <a:ln>
                  <a:noFill/>
                </a:ln>
                <a:solidFill>
                  <a:srgbClr val="000000"/>
                </a:solidFill>
                <a:effectLst/>
                <a:latin typeface="Calibri" panose="020F0502020204030204" pitchFamily="34" charset="0"/>
              </a:rPr>
              <a:t>(Oficina del promotor)</a:t>
            </a:r>
            <a:endParaRPr kumimoji="0" lang="es-ES" altLang="en-US" sz="1800" b="0" i="0" u="none" strike="noStrike" cap="none" normalizeH="0" baseline="0" dirty="0">
              <a:ln>
                <a:noFill/>
              </a:ln>
              <a:solidFill>
                <a:schemeClr val="tx1"/>
              </a:solidFill>
              <a:effectLst/>
              <a:latin typeface="Arial" panose="020B0604020202020204" pitchFamily="34" charset="0"/>
            </a:endParaRPr>
          </a:p>
        </p:txBody>
      </p:sp>
      <p:sp>
        <p:nvSpPr>
          <p:cNvPr id="136" name="Rectangle 73"/>
          <p:cNvSpPr>
            <a:spLocks noChangeArrowheads="1"/>
          </p:cNvSpPr>
          <p:nvPr/>
        </p:nvSpPr>
        <p:spPr bwMode="auto">
          <a:xfrm>
            <a:off x="5638702" y="1713750"/>
            <a:ext cx="1260000" cy="720000"/>
          </a:xfrm>
          <a:prstGeom prst="roundRect">
            <a:avLst/>
          </a:prstGeom>
          <a:solidFill>
            <a:schemeClr val="accent5">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ES" altLang="en-US" sz="1200" b="1" i="0" u="none" strike="noStrike" cap="none" baseline="0" dirty="0">
                <a:ln>
                  <a:noFill/>
                </a:ln>
                <a:solidFill>
                  <a:srgbClr val="000000"/>
                </a:solidFill>
                <a:effectLst/>
                <a:latin typeface="Calibri" panose="020F0502020204030204" pitchFamily="34" charset="0"/>
              </a:rPr>
              <a:t>Comité de dirección del ensayo</a:t>
            </a:r>
            <a:endParaRPr kumimoji="0" lang="es-ES" altLang="en-US" sz="1800" b="0" i="0" u="none" strike="noStrike" cap="none" normalizeH="0" baseline="0" dirty="0">
              <a:ln>
                <a:noFill/>
              </a:ln>
              <a:solidFill>
                <a:schemeClr val="tx1"/>
              </a:solidFill>
              <a:effectLst/>
              <a:latin typeface="Arial" panose="020B0604020202020204" pitchFamily="34" charset="0"/>
            </a:endParaRPr>
          </a:p>
        </p:txBody>
      </p:sp>
      <p:cxnSp>
        <p:nvCxnSpPr>
          <p:cNvPr id="139" name="Straight Connector 138"/>
          <p:cNvCxnSpPr>
            <a:endCxn id="136" idx="2"/>
          </p:cNvCxnSpPr>
          <p:nvPr/>
        </p:nvCxnSpPr>
        <p:spPr>
          <a:xfrm flipV="1">
            <a:off x="6268702" y="2433750"/>
            <a:ext cx="0" cy="278246"/>
          </a:xfrm>
          <a:prstGeom prst="line">
            <a:avLst/>
          </a:prstGeom>
          <a:ln w="12700"/>
        </p:spPr>
        <p:style>
          <a:lnRef idx="1">
            <a:schemeClr val="dk1"/>
          </a:lnRef>
          <a:fillRef idx="0">
            <a:schemeClr val="dk1"/>
          </a:fillRef>
          <a:effectRef idx="0">
            <a:schemeClr val="dk1"/>
          </a:effectRef>
          <a:fontRef idx="minor">
            <a:schemeClr val="tx1"/>
          </a:fontRef>
        </p:style>
      </p:cxnSp>
      <p:cxnSp>
        <p:nvCxnSpPr>
          <p:cNvPr id="151" name="Elbow Connector 150"/>
          <p:cNvCxnSpPr>
            <a:stCxn id="134" idx="2"/>
            <a:endCxn id="155" idx="1"/>
          </p:cNvCxnSpPr>
          <p:nvPr/>
        </p:nvCxnSpPr>
        <p:spPr>
          <a:xfrm rot="16200000" flipH="1">
            <a:off x="4219231" y="2390389"/>
            <a:ext cx="736380" cy="833590"/>
          </a:xfrm>
          <a:prstGeom prst="bentConnector2">
            <a:avLst/>
          </a:prstGeom>
          <a:ln w="12700"/>
        </p:spPr>
        <p:style>
          <a:lnRef idx="1">
            <a:schemeClr val="dk1"/>
          </a:lnRef>
          <a:fillRef idx="0">
            <a:schemeClr val="dk1"/>
          </a:fillRef>
          <a:effectRef idx="0">
            <a:schemeClr val="dk1"/>
          </a:effectRef>
          <a:fontRef idx="minor">
            <a:schemeClr val="tx1"/>
          </a:fontRef>
        </p:style>
      </p:cxnSp>
      <p:sp>
        <p:nvSpPr>
          <p:cNvPr id="155" name="Rectangle 73"/>
          <p:cNvSpPr>
            <a:spLocks noChangeArrowheads="1"/>
          </p:cNvSpPr>
          <p:nvPr/>
        </p:nvSpPr>
        <p:spPr bwMode="auto">
          <a:xfrm>
            <a:off x="5004216" y="2715673"/>
            <a:ext cx="2528971" cy="919401"/>
          </a:xfrm>
          <a:prstGeom prst="roundRect">
            <a:avLst/>
          </a:prstGeom>
          <a:solidFill>
            <a:schemeClr val="accent6">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s-ES" altLang="en-US" sz="1200" b="1" i="0" u="none" strike="noStrike" cap="none" normalizeH="0" baseline="0" dirty="0">
              <a:ln>
                <a:noFill/>
              </a:ln>
              <a:solidFill>
                <a:srgbClr val="000000"/>
              </a:solidFill>
              <a:effectLst/>
              <a:latin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s-ES" altLang="en-US" sz="1400" b="1" i="0" u="none" strike="noStrike" cap="none" baseline="0" dirty="0">
                <a:ln>
                  <a:noFill/>
                </a:ln>
                <a:solidFill>
                  <a:srgbClr val="000000"/>
                </a:solidFill>
                <a:effectLst/>
                <a:latin typeface="Calibri" panose="020F0502020204030204" pitchFamily="34" charset="0"/>
              </a:rPr>
              <a:t>Oficina Central de Coordinación (OCC)</a:t>
            </a:r>
          </a:p>
          <a:p>
            <a:pPr marL="0" marR="0" lvl="0" indent="0" algn="ctr" defTabSz="914400" rtl="0" eaLnBrk="0" fontAlgn="base" latinLnBrk="0" hangingPunct="0">
              <a:lnSpc>
                <a:spcPct val="100000"/>
              </a:lnSpc>
              <a:spcBef>
                <a:spcPct val="0"/>
              </a:spcBef>
              <a:spcAft>
                <a:spcPct val="0"/>
              </a:spcAft>
              <a:buClrTx/>
              <a:buSzTx/>
              <a:buFontTx/>
              <a:buNone/>
              <a:tabLst/>
            </a:pPr>
            <a:r>
              <a:rPr kumimoji="0" lang="es-ES" altLang="en-US" sz="1400" b="1" i="0" u="none" strike="noStrike" cap="none" baseline="0" dirty="0">
                <a:ln>
                  <a:noFill/>
                </a:ln>
                <a:solidFill>
                  <a:srgbClr val="000000"/>
                </a:solidFill>
                <a:effectLst/>
                <a:latin typeface="Calibri" panose="020F0502020204030204" pitchFamily="34" charset="0"/>
              </a:rPr>
              <a:t>Universidad</a:t>
            </a:r>
            <a:r>
              <a:rPr kumimoji="0" lang="es-ES" altLang="en-US" sz="1400" b="1" i="0" u="none" strike="noStrike" cap="none" dirty="0">
                <a:ln>
                  <a:noFill/>
                </a:ln>
                <a:solidFill>
                  <a:srgbClr val="000000"/>
                </a:solidFill>
                <a:effectLst/>
                <a:latin typeface="Calibri" panose="020F0502020204030204" pitchFamily="34" charset="0"/>
              </a:rPr>
              <a:t> de Oxford</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s-ES" altLang="en-US" sz="1800" b="0" i="0" u="none" strike="noStrike" cap="none" normalizeH="0" baseline="0" dirty="0">
              <a:ln>
                <a:noFill/>
              </a:ln>
              <a:solidFill>
                <a:schemeClr val="tx1"/>
              </a:solidFill>
              <a:effectLst/>
              <a:latin typeface="Arial" panose="020B0604020202020204" pitchFamily="34" charset="0"/>
            </a:endParaRPr>
          </a:p>
        </p:txBody>
      </p:sp>
      <p:cxnSp>
        <p:nvCxnSpPr>
          <p:cNvPr id="161" name="Elbow Connector 160"/>
          <p:cNvCxnSpPr/>
          <p:nvPr/>
        </p:nvCxnSpPr>
        <p:spPr>
          <a:xfrm rot="10800000" flipV="1">
            <a:off x="7525697" y="2438993"/>
            <a:ext cx="872521" cy="736380"/>
          </a:xfrm>
          <a:prstGeom prst="bentConnector3">
            <a:avLst>
              <a:gd name="adj1" fmla="val -1330"/>
            </a:avLst>
          </a:prstGeom>
          <a:ln w="12700"/>
        </p:spPr>
        <p:style>
          <a:lnRef idx="1">
            <a:schemeClr val="dk1"/>
          </a:lnRef>
          <a:fillRef idx="0">
            <a:schemeClr val="dk1"/>
          </a:fillRef>
          <a:effectRef idx="0">
            <a:schemeClr val="dk1"/>
          </a:effectRef>
          <a:fontRef idx="minor">
            <a:schemeClr val="tx1"/>
          </a:fontRef>
        </p:style>
      </p:cxnSp>
      <p:cxnSp>
        <p:nvCxnSpPr>
          <p:cNvPr id="166" name="Straight Connector 165"/>
          <p:cNvCxnSpPr/>
          <p:nvPr/>
        </p:nvCxnSpPr>
        <p:spPr>
          <a:xfrm flipV="1">
            <a:off x="6268701" y="3635074"/>
            <a:ext cx="0" cy="278246"/>
          </a:xfrm>
          <a:prstGeom prst="line">
            <a:avLst/>
          </a:prstGeom>
          <a:ln w="12700"/>
        </p:spPr>
        <p:style>
          <a:lnRef idx="1">
            <a:schemeClr val="dk1"/>
          </a:lnRef>
          <a:fillRef idx="0">
            <a:schemeClr val="dk1"/>
          </a:fillRef>
          <a:effectRef idx="0">
            <a:schemeClr val="dk1"/>
          </a:effectRef>
          <a:fontRef idx="minor">
            <a:schemeClr val="tx1"/>
          </a:fontRef>
        </p:style>
      </p:cxnSp>
      <p:cxnSp>
        <p:nvCxnSpPr>
          <p:cNvPr id="167" name="Straight Connector 166"/>
          <p:cNvCxnSpPr/>
          <p:nvPr/>
        </p:nvCxnSpPr>
        <p:spPr>
          <a:xfrm flipV="1">
            <a:off x="3457279" y="3913320"/>
            <a:ext cx="5442881"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70" name="Straight Connector 169"/>
          <p:cNvCxnSpPr>
            <a:stCxn id="41" idx="0"/>
          </p:cNvCxnSpPr>
          <p:nvPr/>
        </p:nvCxnSpPr>
        <p:spPr>
          <a:xfrm flipV="1">
            <a:off x="3457279" y="3907155"/>
            <a:ext cx="0" cy="307140"/>
          </a:xfrm>
          <a:prstGeom prst="line">
            <a:avLst/>
          </a:prstGeom>
          <a:ln w="12700"/>
        </p:spPr>
        <p:style>
          <a:lnRef idx="1">
            <a:schemeClr val="dk1"/>
          </a:lnRef>
          <a:fillRef idx="0">
            <a:schemeClr val="dk1"/>
          </a:fillRef>
          <a:effectRef idx="0">
            <a:schemeClr val="dk1"/>
          </a:effectRef>
          <a:fontRef idx="minor">
            <a:schemeClr val="tx1"/>
          </a:fontRef>
        </p:style>
      </p:cxnSp>
      <p:cxnSp>
        <p:nvCxnSpPr>
          <p:cNvPr id="173" name="Straight Connector 172"/>
          <p:cNvCxnSpPr/>
          <p:nvPr/>
        </p:nvCxnSpPr>
        <p:spPr>
          <a:xfrm flipV="1">
            <a:off x="5632482" y="3916680"/>
            <a:ext cx="0" cy="291395"/>
          </a:xfrm>
          <a:prstGeom prst="line">
            <a:avLst/>
          </a:prstGeom>
          <a:ln w="12700"/>
        </p:spPr>
        <p:style>
          <a:lnRef idx="1">
            <a:schemeClr val="dk1"/>
          </a:lnRef>
          <a:fillRef idx="0">
            <a:schemeClr val="dk1"/>
          </a:fillRef>
          <a:effectRef idx="0">
            <a:schemeClr val="dk1"/>
          </a:effectRef>
          <a:fontRef idx="minor">
            <a:schemeClr val="tx1"/>
          </a:fontRef>
        </p:style>
      </p:cxnSp>
      <p:cxnSp>
        <p:nvCxnSpPr>
          <p:cNvPr id="174" name="Straight Connector 173"/>
          <p:cNvCxnSpPr>
            <a:stCxn id="178" idx="0"/>
          </p:cNvCxnSpPr>
          <p:nvPr/>
        </p:nvCxnSpPr>
        <p:spPr>
          <a:xfrm flipV="1">
            <a:off x="6993187" y="3918399"/>
            <a:ext cx="191" cy="295896"/>
          </a:xfrm>
          <a:prstGeom prst="line">
            <a:avLst/>
          </a:prstGeom>
          <a:ln w="12700"/>
        </p:spPr>
        <p:style>
          <a:lnRef idx="1">
            <a:schemeClr val="dk1"/>
          </a:lnRef>
          <a:fillRef idx="0">
            <a:schemeClr val="dk1"/>
          </a:fillRef>
          <a:effectRef idx="0">
            <a:schemeClr val="dk1"/>
          </a:effectRef>
          <a:fontRef idx="minor">
            <a:schemeClr val="tx1"/>
          </a:fontRef>
        </p:style>
      </p:cxnSp>
      <p:cxnSp>
        <p:nvCxnSpPr>
          <p:cNvPr id="175" name="Straight Connector 174"/>
          <p:cNvCxnSpPr/>
          <p:nvPr/>
        </p:nvCxnSpPr>
        <p:spPr>
          <a:xfrm flipV="1">
            <a:off x="8296243" y="3913320"/>
            <a:ext cx="0" cy="290097"/>
          </a:xfrm>
          <a:prstGeom prst="line">
            <a:avLst/>
          </a:prstGeom>
          <a:ln w="12700"/>
        </p:spPr>
        <p:style>
          <a:lnRef idx="1">
            <a:schemeClr val="dk1"/>
          </a:lnRef>
          <a:fillRef idx="0">
            <a:schemeClr val="dk1"/>
          </a:fillRef>
          <a:effectRef idx="0">
            <a:schemeClr val="dk1"/>
          </a:effectRef>
          <a:fontRef idx="minor">
            <a:schemeClr val="tx1"/>
          </a:fontRef>
        </p:style>
      </p:cxnSp>
      <p:sp>
        <p:nvSpPr>
          <p:cNvPr id="176" name="Rectangle 73"/>
          <p:cNvSpPr>
            <a:spLocks noChangeArrowheads="1"/>
          </p:cNvSpPr>
          <p:nvPr/>
        </p:nvSpPr>
        <p:spPr bwMode="auto">
          <a:xfrm>
            <a:off x="237021" y="1713750"/>
            <a:ext cx="1549268" cy="720000"/>
          </a:xfrm>
          <a:prstGeom prst="roundRect">
            <a:avLst/>
          </a:prstGeom>
          <a:solidFill>
            <a:schemeClr val="bg1">
              <a:lumMod val="65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ES" altLang="en-US" sz="1200" b="1" i="0" u="none" strike="noStrike" cap="none" baseline="0" dirty="0">
                <a:ln>
                  <a:noFill/>
                </a:ln>
                <a:solidFill>
                  <a:srgbClr val="000000"/>
                </a:solidFill>
                <a:effectLst/>
                <a:latin typeface="Calibri" panose="020F0502020204030204" pitchFamily="34" charset="0"/>
              </a:rPr>
              <a:t>Proveedor del PMI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s-ES" altLang="en-US" sz="1200" b="1" i="0" u="none" strike="noStrike" cap="none" baseline="0" dirty="0">
                <a:ln>
                  <a:noFill/>
                </a:ln>
                <a:solidFill>
                  <a:srgbClr val="000000"/>
                </a:solidFill>
                <a:effectLst/>
                <a:latin typeface="Calibri" panose="020F0502020204030204" pitchFamily="34" charset="0"/>
              </a:rPr>
              <a:t>(para PMI no</a:t>
            </a:r>
            <a:r>
              <a:rPr lang="es-ES"/>
              <a:t>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s-ES" altLang="en-US" sz="1200" b="1" i="0" u="none" strike="noStrike" cap="none" baseline="0" dirty="0">
                <a:ln>
                  <a:noFill/>
                </a:ln>
                <a:solidFill>
                  <a:srgbClr val="000000"/>
                </a:solidFill>
                <a:effectLst/>
                <a:latin typeface="Calibri" panose="020F0502020204030204" pitchFamily="34" charset="0"/>
              </a:rPr>
              <a:t>suministrados por</a:t>
            </a:r>
            <a:r>
              <a:rPr kumimoji="0" lang="es-ES" altLang="en-US" sz="1200" b="1" i="0" u="none" strike="noStrike" cap="none" dirty="0">
                <a:ln>
                  <a:noFill/>
                </a:ln>
                <a:solidFill>
                  <a:srgbClr val="000000"/>
                </a:solidFill>
                <a:effectLst/>
                <a:latin typeface="Calibri" panose="020F0502020204030204" pitchFamily="34" charset="0"/>
              </a:rPr>
              <a:t> CCL)</a:t>
            </a:r>
          </a:p>
        </p:txBody>
      </p:sp>
      <p:sp>
        <p:nvSpPr>
          <p:cNvPr id="177" name="Rectangle 73"/>
          <p:cNvSpPr>
            <a:spLocks noChangeArrowheads="1"/>
          </p:cNvSpPr>
          <p:nvPr/>
        </p:nvSpPr>
        <p:spPr bwMode="auto">
          <a:xfrm>
            <a:off x="5092482" y="4208341"/>
            <a:ext cx="1080000"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ES" altLang="en-US" sz="1400" b="1" i="0" u="none" strike="noStrike" cap="none" baseline="0" dirty="0">
                <a:ln>
                  <a:noFill/>
                </a:ln>
                <a:solidFill>
                  <a:srgbClr val="000000"/>
                </a:solidFill>
                <a:effectLst/>
                <a:latin typeface="Calibri" panose="020F0502020204030204" pitchFamily="34" charset="0"/>
              </a:rPr>
              <a:t>CCR</a:t>
            </a:r>
            <a:endParaRPr kumimoji="0" lang="es-ES" altLang="en-US" sz="1200" b="1" i="0" u="none" strike="noStrike" cap="none" normalizeH="0" dirty="0">
              <a:ln>
                <a:noFill/>
              </a:ln>
              <a:solidFill>
                <a:srgbClr val="000000"/>
              </a:solidFill>
              <a:effectLst/>
              <a:latin typeface="Calibri" panose="020F0502020204030204" pitchFamily="34" charset="0"/>
            </a:endParaRPr>
          </a:p>
        </p:txBody>
      </p:sp>
      <p:sp>
        <p:nvSpPr>
          <p:cNvPr id="178" name="Rectangle 73"/>
          <p:cNvSpPr>
            <a:spLocks noChangeArrowheads="1"/>
          </p:cNvSpPr>
          <p:nvPr/>
        </p:nvSpPr>
        <p:spPr bwMode="auto">
          <a:xfrm>
            <a:off x="6453187" y="4214295"/>
            <a:ext cx="1080000"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ES" altLang="en-US" sz="1400" b="1" i="0" u="none" strike="noStrike" cap="none" baseline="0" dirty="0">
                <a:ln>
                  <a:noFill/>
                </a:ln>
                <a:solidFill>
                  <a:srgbClr val="000000"/>
                </a:solidFill>
                <a:effectLst/>
                <a:latin typeface="Calibri" panose="020F0502020204030204" pitchFamily="34" charset="0"/>
              </a:rPr>
              <a:t>CCR</a:t>
            </a:r>
            <a:endParaRPr kumimoji="0" lang="es-ES" altLang="en-US" sz="1200" b="1" i="0" u="none" strike="noStrike" cap="none" normalizeH="0" dirty="0">
              <a:ln>
                <a:noFill/>
              </a:ln>
              <a:solidFill>
                <a:srgbClr val="000000"/>
              </a:solidFill>
              <a:effectLst/>
              <a:latin typeface="Calibri" panose="020F0502020204030204" pitchFamily="34" charset="0"/>
            </a:endParaRPr>
          </a:p>
        </p:txBody>
      </p:sp>
      <p:sp>
        <p:nvSpPr>
          <p:cNvPr id="179" name="Rectangle 73"/>
          <p:cNvSpPr>
            <a:spLocks noChangeArrowheads="1"/>
          </p:cNvSpPr>
          <p:nvPr/>
        </p:nvSpPr>
        <p:spPr bwMode="auto">
          <a:xfrm>
            <a:off x="7756243" y="4203417"/>
            <a:ext cx="1080000"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ES" altLang="en-US" sz="1400" b="1" i="0" u="none" strike="noStrike" cap="none" baseline="0" dirty="0">
                <a:ln>
                  <a:noFill/>
                </a:ln>
                <a:solidFill>
                  <a:srgbClr val="000000"/>
                </a:solidFill>
                <a:effectLst/>
                <a:latin typeface="Calibri" panose="020F0502020204030204" pitchFamily="34" charset="0"/>
              </a:rPr>
              <a:t>CCR</a:t>
            </a:r>
            <a:endParaRPr kumimoji="0" lang="es-ES" altLang="en-US" sz="1200" b="1" i="0" u="none" strike="noStrike" cap="none" normalizeH="0" dirty="0">
              <a:ln>
                <a:noFill/>
              </a:ln>
              <a:solidFill>
                <a:srgbClr val="000000"/>
              </a:solidFill>
              <a:effectLst/>
              <a:latin typeface="Calibri" panose="020F0502020204030204" pitchFamily="34" charset="0"/>
            </a:endParaRPr>
          </a:p>
        </p:txBody>
      </p:sp>
      <p:cxnSp>
        <p:nvCxnSpPr>
          <p:cNvPr id="181" name="Straight Connector 180"/>
          <p:cNvCxnSpPr/>
          <p:nvPr/>
        </p:nvCxnSpPr>
        <p:spPr>
          <a:xfrm flipV="1">
            <a:off x="3463290" y="4931591"/>
            <a:ext cx="0" cy="278246"/>
          </a:xfrm>
          <a:prstGeom prst="line">
            <a:avLst/>
          </a:prstGeom>
          <a:ln w="12700"/>
        </p:spPr>
        <p:style>
          <a:lnRef idx="1">
            <a:schemeClr val="dk1"/>
          </a:lnRef>
          <a:fillRef idx="0">
            <a:schemeClr val="dk1"/>
          </a:fillRef>
          <a:effectRef idx="0">
            <a:schemeClr val="dk1"/>
          </a:effectRef>
          <a:fontRef idx="minor">
            <a:schemeClr val="tx1"/>
          </a:fontRef>
        </p:style>
      </p:cxnSp>
      <p:cxnSp>
        <p:nvCxnSpPr>
          <p:cNvPr id="182" name="Straight Connector 181"/>
          <p:cNvCxnSpPr/>
          <p:nvPr/>
        </p:nvCxnSpPr>
        <p:spPr>
          <a:xfrm>
            <a:off x="2813685" y="5213985"/>
            <a:ext cx="758046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83" name="Straight Connector 182"/>
          <p:cNvCxnSpPr/>
          <p:nvPr/>
        </p:nvCxnSpPr>
        <p:spPr>
          <a:xfrm flipH="1" flipV="1">
            <a:off x="2813685" y="5209837"/>
            <a:ext cx="3302" cy="294755"/>
          </a:xfrm>
          <a:prstGeom prst="line">
            <a:avLst/>
          </a:prstGeom>
          <a:ln w="12700"/>
        </p:spPr>
        <p:style>
          <a:lnRef idx="1">
            <a:schemeClr val="dk1"/>
          </a:lnRef>
          <a:fillRef idx="0">
            <a:schemeClr val="dk1"/>
          </a:fillRef>
          <a:effectRef idx="0">
            <a:schemeClr val="dk1"/>
          </a:effectRef>
          <a:fontRef idx="minor">
            <a:schemeClr val="tx1"/>
          </a:fontRef>
        </p:style>
      </p:cxnSp>
      <p:cxnSp>
        <p:nvCxnSpPr>
          <p:cNvPr id="184" name="Straight Connector 183"/>
          <p:cNvCxnSpPr>
            <a:stCxn id="189" idx="0"/>
          </p:cNvCxnSpPr>
          <p:nvPr/>
        </p:nvCxnSpPr>
        <p:spPr>
          <a:xfrm flipH="1" flipV="1">
            <a:off x="4798695" y="5219783"/>
            <a:ext cx="0" cy="291753"/>
          </a:xfrm>
          <a:prstGeom prst="line">
            <a:avLst/>
          </a:prstGeom>
          <a:ln w="12700"/>
        </p:spPr>
        <p:style>
          <a:lnRef idx="1">
            <a:schemeClr val="dk1"/>
          </a:lnRef>
          <a:fillRef idx="0">
            <a:schemeClr val="dk1"/>
          </a:fillRef>
          <a:effectRef idx="0">
            <a:schemeClr val="dk1"/>
          </a:effectRef>
          <a:fontRef idx="minor">
            <a:schemeClr val="tx1"/>
          </a:fontRef>
        </p:style>
      </p:cxnSp>
      <p:cxnSp>
        <p:nvCxnSpPr>
          <p:cNvPr id="185" name="Straight Connector 184"/>
          <p:cNvCxnSpPr>
            <a:stCxn id="190" idx="0"/>
          </p:cNvCxnSpPr>
          <p:nvPr/>
        </p:nvCxnSpPr>
        <p:spPr>
          <a:xfrm flipV="1">
            <a:off x="6064265" y="5213906"/>
            <a:ext cx="0" cy="290355"/>
          </a:xfrm>
          <a:prstGeom prst="line">
            <a:avLst/>
          </a:prstGeom>
          <a:ln w="12700"/>
        </p:spPr>
        <p:style>
          <a:lnRef idx="1">
            <a:schemeClr val="dk1"/>
          </a:lnRef>
          <a:fillRef idx="0">
            <a:schemeClr val="dk1"/>
          </a:fillRef>
          <a:effectRef idx="0">
            <a:schemeClr val="dk1"/>
          </a:effectRef>
          <a:fontRef idx="minor">
            <a:schemeClr val="tx1"/>
          </a:fontRef>
        </p:style>
      </p:cxnSp>
      <p:cxnSp>
        <p:nvCxnSpPr>
          <p:cNvPr id="186" name="Straight Connector 185"/>
          <p:cNvCxnSpPr/>
          <p:nvPr/>
        </p:nvCxnSpPr>
        <p:spPr>
          <a:xfrm flipV="1">
            <a:off x="7328941" y="5219783"/>
            <a:ext cx="0" cy="271082"/>
          </a:xfrm>
          <a:prstGeom prst="line">
            <a:avLst/>
          </a:prstGeom>
          <a:ln w="12700"/>
        </p:spPr>
        <p:style>
          <a:lnRef idx="1">
            <a:schemeClr val="dk1"/>
          </a:lnRef>
          <a:fillRef idx="0">
            <a:schemeClr val="dk1"/>
          </a:fillRef>
          <a:effectRef idx="0">
            <a:schemeClr val="dk1"/>
          </a:effectRef>
          <a:fontRef idx="minor">
            <a:schemeClr val="tx1"/>
          </a:fontRef>
        </p:style>
      </p:cxnSp>
      <p:sp>
        <p:nvSpPr>
          <p:cNvPr id="188" name="Rectangle 73"/>
          <p:cNvSpPr>
            <a:spLocks noChangeArrowheads="1"/>
          </p:cNvSpPr>
          <p:nvPr/>
        </p:nvSpPr>
        <p:spPr bwMode="auto">
          <a:xfrm>
            <a:off x="1563207" y="5504261"/>
            <a:ext cx="252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ES" altLang="en-US" sz="1400" b="1" i="0" u="none" strike="noStrike" cap="none" baseline="0" dirty="0">
                <a:ln>
                  <a:noFill/>
                </a:ln>
                <a:solidFill>
                  <a:srgbClr val="000000"/>
                </a:solidFill>
                <a:effectLst/>
                <a:latin typeface="Calibri" panose="020F0502020204030204" pitchFamily="34" charset="0"/>
              </a:rPr>
              <a:t>Centro clínico local (CCL, </a:t>
            </a:r>
            <a:r>
              <a:rPr lang="es-ES" b="1"/>
              <a:t>«</a:t>
            </a:r>
            <a:r>
              <a:rPr kumimoji="0" lang="es-ES" altLang="en-US" sz="1400" b="1" i="0" u="none" strike="noStrike" cap="none" baseline="0" dirty="0">
                <a:ln>
                  <a:noFill/>
                </a:ln>
                <a:solidFill>
                  <a:srgbClr val="000000"/>
                </a:solidFill>
                <a:effectLst/>
                <a:latin typeface="Calibri" panose="020F0502020204030204" pitchFamily="34" charset="0"/>
              </a:rPr>
              <a:t>centro»)</a:t>
            </a:r>
          </a:p>
        </p:txBody>
      </p:sp>
      <p:sp>
        <p:nvSpPr>
          <p:cNvPr id="189" name="Rectangle 73"/>
          <p:cNvSpPr>
            <a:spLocks noChangeArrowheads="1"/>
          </p:cNvSpPr>
          <p:nvPr/>
        </p:nvSpPr>
        <p:spPr bwMode="auto">
          <a:xfrm>
            <a:off x="4260626" y="5511536"/>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ES" altLang="en-US" sz="1400" b="1" i="0" u="none" strike="noStrike" cap="none" baseline="0" dirty="0">
                <a:ln>
                  <a:noFill/>
                </a:ln>
                <a:solidFill>
                  <a:srgbClr val="000000"/>
                </a:solidFill>
                <a:effectLst/>
                <a:latin typeface="Calibri" panose="020F0502020204030204" pitchFamily="34" charset="0"/>
              </a:rPr>
              <a:t>CCL</a:t>
            </a:r>
            <a:endParaRPr kumimoji="0" lang="es-ES" altLang="en-US" sz="1200" b="1" i="0" u="none" strike="noStrike" cap="none" normalizeH="0" dirty="0">
              <a:ln>
                <a:noFill/>
              </a:ln>
              <a:solidFill>
                <a:srgbClr val="000000"/>
              </a:solidFill>
              <a:effectLst/>
              <a:latin typeface="Calibri" panose="020F0502020204030204" pitchFamily="34" charset="0"/>
            </a:endParaRPr>
          </a:p>
        </p:txBody>
      </p:sp>
      <p:sp>
        <p:nvSpPr>
          <p:cNvPr id="190" name="Rectangle 73"/>
          <p:cNvSpPr>
            <a:spLocks noChangeArrowheads="1"/>
          </p:cNvSpPr>
          <p:nvPr/>
        </p:nvSpPr>
        <p:spPr bwMode="auto">
          <a:xfrm>
            <a:off x="5524265" y="5504261"/>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ES" altLang="en-US" sz="1400" b="1" i="0" u="none" strike="noStrike" cap="none" baseline="0" dirty="0">
                <a:ln>
                  <a:noFill/>
                </a:ln>
                <a:solidFill>
                  <a:srgbClr val="000000"/>
                </a:solidFill>
                <a:effectLst/>
                <a:latin typeface="Calibri" panose="020F0502020204030204" pitchFamily="34" charset="0"/>
              </a:rPr>
              <a:t>CCL</a:t>
            </a:r>
            <a:endParaRPr kumimoji="0" lang="es-ES" altLang="en-US" sz="1200" b="1" i="0" u="none" strike="noStrike" cap="none" normalizeH="0" dirty="0">
              <a:ln>
                <a:noFill/>
              </a:ln>
              <a:solidFill>
                <a:srgbClr val="000000"/>
              </a:solidFill>
              <a:effectLst/>
              <a:latin typeface="Calibri" panose="020F0502020204030204" pitchFamily="34" charset="0"/>
            </a:endParaRPr>
          </a:p>
        </p:txBody>
      </p:sp>
      <p:sp>
        <p:nvSpPr>
          <p:cNvPr id="191" name="Rectangle 73"/>
          <p:cNvSpPr>
            <a:spLocks noChangeArrowheads="1"/>
          </p:cNvSpPr>
          <p:nvPr/>
        </p:nvSpPr>
        <p:spPr bwMode="auto">
          <a:xfrm>
            <a:off x="6788941" y="5492770"/>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ES" altLang="en-US" sz="1400" b="1" i="0" u="none" strike="noStrike" cap="none" baseline="0" dirty="0">
                <a:ln>
                  <a:noFill/>
                </a:ln>
                <a:solidFill>
                  <a:srgbClr val="000000"/>
                </a:solidFill>
                <a:effectLst/>
                <a:latin typeface="Calibri" panose="020F0502020204030204" pitchFamily="34" charset="0"/>
              </a:rPr>
              <a:t>CCL</a:t>
            </a:r>
            <a:endParaRPr kumimoji="0" lang="es-ES" altLang="en-US" sz="1200" b="1" i="0" u="none" strike="noStrike" cap="none" normalizeH="0" dirty="0">
              <a:ln>
                <a:noFill/>
              </a:ln>
              <a:solidFill>
                <a:srgbClr val="000000"/>
              </a:solidFill>
              <a:effectLst/>
              <a:latin typeface="Calibri" panose="020F0502020204030204" pitchFamily="34" charset="0"/>
            </a:endParaRPr>
          </a:p>
        </p:txBody>
      </p:sp>
      <p:sp>
        <p:nvSpPr>
          <p:cNvPr id="192" name="Rectangle 73"/>
          <p:cNvSpPr>
            <a:spLocks noChangeArrowheads="1"/>
          </p:cNvSpPr>
          <p:nvPr/>
        </p:nvSpPr>
        <p:spPr bwMode="auto">
          <a:xfrm>
            <a:off x="8051543" y="5486550"/>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ES" altLang="en-US" sz="1400" b="1" i="0" u="none" strike="noStrike" cap="none" baseline="0" dirty="0">
                <a:ln>
                  <a:noFill/>
                </a:ln>
                <a:solidFill>
                  <a:srgbClr val="000000"/>
                </a:solidFill>
                <a:effectLst/>
                <a:latin typeface="Calibri" panose="020F0502020204030204" pitchFamily="34" charset="0"/>
              </a:rPr>
              <a:t>CCL</a:t>
            </a:r>
            <a:endParaRPr kumimoji="0" lang="es-ES" altLang="en-US" sz="1400" b="1" i="0" u="none" strike="noStrike" cap="none" normalizeH="0" dirty="0">
              <a:ln>
                <a:noFill/>
              </a:ln>
              <a:solidFill>
                <a:srgbClr val="000000"/>
              </a:solidFill>
              <a:effectLst/>
              <a:latin typeface="Calibri" panose="020F0502020204030204" pitchFamily="34" charset="0"/>
            </a:endParaRPr>
          </a:p>
        </p:txBody>
      </p:sp>
      <p:sp>
        <p:nvSpPr>
          <p:cNvPr id="193" name="Rectangle 73"/>
          <p:cNvSpPr>
            <a:spLocks noChangeArrowheads="1"/>
          </p:cNvSpPr>
          <p:nvPr/>
        </p:nvSpPr>
        <p:spPr bwMode="auto">
          <a:xfrm>
            <a:off x="9314145" y="5486550"/>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ES" altLang="en-US" sz="1400" b="1" i="0" u="none" strike="noStrike" cap="none" baseline="0" dirty="0">
                <a:ln>
                  <a:noFill/>
                </a:ln>
                <a:solidFill>
                  <a:srgbClr val="000000"/>
                </a:solidFill>
                <a:effectLst/>
                <a:latin typeface="Calibri" panose="020F0502020204030204" pitchFamily="34" charset="0"/>
              </a:rPr>
              <a:t>CCL</a:t>
            </a:r>
            <a:endParaRPr kumimoji="0" lang="es-ES" altLang="en-US" sz="1200" b="1" i="0" u="none" strike="noStrike" cap="none" normalizeH="0" dirty="0">
              <a:ln>
                <a:noFill/>
              </a:ln>
              <a:solidFill>
                <a:srgbClr val="000000"/>
              </a:solidFill>
              <a:effectLst/>
              <a:latin typeface="Calibri" panose="020F0502020204030204" pitchFamily="34" charset="0"/>
            </a:endParaRPr>
          </a:p>
        </p:txBody>
      </p:sp>
      <p:cxnSp>
        <p:nvCxnSpPr>
          <p:cNvPr id="197" name="Straight Connector 196"/>
          <p:cNvCxnSpPr>
            <a:stCxn id="193" idx="0"/>
          </p:cNvCxnSpPr>
          <p:nvPr/>
        </p:nvCxnSpPr>
        <p:spPr>
          <a:xfrm flipH="1" flipV="1">
            <a:off x="9852660" y="5213985"/>
            <a:ext cx="1485" cy="272565"/>
          </a:xfrm>
          <a:prstGeom prst="line">
            <a:avLst/>
          </a:prstGeom>
          <a:ln w="12700"/>
        </p:spPr>
        <p:style>
          <a:lnRef idx="1">
            <a:schemeClr val="dk1"/>
          </a:lnRef>
          <a:fillRef idx="0">
            <a:schemeClr val="dk1"/>
          </a:fillRef>
          <a:effectRef idx="0">
            <a:schemeClr val="dk1"/>
          </a:effectRef>
          <a:fontRef idx="minor">
            <a:schemeClr val="tx1"/>
          </a:fontRef>
        </p:style>
      </p:cxnSp>
      <p:cxnSp>
        <p:nvCxnSpPr>
          <p:cNvPr id="198" name="Straight Connector 197"/>
          <p:cNvCxnSpPr>
            <a:endCxn id="192" idx="0"/>
          </p:cNvCxnSpPr>
          <p:nvPr/>
        </p:nvCxnSpPr>
        <p:spPr>
          <a:xfrm flipH="1">
            <a:off x="8591543" y="5209837"/>
            <a:ext cx="0" cy="276713"/>
          </a:xfrm>
          <a:prstGeom prst="line">
            <a:avLst/>
          </a:prstGeom>
          <a:ln w="12700"/>
        </p:spPr>
        <p:style>
          <a:lnRef idx="1">
            <a:schemeClr val="dk1"/>
          </a:lnRef>
          <a:fillRef idx="0">
            <a:schemeClr val="dk1"/>
          </a:fillRef>
          <a:effectRef idx="0">
            <a:schemeClr val="dk1"/>
          </a:effectRef>
          <a:fontRef idx="minor">
            <a:schemeClr val="tx1"/>
          </a:fontRef>
        </p:style>
      </p:cxnSp>
      <p:sp>
        <p:nvSpPr>
          <p:cNvPr id="41" name="Rectangle 73"/>
          <p:cNvSpPr>
            <a:spLocks noChangeArrowheads="1"/>
          </p:cNvSpPr>
          <p:nvPr/>
        </p:nvSpPr>
        <p:spPr bwMode="auto">
          <a:xfrm>
            <a:off x="2197279" y="4214295"/>
            <a:ext cx="2520000"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ES" altLang="en-US" sz="1400" b="1" i="0" u="none" strike="noStrike" cap="none" baseline="0" dirty="0">
                <a:ln>
                  <a:noFill/>
                </a:ln>
                <a:solidFill>
                  <a:srgbClr val="000000"/>
                </a:solidFill>
                <a:effectLst/>
                <a:latin typeface="Calibri" panose="020F0502020204030204" pitchFamily="34" charset="0"/>
              </a:rPr>
              <a:t>Centro de coordinación regional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s-ES" altLang="en-US" sz="1400" b="1" i="0" u="none" strike="noStrike" cap="none" baseline="0" dirty="0">
                <a:ln>
                  <a:noFill/>
                </a:ln>
                <a:solidFill>
                  <a:srgbClr val="000000"/>
                </a:solidFill>
                <a:effectLst/>
                <a:latin typeface="Calibri" panose="020F0502020204030204" pitchFamily="34" charset="0"/>
              </a:rPr>
              <a:t>(CCR, uno</a:t>
            </a:r>
            <a:r>
              <a:rPr kumimoji="0" lang="es-ES" altLang="en-US" sz="1400" b="1" i="0" u="none" strike="noStrike" cap="none" dirty="0">
                <a:ln>
                  <a:noFill/>
                </a:ln>
                <a:solidFill>
                  <a:srgbClr val="000000"/>
                </a:solidFill>
                <a:effectLst/>
                <a:latin typeface="Calibri" panose="020F0502020204030204" pitchFamily="34" charset="0"/>
              </a:rPr>
              <a:t> por región)</a:t>
            </a:r>
          </a:p>
          <a:p>
            <a:pPr marL="0" marR="0" lvl="0" indent="0" algn="ctr" defTabSz="914400" rtl="0" eaLnBrk="0" fontAlgn="base" latinLnBrk="0" hangingPunct="0">
              <a:lnSpc>
                <a:spcPct val="100000"/>
              </a:lnSpc>
              <a:spcBef>
                <a:spcPct val="0"/>
              </a:spcBef>
              <a:spcAft>
                <a:spcPct val="0"/>
              </a:spcAft>
              <a:buClrTx/>
              <a:buSzTx/>
              <a:buFontTx/>
              <a:buNone/>
              <a:tabLst/>
            </a:pPr>
            <a:r>
              <a:rPr lang="es-ES"/>
              <a:t> </a:t>
            </a:r>
            <a:r>
              <a:rPr lang="es-ES" altLang="en-US" sz="1600" b="1" dirty="0">
                <a:latin typeface="Calibri" panose="020F0502020204030204" pitchFamily="34" charset="0"/>
              </a:rPr>
              <a:t>CCR UE = Ecraid</a:t>
            </a:r>
            <a:endParaRPr kumimoji="0" lang="es-ES" altLang="en-US" sz="1600" b="1" i="0" strike="noStrike" cap="none" normalizeH="0" dirty="0">
              <a:ln>
                <a:noFill/>
              </a:ln>
              <a:effectLst/>
              <a:latin typeface="Calibri" panose="020F0502020204030204" pitchFamily="34" charset="0"/>
            </a:endParaRPr>
          </a:p>
        </p:txBody>
      </p:sp>
      <p:cxnSp>
        <p:nvCxnSpPr>
          <p:cNvPr id="42" name="Elbow Connector 41"/>
          <p:cNvCxnSpPr>
            <a:endCxn id="188" idx="1"/>
          </p:cNvCxnSpPr>
          <p:nvPr/>
        </p:nvCxnSpPr>
        <p:spPr>
          <a:xfrm rot="16200000" flipH="1">
            <a:off x="-412303" y="3798751"/>
            <a:ext cx="3340512" cy="610507"/>
          </a:xfrm>
          <a:prstGeom prst="bentConnector2">
            <a:avLst/>
          </a:prstGeom>
          <a:ln w="12700"/>
        </p:spPr>
        <p:style>
          <a:lnRef idx="1">
            <a:schemeClr val="dk1"/>
          </a:lnRef>
          <a:fillRef idx="0">
            <a:schemeClr val="dk1"/>
          </a:fillRef>
          <a:effectRef idx="0">
            <a:schemeClr val="dk1"/>
          </a:effectRef>
          <a:fontRef idx="minor">
            <a:schemeClr val="tx1"/>
          </a:fontRef>
        </p:style>
      </p:cxnSp>
      <p:cxnSp>
        <p:nvCxnSpPr>
          <p:cNvPr id="50" name="Straight Connector 49"/>
          <p:cNvCxnSpPr/>
          <p:nvPr/>
        </p:nvCxnSpPr>
        <p:spPr>
          <a:xfrm flipV="1">
            <a:off x="5645784" y="4931590"/>
            <a:ext cx="0" cy="180000"/>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52" name="Straight Connector 51"/>
          <p:cNvCxnSpPr/>
          <p:nvPr/>
        </p:nvCxnSpPr>
        <p:spPr>
          <a:xfrm flipV="1">
            <a:off x="7033737" y="4931589"/>
            <a:ext cx="0" cy="180000"/>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53" name="Straight Connector 52"/>
          <p:cNvCxnSpPr/>
          <p:nvPr/>
        </p:nvCxnSpPr>
        <p:spPr>
          <a:xfrm flipV="1">
            <a:off x="8306584" y="4923416"/>
            <a:ext cx="0" cy="180000"/>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43" name="Straight Connector 42"/>
          <p:cNvCxnSpPr/>
          <p:nvPr/>
        </p:nvCxnSpPr>
        <p:spPr>
          <a:xfrm flipH="1">
            <a:off x="8895080" y="3913200"/>
            <a:ext cx="375920" cy="1"/>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47" name="Straight Connector 46"/>
          <p:cNvCxnSpPr/>
          <p:nvPr/>
        </p:nvCxnSpPr>
        <p:spPr>
          <a:xfrm flipH="1">
            <a:off x="10377364" y="5212800"/>
            <a:ext cx="375920" cy="1"/>
          </a:xfrm>
          <a:prstGeom prst="line">
            <a:avLst/>
          </a:prstGeom>
          <a:ln w="12700">
            <a:prstDash val="dash"/>
          </a:ln>
        </p:spPr>
        <p:style>
          <a:lnRef idx="1">
            <a:schemeClr val="dk1"/>
          </a:lnRef>
          <a:fillRef idx="0">
            <a:schemeClr val="dk1"/>
          </a:fillRef>
          <a:effectRef idx="0">
            <a:schemeClr val="dk1"/>
          </a:effectRef>
          <a:fontRef idx="minor">
            <a:schemeClr val="tx1"/>
          </a:fontRef>
        </p:style>
      </p:cxnSp>
      <p:sp>
        <p:nvSpPr>
          <p:cNvPr id="44" name="Title 1"/>
          <p:cNvSpPr>
            <a:spLocks noGrp="1"/>
          </p:cNvSpPr>
          <p:nvPr>
            <p:ph type="title"/>
          </p:nvPr>
        </p:nvSpPr>
        <p:spPr>
          <a:xfrm>
            <a:off x="838200" y="14741"/>
            <a:ext cx="10515600" cy="1325563"/>
          </a:xfrm>
        </p:spPr>
        <p:txBody>
          <a:bodyPr/>
          <a:lstStyle/>
          <a:p>
            <a:r>
              <a:rPr lang="es-ES"/>
              <a:t>Estructura del ensayo RECOVERY</a:t>
            </a:r>
          </a:p>
        </p:txBody>
      </p:sp>
    </p:spTree>
    <p:extLst>
      <p:ext uri="{BB962C8B-B14F-4D97-AF65-F5344CB8AC3E}">
        <p14:creationId xmlns:p14="http://schemas.microsoft.com/office/powerpoint/2010/main" val="3295061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741"/>
            <a:ext cx="8200869" cy="1325563"/>
          </a:xfrm>
        </p:spPr>
        <p:txBody>
          <a:bodyPr/>
          <a:lstStyle/>
          <a:p>
            <a:r>
              <a:rPr lang="es-ES" dirty="0"/>
              <a:t>Función del IP del centro clínico local</a:t>
            </a:r>
          </a:p>
        </p:txBody>
      </p:sp>
      <p:sp>
        <p:nvSpPr>
          <p:cNvPr id="3" name="Content Placeholder 2"/>
          <p:cNvSpPr>
            <a:spLocks noGrp="1"/>
          </p:cNvSpPr>
          <p:nvPr>
            <p:ph idx="1"/>
          </p:nvPr>
        </p:nvSpPr>
        <p:spPr/>
        <p:txBody>
          <a:bodyPr>
            <a:normAutofit fontScale="92500" lnSpcReduction="10000"/>
          </a:bodyPr>
          <a:lstStyle/>
          <a:p>
            <a:r>
              <a:rPr lang="es-ES"/>
              <a:t>Debe estar cualificado por su educación, formación y experiencia para asumir la responsabilidad de la correcta realización del ensayo</a:t>
            </a:r>
          </a:p>
          <a:p>
            <a:endParaRPr lang="es-ES" dirty="0"/>
          </a:p>
          <a:p>
            <a:r>
              <a:rPr lang="es-ES"/>
              <a:t>Es responsable de la realización del ensayo conforme al protocolo en su centro, incluida la supervisión de otros miembros del equipo del ensayo</a:t>
            </a:r>
          </a:p>
          <a:p>
            <a:endParaRPr lang="es-ES" dirty="0"/>
          </a:p>
          <a:p>
            <a:r>
              <a:rPr lang="es-ES"/>
              <a:t>Debe conocer y cumplir las buenas prácticas clínicas y la normativa aplicable (en la UE: </a:t>
            </a:r>
            <a:r>
              <a:rPr lang="es-ES" dirty="0">
                <a:hlinkClick r:id="rId2"/>
              </a:rPr>
              <a:t>Reglamento sobre ensayos clínicos (Reglamento (UE) nº 536/2014</a:t>
            </a:r>
            <a:r>
              <a:rPr lang="es-ES"/>
              <a:t>)</a:t>
            </a:r>
          </a:p>
          <a:p>
            <a:endParaRPr lang="es-ES" dirty="0"/>
          </a:p>
          <a:p>
            <a:r>
              <a:rPr lang="es-ES"/>
              <a:t>Como se especifica en el protocolo, RECOVERY se está llevando a cabo de acuerdo con los principios de BPC de la ICH</a:t>
            </a:r>
          </a:p>
        </p:txBody>
      </p:sp>
      <p:sp>
        <p:nvSpPr>
          <p:cNvPr id="5" name="Slide Number Placeholder 4"/>
          <p:cNvSpPr>
            <a:spLocks noGrp="1"/>
          </p:cNvSpPr>
          <p:nvPr>
            <p:ph type="sldNum" sz="quarter" idx="12"/>
          </p:nvPr>
        </p:nvSpPr>
        <p:spPr/>
        <p:txBody>
          <a:bodyPr/>
          <a:lstStyle/>
          <a:p>
            <a:fld id="{42C0CA23-4D8D-4670-B5DD-ACC4E2457EF3}" type="slidenum">
              <a:rPr lang="en-GB" smtClean="0"/>
              <a:t>4</a:t>
            </a:fld>
            <a:endParaRPr lang="es-ES"/>
          </a:p>
        </p:txBody>
      </p:sp>
    </p:spTree>
    <p:extLst>
      <p:ext uri="{BB962C8B-B14F-4D97-AF65-F5344CB8AC3E}">
        <p14:creationId xmlns:p14="http://schemas.microsoft.com/office/powerpoint/2010/main" val="1479259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Principios de BPC de la ICH</a:t>
            </a:r>
          </a:p>
        </p:txBody>
      </p:sp>
      <p:sp>
        <p:nvSpPr>
          <p:cNvPr id="3" name="Content Placeholder 2"/>
          <p:cNvSpPr>
            <a:spLocks noGrp="1"/>
          </p:cNvSpPr>
          <p:nvPr>
            <p:ph idx="1"/>
          </p:nvPr>
        </p:nvSpPr>
        <p:spPr>
          <a:xfrm>
            <a:off x="0" y="1370784"/>
            <a:ext cx="12131458" cy="5430217"/>
          </a:xfrm>
        </p:spPr>
        <p:txBody>
          <a:bodyPr>
            <a:noAutofit/>
          </a:bodyPr>
          <a:lstStyle/>
          <a:p>
            <a:pPr marL="514350" indent="-514350">
              <a:spcBef>
                <a:spcPts val="600"/>
              </a:spcBef>
              <a:buFont typeface="+mj-lt"/>
              <a:buAutoNum type="arabicPeriod"/>
            </a:pPr>
            <a:r>
              <a:rPr lang="es-ES" sz="1400" dirty="0"/>
              <a:t>Los ensayos clínicos deben realizarse de acuerdo con los principios éticos que tienen su origen en la Declaración de Helsinki, y que son en acuerdo con las BPC y con el requisito o requisitos normativos aplicables.</a:t>
            </a:r>
          </a:p>
          <a:p>
            <a:pPr marL="514350" indent="-514350">
              <a:spcBef>
                <a:spcPts val="600"/>
              </a:spcBef>
              <a:buFont typeface="+mj-lt"/>
              <a:buAutoNum type="arabicPeriod"/>
            </a:pPr>
            <a:r>
              <a:rPr lang="es-ES" sz="1400" dirty="0"/>
              <a:t>Antes de iniciar un ensayo, deben sopesarse los riesgos e inconvenientes previsibles frente al beneficio previsto para el sujeto del ensayo y la sociedad. Un ensayo debe iniciarse y continuar únicamente si los beneficios previstos justifican los riesgos.</a:t>
            </a:r>
          </a:p>
          <a:p>
            <a:pPr marL="514350" indent="-514350">
              <a:spcBef>
                <a:spcPts val="600"/>
              </a:spcBef>
              <a:buFont typeface="+mj-lt"/>
              <a:buAutoNum type="arabicPeriod"/>
            </a:pPr>
            <a:r>
              <a:rPr lang="es-ES" sz="1400" dirty="0"/>
              <a:t>Los derechos, la seguridad y el bienestar de los sujetos del ensayo son las consideraciones más importantes y deben prevalecer sobre los intereses de la ciencia y la sociedad.</a:t>
            </a:r>
          </a:p>
          <a:p>
            <a:pPr marL="514350" indent="-514350">
              <a:spcBef>
                <a:spcPts val="600"/>
              </a:spcBef>
              <a:buFont typeface="+mj-lt"/>
              <a:buAutoNum type="arabicPeriod"/>
            </a:pPr>
            <a:r>
              <a:rPr lang="es-ES" sz="1400" dirty="0"/>
              <a:t>La información clínica y no clínica disponible sobre un producto en investigación debe ser adecuada para respaldar el ensayo clínico propuesto.</a:t>
            </a:r>
          </a:p>
          <a:p>
            <a:pPr marL="514350" indent="-514350">
              <a:spcBef>
                <a:spcPts val="600"/>
              </a:spcBef>
              <a:buFont typeface="+mj-lt"/>
              <a:buAutoNum type="arabicPeriod"/>
            </a:pPr>
            <a:r>
              <a:rPr lang="es-ES" sz="1400" dirty="0"/>
              <a:t>Los ensayos clínicos deben ser científicamente sólidos y describirse en un protocolo claro y detallado.</a:t>
            </a:r>
          </a:p>
          <a:p>
            <a:pPr marL="514350" indent="-514350">
              <a:spcBef>
                <a:spcPts val="600"/>
              </a:spcBef>
              <a:buFont typeface="+mj-lt"/>
              <a:buAutoNum type="arabicPeriod"/>
            </a:pPr>
            <a:r>
              <a:rPr lang="es-ES" sz="1400" dirty="0"/>
              <a:t>Un ensayo debe realizarse de acuerdo con el protocolo que haya recibido previamente la aprobación/opinión favorable de la junta de revisión institucional (JRI)/comité de ética independiente (CEI).</a:t>
            </a:r>
          </a:p>
          <a:p>
            <a:pPr marL="514350" indent="-514350">
              <a:spcBef>
                <a:spcPts val="600"/>
              </a:spcBef>
              <a:buFont typeface="+mj-lt"/>
              <a:buAutoNum type="arabicPeriod"/>
            </a:pPr>
            <a:r>
              <a:rPr lang="es-ES" sz="1400" dirty="0"/>
              <a:t>La atención médica prestada a los sujetos y las decisiones médicas tomadas en su nombre deben ser siempre de la responsabilidad de un médico cualificado o, en su caso, de un </a:t>
            </a:r>
            <a:r>
              <a:rPr lang="es-ES" sz="1400" dirty="0">
                <a:highlight>
                  <a:srgbClr val="FFFF00"/>
                </a:highlight>
              </a:rPr>
              <a:t>dentista cualificado.</a:t>
            </a:r>
          </a:p>
          <a:p>
            <a:pPr marL="514350" indent="-514350">
              <a:spcBef>
                <a:spcPts val="600"/>
              </a:spcBef>
              <a:buFont typeface="+mj-lt"/>
              <a:buAutoNum type="arabicPeriod"/>
            </a:pPr>
            <a:r>
              <a:rPr lang="es-ES" sz="1400" dirty="0"/>
              <a:t>Cada persona que participe en la realización de un ensayo debe estar cualificada por su educación, formación y experiencia para llevar a cabo su(s) respectiva(s) tarea(s).</a:t>
            </a:r>
          </a:p>
          <a:p>
            <a:pPr marL="514350" indent="-514350">
              <a:spcBef>
                <a:spcPts val="600"/>
              </a:spcBef>
              <a:buFont typeface="+mj-lt"/>
              <a:buAutoNum type="arabicPeriod"/>
            </a:pPr>
            <a:r>
              <a:rPr lang="es-ES" sz="1400" dirty="0"/>
              <a:t>Antes de participar en un ensayo clínico, cada sujeto debe entregar libremente su consentimiento informado.</a:t>
            </a:r>
          </a:p>
          <a:p>
            <a:pPr marL="514350" indent="-514350">
              <a:spcBef>
                <a:spcPts val="600"/>
              </a:spcBef>
              <a:buFont typeface="+mj-lt"/>
              <a:buAutoNum type="arabicPeriod"/>
            </a:pPr>
            <a:r>
              <a:rPr lang="es-ES" sz="1400" dirty="0"/>
              <a:t>Toda la información del ensayo clínico debe registrarse, manipularse y almacenarse de forma que permita su notificación, interpretación y verificación exactas. Este principio se aplica a todos los registros a los que se hace referencia en esta guía, independientemente del tipo de soporte utilizado.</a:t>
            </a:r>
          </a:p>
          <a:p>
            <a:pPr marL="514350" indent="-514350">
              <a:spcBef>
                <a:spcPts val="600"/>
              </a:spcBef>
              <a:buFont typeface="+mj-lt"/>
              <a:buAutoNum type="arabicPeriod"/>
            </a:pPr>
            <a:r>
              <a:rPr lang="es-ES" sz="1400" dirty="0"/>
              <a:t>Debe protegerse la confidencialidad de los registros que puedan identificar a los sujetos, respetando las normas de privacidad y confidencialidad de acuerdo con los requisitos reglamentarios aplicables.</a:t>
            </a:r>
          </a:p>
          <a:p>
            <a:pPr marL="514350" indent="-514350">
              <a:spcBef>
                <a:spcPts val="600"/>
              </a:spcBef>
              <a:buFont typeface="+mj-lt"/>
              <a:buAutoNum type="arabicPeriod"/>
            </a:pPr>
            <a:r>
              <a:rPr lang="es-ES" sz="1400" dirty="0"/>
              <a:t>Los productos en investigación deben fabricarse, manipularse y almacenarse de acuerdo con las buenas prácticas de fabricación (BPF) aplicables. Deben utilizarse de acuerdo con el protocolo aprobado. </a:t>
            </a:r>
          </a:p>
          <a:p>
            <a:pPr marL="514350" indent="-514350">
              <a:spcBef>
                <a:spcPts val="600"/>
              </a:spcBef>
              <a:buFont typeface="+mj-lt"/>
              <a:buAutoNum type="arabicPeriod"/>
            </a:pPr>
            <a:r>
              <a:rPr lang="es-ES" sz="1400" dirty="0"/>
              <a:t>Deben implantarse sistemas con procedimientos que garanticen la calidad de todos los aspectos del ensayo. Los aspectos del ensayo que son esenciales para garantizar la protección de los sujetos humanos y la fiabilidad de los resultados del ensayo deben ser el centro de atención de dichos sistemas. </a:t>
            </a:r>
          </a:p>
        </p:txBody>
      </p:sp>
      <p:sp>
        <p:nvSpPr>
          <p:cNvPr id="4" name="Slide Number Placeholder 3"/>
          <p:cNvSpPr>
            <a:spLocks noGrp="1"/>
          </p:cNvSpPr>
          <p:nvPr>
            <p:ph type="sldNum" sz="quarter" idx="12"/>
          </p:nvPr>
        </p:nvSpPr>
        <p:spPr/>
        <p:txBody>
          <a:bodyPr/>
          <a:lstStyle/>
          <a:p>
            <a:fld id="{42C0CA23-4D8D-4670-B5DD-ACC4E2457EF3}" type="slidenum">
              <a:rPr lang="en-GB" smtClean="0"/>
              <a:t>5</a:t>
            </a:fld>
            <a:endParaRPr lang="es-ES" dirty="0"/>
          </a:p>
        </p:txBody>
      </p:sp>
    </p:spTree>
    <p:extLst>
      <p:ext uri="{BB962C8B-B14F-4D97-AF65-F5344CB8AC3E}">
        <p14:creationId xmlns:p14="http://schemas.microsoft.com/office/powerpoint/2010/main" val="2418209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Formación y delegación</a:t>
            </a:r>
          </a:p>
        </p:txBody>
      </p:sp>
      <p:sp>
        <p:nvSpPr>
          <p:cNvPr id="3" name="Content Placeholder 2"/>
          <p:cNvSpPr>
            <a:spLocks noGrp="1"/>
          </p:cNvSpPr>
          <p:nvPr>
            <p:ph idx="1"/>
          </p:nvPr>
        </p:nvSpPr>
        <p:spPr/>
        <p:txBody>
          <a:bodyPr>
            <a:normAutofit fontScale="92500" lnSpcReduction="10000"/>
          </a:bodyPr>
          <a:lstStyle/>
          <a:p>
            <a:r>
              <a:rPr lang="es-ES" dirty="0"/>
              <a:t>El IP debe recibir formación sobre los aspectos relevantes de las BPC</a:t>
            </a:r>
          </a:p>
          <a:p>
            <a:endParaRPr lang="es-ES" dirty="0"/>
          </a:p>
          <a:p>
            <a:r>
              <a:rPr lang="es-ES" dirty="0"/>
              <a:t>Además de esto, los IP deben completar una formación adicional sobre los siguientes temas:</a:t>
            </a:r>
          </a:p>
          <a:p>
            <a:pPr lvl="1"/>
            <a:r>
              <a:rPr lang="es-ES" dirty="0"/>
              <a:t>Antecedentes y justificación del ensayo</a:t>
            </a:r>
          </a:p>
          <a:p>
            <a:pPr lvl="1"/>
            <a:r>
              <a:rPr lang="es-ES" dirty="0"/>
              <a:t>Obtención del consentimiento informado</a:t>
            </a:r>
          </a:p>
          <a:p>
            <a:pPr lvl="1"/>
            <a:r>
              <a:rPr lang="es-ES" dirty="0"/>
              <a:t>Aleatorización</a:t>
            </a:r>
          </a:p>
          <a:p>
            <a:pPr lvl="1"/>
            <a:r>
              <a:rPr lang="es-ES" dirty="0"/>
              <a:t>Módulos de formación específicos del </a:t>
            </a:r>
            <a:r>
              <a:rPr lang="es-ES" dirty="0">
                <a:highlight>
                  <a:srgbClr val="FFFF00"/>
                </a:highlight>
              </a:rPr>
              <a:t>PMI</a:t>
            </a:r>
            <a:r>
              <a:rPr lang="es-ES" dirty="0"/>
              <a:t> (en la UE: Tratamiento de la gripe y Tratamiento de la NAC)</a:t>
            </a:r>
          </a:p>
          <a:p>
            <a:pPr lvl="1"/>
            <a:endParaRPr lang="es-ES" dirty="0"/>
          </a:p>
          <a:p>
            <a:r>
              <a:rPr lang="es-ES" dirty="0"/>
              <a:t>Aunque el IP es </a:t>
            </a:r>
            <a:r>
              <a:rPr lang="es-ES" u="sng" dirty="0"/>
              <a:t>responsable</a:t>
            </a:r>
            <a:r>
              <a:rPr lang="es-ES" dirty="0"/>
              <a:t> de todas las actividades relacionadas con el ensayo en su centro, no tiene por qué impartirlas todas</a:t>
            </a:r>
          </a:p>
        </p:txBody>
      </p:sp>
      <p:sp>
        <p:nvSpPr>
          <p:cNvPr id="4" name="Slide Number Placeholder 3"/>
          <p:cNvSpPr>
            <a:spLocks noGrp="1"/>
          </p:cNvSpPr>
          <p:nvPr>
            <p:ph type="sldNum" sz="quarter" idx="12"/>
          </p:nvPr>
        </p:nvSpPr>
        <p:spPr/>
        <p:txBody>
          <a:bodyPr/>
          <a:lstStyle/>
          <a:p>
            <a:fld id="{42C0CA23-4D8D-4670-B5DD-ACC4E2457EF3}" type="slidenum">
              <a:rPr lang="en-GB" smtClean="0"/>
              <a:t>6</a:t>
            </a:fld>
            <a:endParaRPr lang="es-ES"/>
          </a:p>
        </p:txBody>
      </p:sp>
    </p:spTree>
    <p:extLst>
      <p:ext uri="{BB962C8B-B14F-4D97-AF65-F5344CB8AC3E}">
        <p14:creationId xmlns:p14="http://schemas.microsoft.com/office/powerpoint/2010/main" val="39454617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Registros de formación</a:t>
            </a:r>
          </a:p>
        </p:txBody>
      </p:sp>
      <p:sp>
        <p:nvSpPr>
          <p:cNvPr id="3" name="Content Placeholder 2"/>
          <p:cNvSpPr>
            <a:spLocks noGrp="1"/>
          </p:cNvSpPr>
          <p:nvPr>
            <p:ph idx="1"/>
          </p:nvPr>
        </p:nvSpPr>
        <p:spPr>
          <a:xfrm>
            <a:off x="628491" y="1776272"/>
            <a:ext cx="5315110" cy="2900659"/>
          </a:xfrm>
        </p:spPr>
        <p:txBody>
          <a:bodyPr vert="horz" lIns="91440" tIns="45720" rIns="91440" bIns="45720" rtlCol="0" anchor="t">
            <a:normAutofit fontScale="85000" lnSpcReduction="20000"/>
          </a:bodyPr>
          <a:lstStyle/>
          <a:p>
            <a:r>
              <a:rPr lang="es-ES" sz="2400" dirty="0"/>
              <a:t>Los módulos de formación pueden impartirse en una visita de inicio del centro (SIV, por sus siglas en inglés) o consultando los materiales de formación en la página web del ensayo.</a:t>
            </a:r>
          </a:p>
          <a:p>
            <a:r>
              <a:rPr lang="es-ES" sz="2400" dirty="0"/>
              <a:t>Si el personal del centro asiste a una SIV, el equipo del ensayo actualizará su registro de formación</a:t>
            </a:r>
          </a:p>
          <a:p>
            <a:r>
              <a:rPr lang="es-ES" sz="2400" dirty="0"/>
              <a:t>Si el personal completa la formación online, debe documentarlo rellenando el formulario de confirmación de formación correspondiente en la página web</a:t>
            </a:r>
            <a:endParaRPr lang="es-ES" sz="2400" dirty="0">
              <a:ea typeface="Calibri"/>
              <a:cs typeface="Calibri"/>
            </a:endParaRPr>
          </a:p>
          <a:p>
            <a:endParaRPr lang="es-ES" sz="2400" dirty="0"/>
          </a:p>
        </p:txBody>
      </p:sp>
      <p:sp>
        <p:nvSpPr>
          <p:cNvPr id="4" name="Slide Number Placeholder 3"/>
          <p:cNvSpPr>
            <a:spLocks noGrp="1"/>
          </p:cNvSpPr>
          <p:nvPr>
            <p:ph type="sldNum" sz="quarter" idx="12"/>
          </p:nvPr>
        </p:nvSpPr>
        <p:spPr/>
        <p:txBody>
          <a:bodyPr/>
          <a:lstStyle/>
          <a:p>
            <a:fld id="{42C0CA23-4D8D-4670-B5DD-ACC4E2457EF3}" type="slidenum">
              <a:rPr lang="en-GB" smtClean="0"/>
              <a:t>7</a:t>
            </a:fld>
            <a:endParaRPr lang="es-ES"/>
          </a:p>
        </p:txBody>
      </p:sp>
      <p:pic>
        <p:nvPicPr>
          <p:cNvPr id="5" name="Picture 4"/>
          <p:cNvPicPr>
            <a:picLocks noChangeAspect="1"/>
          </p:cNvPicPr>
          <p:nvPr/>
        </p:nvPicPr>
        <p:blipFill>
          <a:blip r:embed="rId2"/>
          <a:stretch>
            <a:fillRect/>
          </a:stretch>
        </p:blipFill>
        <p:spPr>
          <a:xfrm>
            <a:off x="6111241" y="1596885"/>
            <a:ext cx="5775960" cy="3228653"/>
          </a:xfrm>
          <a:prstGeom prst="rect">
            <a:avLst/>
          </a:prstGeom>
          <a:ln>
            <a:solidFill>
              <a:schemeClr val="tx1"/>
            </a:solidFill>
          </a:ln>
        </p:spPr>
      </p:pic>
      <p:sp>
        <p:nvSpPr>
          <p:cNvPr id="6" name="Content Placeholder 2"/>
          <p:cNvSpPr txBox="1">
            <a:spLocks/>
          </p:cNvSpPr>
          <p:nvPr/>
        </p:nvSpPr>
        <p:spPr>
          <a:xfrm>
            <a:off x="580945" y="4825538"/>
            <a:ext cx="11111383" cy="2163108"/>
          </a:xfrm>
          <a:prstGeom prst="rect">
            <a:avLst/>
          </a:prstGeom>
        </p:spPr>
        <p:txBody>
          <a:bodyPr vert="horz" lIns="91440" tIns="45720" rIns="91440" bIns="45720" rtlCol="0" anchor="t">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ES" sz="2400" dirty="0"/>
              <a:t>Se envía por correo electrónico un registro de la formación del miembro del personal a su IP</a:t>
            </a:r>
          </a:p>
          <a:p>
            <a:r>
              <a:rPr lang="es-ES" sz="2400" dirty="0"/>
              <a:t>También se registra en el sistema de administración del ensayo, que es utilizado por el equipo de Ecraid para crear un registro de formación para cada centro</a:t>
            </a:r>
          </a:p>
          <a:p>
            <a:r>
              <a:rPr lang="es-ES" sz="2400" dirty="0"/>
              <a:t>Los registros de formación se enviarán periódicamente a los IP, y también pueden enviarse previa solicitud </a:t>
            </a:r>
          </a:p>
          <a:p>
            <a:endParaRPr lang="es-ES" sz="2400" dirty="0"/>
          </a:p>
          <a:p>
            <a:endParaRPr lang="es-ES" sz="2400" dirty="0"/>
          </a:p>
        </p:txBody>
      </p:sp>
    </p:spTree>
    <p:extLst>
      <p:ext uri="{BB962C8B-B14F-4D97-AF65-F5344CB8AC3E}">
        <p14:creationId xmlns:p14="http://schemas.microsoft.com/office/powerpoint/2010/main" val="4015006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Registro de delegación</a:t>
            </a:r>
          </a:p>
        </p:txBody>
      </p:sp>
      <p:sp>
        <p:nvSpPr>
          <p:cNvPr id="3" name="Content Placeholder 2"/>
          <p:cNvSpPr>
            <a:spLocks noGrp="1"/>
          </p:cNvSpPr>
          <p:nvPr>
            <p:ph idx="1"/>
          </p:nvPr>
        </p:nvSpPr>
        <p:spPr>
          <a:xfrm>
            <a:off x="504201" y="1461973"/>
            <a:ext cx="11687799" cy="1937499"/>
          </a:xfrm>
        </p:spPr>
        <p:txBody>
          <a:bodyPr>
            <a:normAutofit lnSpcReduction="10000"/>
          </a:bodyPr>
          <a:lstStyle/>
          <a:p>
            <a:r>
              <a:rPr lang="es-ES" sz="2400" dirty="0"/>
              <a:t>El IP es responsable de garantizar que los miembros de su equipo de investigación hayan completado la formación correspondiente a su función</a:t>
            </a:r>
          </a:p>
          <a:p>
            <a:r>
              <a:rPr lang="es-ES" sz="2400" dirty="0"/>
              <a:t>Las funciones delegadas deben registrarse en el registro de delegación de funciones, guardado en el archivo del centro de investigación (ISF, por sus siglas en inglés)</a:t>
            </a:r>
          </a:p>
          <a:p>
            <a:r>
              <a:rPr lang="es-ES" sz="2400" dirty="0"/>
              <a:t>Se definen 6 funciones, cada una de las cuales requiere módulos de formación específicos:</a:t>
            </a:r>
          </a:p>
          <a:p>
            <a:endParaRPr lang="es-ES" dirty="0"/>
          </a:p>
          <a:p>
            <a:endParaRPr lang="es-ES" dirty="0"/>
          </a:p>
        </p:txBody>
      </p:sp>
      <p:sp>
        <p:nvSpPr>
          <p:cNvPr id="4" name="Slide Number Placeholder 3"/>
          <p:cNvSpPr>
            <a:spLocks noGrp="1"/>
          </p:cNvSpPr>
          <p:nvPr>
            <p:ph type="sldNum" sz="quarter" idx="12"/>
          </p:nvPr>
        </p:nvSpPr>
        <p:spPr/>
        <p:txBody>
          <a:bodyPr/>
          <a:lstStyle/>
          <a:p>
            <a:fld id="{42C0CA23-4D8D-4670-B5DD-ACC4E2457EF3}" type="slidenum">
              <a:rPr lang="en-GB" smtClean="0"/>
              <a:t>8</a:t>
            </a:fld>
            <a:endParaRPr lang="es-ES"/>
          </a:p>
        </p:txBody>
      </p:sp>
      <p:graphicFrame>
        <p:nvGraphicFramePr>
          <p:cNvPr id="6" name="Table 5"/>
          <p:cNvGraphicFramePr>
            <a:graphicFrameLocks noGrp="1"/>
          </p:cNvGraphicFramePr>
          <p:nvPr>
            <p:extLst>
              <p:ext uri="{D42A27DB-BD31-4B8C-83A1-F6EECF244321}">
                <p14:modId xmlns:p14="http://schemas.microsoft.com/office/powerpoint/2010/main" val="2658091306"/>
              </p:ext>
            </p:extLst>
          </p:nvPr>
        </p:nvGraphicFramePr>
        <p:xfrm>
          <a:off x="415140" y="3399472"/>
          <a:ext cx="11565879" cy="3383280"/>
        </p:xfrm>
        <a:graphic>
          <a:graphicData uri="http://schemas.openxmlformats.org/drawingml/2006/table">
            <a:tbl>
              <a:tblPr firstRow="1" bandRow="1">
                <a:tableStyleId>{5940675A-B579-460E-94D1-54222C63F5DA}</a:tableStyleId>
              </a:tblPr>
              <a:tblGrid>
                <a:gridCol w="3855293">
                  <a:extLst>
                    <a:ext uri="{9D8B030D-6E8A-4147-A177-3AD203B41FA5}">
                      <a16:colId xmlns:a16="http://schemas.microsoft.com/office/drawing/2014/main" val="2439025495"/>
                    </a:ext>
                  </a:extLst>
                </a:gridCol>
                <a:gridCol w="4176796">
                  <a:extLst>
                    <a:ext uri="{9D8B030D-6E8A-4147-A177-3AD203B41FA5}">
                      <a16:colId xmlns:a16="http://schemas.microsoft.com/office/drawing/2014/main" val="2483301948"/>
                    </a:ext>
                  </a:extLst>
                </a:gridCol>
                <a:gridCol w="3533790">
                  <a:extLst>
                    <a:ext uri="{9D8B030D-6E8A-4147-A177-3AD203B41FA5}">
                      <a16:colId xmlns:a16="http://schemas.microsoft.com/office/drawing/2014/main" val="2446217726"/>
                    </a:ext>
                  </a:extLst>
                </a:gridCol>
              </a:tblGrid>
              <a:tr h="3092450">
                <a:tc>
                  <a:txBody>
                    <a:bodyPr/>
                    <a:lstStyle/>
                    <a:p>
                      <a:r>
                        <a:rPr lang="es-ES" sz="1800" u="sng" dirty="0">
                          <a:solidFill>
                            <a:schemeClr val="tx1"/>
                          </a:solidFill>
                          <a:effectLst/>
                          <a:latin typeface="+mn-lt"/>
                        </a:rPr>
                        <a:t>Elegibilidad</a:t>
                      </a:r>
                      <a:r>
                        <a:rPr lang="es-ES" sz="1800" dirty="0">
                          <a:solidFill>
                            <a:schemeClr val="tx1"/>
                          </a:solidFill>
                          <a:effectLst/>
                          <a:latin typeface="+mn-lt"/>
                        </a:rPr>
                        <a:t>: evaluar la elegibilidad del paciente para el ensayo (en conversación con el médico que atiende al paciente)</a:t>
                      </a:r>
                    </a:p>
                    <a:p>
                      <a:pPr lvl="0"/>
                      <a:r>
                        <a:rPr lang="es-ES" sz="1800" dirty="0">
                          <a:solidFill>
                            <a:schemeClr val="tx1"/>
                          </a:solidFill>
                          <a:effectLst/>
                          <a:latin typeface="+mn-lt"/>
                        </a:rPr>
                        <a:t>1) La </a:t>
                      </a:r>
                      <a:r>
                        <a:rPr lang="es-ES" sz="1800" b="1" dirty="0">
                          <a:solidFill>
                            <a:schemeClr val="tx1"/>
                          </a:solidFill>
                          <a:effectLst/>
                          <a:latin typeface="+mn-lt"/>
                        </a:rPr>
                        <a:t>elegibilidad para comparaciones de la gripe</a:t>
                      </a:r>
                      <a:r>
                        <a:rPr lang="es-ES" sz="1800" dirty="0">
                          <a:solidFill>
                            <a:schemeClr val="tx1"/>
                          </a:solidFill>
                          <a:effectLst/>
                          <a:latin typeface="+mn-lt"/>
                        </a:rPr>
                        <a:t> requiere formación sobre el </a:t>
                      </a:r>
                      <a:r>
                        <a:rPr lang="es-ES" sz="1800" i="1" dirty="0">
                          <a:solidFill>
                            <a:schemeClr val="tx1"/>
                          </a:solidFill>
                          <a:effectLst/>
                          <a:latin typeface="+mn-lt"/>
                        </a:rPr>
                        <a:t>tratamiento de la gripe</a:t>
                      </a:r>
                      <a:r>
                        <a:rPr lang="es-ES" sz="1800" dirty="0">
                          <a:solidFill>
                            <a:schemeClr val="tx1"/>
                          </a:solidFill>
                          <a:effectLst/>
                          <a:latin typeface="+mn-lt"/>
                        </a:rPr>
                        <a:t>.</a:t>
                      </a:r>
                    </a:p>
                    <a:p>
                      <a:r>
                        <a:rPr lang="es-ES" sz="1800" dirty="0">
                          <a:solidFill>
                            <a:schemeClr val="tx1"/>
                          </a:solidFill>
                          <a:effectLst/>
                          <a:latin typeface="+mn-lt"/>
                        </a:rPr>
                        <a:t>2) La </a:t>
                      </a:r>
                      <a:r>
                        <a:rPr lang="es-ES" sz="1800" b="1" dirty="0">
                          <a:solidFill>
                            <a:schemeClr val="tx1"/>
                          </a:solidFill>
                          <a:effectLst/>
                          <a:latin typeface="+mn-lt"/>
                        </a:rPr>
                        <a:t>elegibilidad para la comparación de la NAC</a:t>
                      </a:r>
                      <a:r>
                        <a:rPr lang="es-ES" sz="1800" dirty="0">
                          <a:solidFill>
                            <a:schemeClr val="tx1"/>
                          </a:solidFill>
                          <a:effectLst/>
                          <a:latin typeface="+mn-lt"/>
                        </a:rPr>
                        <a:t> requiere formación sobre el </a:t>
                      </a:r>
                      <a:r>
                        <a:rPr lang="es-ES" sz="1800" i="1" dirty="0">
                          <a:solidFill>
                            <a:schemeClr val="tx1"/>
                          </a:solidFill>
                          <a:effectLst/>
                          <a:latin typeface="+mn-lt"/>
                        </a:rPr>
                        <a:t>tratamiento de la NAC</a:t>
                      </a:r>
                      <a:r>
                        <a:rPr lang="es-ES" sz="1800" dirty="0">
                          <a:solidFill>
                            <a:schemeClr val="tx1"/>
                          </a:solidFill>
                          <a:effectLst/>
                          <a:latin typeface="+mn-lt"/>
                        </a:rPr>
                        <a:t>.</a:t>
                      </a:r>
                      <a:endParaRPr lang="es-ES" sz="1800" dirty="0"/>
                    </a:p>
                  </a:txBody>
                  <a:tcPr/>
                </a:tc>
                <a:tc>
                  <a:txBody>
                    <a:bodyPr/>
                    <a:lstStyle/>
                    <a:p>
                      <a:r>
                        <a:rPr lang="es-ES" sz="1800" u="sng" dirty="0">
                          <a:solidFill>
                            <a:schemeClr val="tx1"/>
                          </a:solidFill>
                          <a:effectLst/>
                          <a:latin typeface="+mn-lt"/>
                        </a:rPr>
                        <a:t>Consentimiento</a:t>
                      </a:r>
                      <a:r>
                        <a:rPr lang="es-ES" sz="1800" dirty="0">
                          <a:solidFill>
                            <a:schemeClr val="tx1"/>
                          </a:solidFill>
                          <a:effectLst/>
                          <a:latin typeface="+mn-lt"/>
                        </a:rPr>
                        <a:t>: explicar el ensayo, responder a las preguntas y rellenar el formulario de consentimiento informado con el participante o su representante</a:t>
                      </a:r>
                    </a:p>
                    <a:p>
                      <a:pPr lvl="0"/>
                      <a:r>
                        <a:rPr lang="es-ES" sz="1800" dirty="0">
                          <a:solidFill>
                            <a:schemeClr val="tx1"/>
                          </a:solidFill>
                          <a:effectLst/>
                          <a:latin typeface="+mn-lt"/>
                        </a:rPr>
                        <a:t>3) El </a:t>
                      </a:r>
                      <a:r>
                        <a:rPr lang="es-ES" sz="1800" b="1" dirty="0">
                          <a:solidFill>
                            <a:schemeClr val="tx1"/>
                          </a:solidFill>
                          <a:effectLst/>
                          <a:latin typeface="+mn-lt"/>
                        </a:rPr>
                        <a:t>consentimiento para comparaciones de la gripe</a:t>
                      </a:r>
                      <a:r>
                        <a:rPr lang="es-ES" sz="1800" dirty="0">
                          <a:solidFill>
                            <a:schemeClr val="tx1"/>
                          </a:solidFill>
                          <a:effectLst/>
                          <a:latin typeface="+mn-lt"/>
                        </a:rPr>
                        <a:t> requiere formación sobre </a:t>
                      </a:r>
                      <a:r>
                        <a:rPr lang="es-ES" sz="1800" i="1" dirty="0">
                          <a:solidFill>
                            <a:schemeClr val="tx1"/>
                          </a:solidFill>
                          <a:effectLst/>
                          <a:latin typeface="+mn-lt"/>
                        </a:rPr>
                        <a:t>antecedentes, consentimiento</a:t>
                      </a:r>
                      <a:r>
                        <a:rPr lang="es-ES" sz="1800" dirty="0">
                          <a:solidFill>
                            <a:schemeClr val="tx1"/>
                          </a:solidFill>
                          <a:effectLst/>
                          <a:latin typeface="+mn-lt"/>
                        </a:rPr>
                        <a:t> y </a:t>
                      </a:r>
                      <a:r>
                        <a:rPr lang="es-ES" sz="1800" i="1" dirty="0">
                          <a:solidFill>
                            <a:schemeClr val="tx1"/>
                          </a:solidFill>
                          <a:effectLst/>
                          <a:latin typeface="+mn-lt"/>
                        </a:rPr>
                        <a:t>tratamiento de la gripe</a:t>
                      </a:r>
                      <a:r>
                        <a:rPr lang="es-ES" sz="1800" dirty="0">
                          <a:solidFill>
                            <a:schemeClr val="tx1"/>
                          </a:solidFill>
                          <a:effectLst/>
                          <a:latin typeface="+mn-lt"/>
                        </a:rPr>
                        <a:t> </a:t>
                      </a:r>
                    </a:p>
                    <a:p>
                      <a:r>
                        <a:rPr lang="es-ES" sz="1800" dirty="0">
                          <a:solidFill>
                            <a:schemeClr val="tx1"/>
                          </a:solidFill>
                          <a:effectLst/>
                          <a:latin typeface="+mn-lt"/>
                        </a:rPr>
                        <a:t>4) El </a:t>
                      </a:r>
                      <a:r>
                        <a:rPr lang="es-ES" sz="1800" b="1" dirty="0">
                          <a:solidFill>
                            <a:schemeClr val="tx1"/>
                          </a:solidFill>
                          <a:effectLst/>
                          <a:latin typeface="+mn-lt"/>
                        </a:rPr>
                        <a:t>consentimiento para la comparación de la NAC</a:t>
                      </a:r>
                      <a:r>
                        <a:rPr lang="es-ES" sz="1800" dirty="0">
                          <a:solidFill>
                            <a:schemeClr val="tx1"/>
                          </a:solidFill>
                          <a:effectLst/>
                          <a:latin typeface="+mn-lt"/>
                        </a:rPr>
                        <a:t> requiere formación sobre</a:t>
                      </a:r>
                      <a:r>
                        <a:rPr lang="es-ES" sz="1800" i="1" dirty="0">
                          <a:solidFill>
                            <a:schemeClr val="tx1"/>
                          </a:solidFill>
                          <a:effectLst/>
                          <a:latin typeface="+mn-lt"/>
                        </a:rPr>
                        <a:t> antecedentes, consentimiento</a:t>
                      </a:r>
                      <a:r>
                        <a:rPr sz="1600"/>
                        <a:t> y </a:t>
                      </a:r>
                      <a:r>
                        <a:rPr lang="es-ES" sz="1800" i="1" dirty="0">
                          <a:solidFill>
                            <a:schemeClr val="tx1"/>
                          </a:solidFill>
                          <a:effectLst/>
                          <a:latin typeface="+mn-lt"/>
                        </a:rPr>
                        <a:t>tratamiento de la NAC</a:t>
                      </a:r>
                      <a:r>
                        <a:rPr lang="es-ES" sz="1800" dirty="0">
                          <a:solidFill>
                            <a:schemeClr val="tx1"/>
                          </a:solidFill>
                          <a:effectLst/>
                          <a:latin typeface="+mn-lt"/>
                        </a:rPr>
                        <a:t> </a:t>
                      </a:r>
                      <a:endParaRPr lang="es-ES" sz="1800" dirty="0"/>
                    </a:p>
                  </a:txBody>
                  <a:tcPr/>
                </a:tc>
                <a:tc>
                  <a:txBody>
                    <a:bodyPr/>
                    <a:lstStyle/>
                    <a:p>
                      <a:pPr lvl="0"/>
                      <a:r>
                        <a:rPr lang="es-ES" sz="1800" u="sng" dirty="0">
                          <a:solidFill>
                            <a:schemeClr val="tx1"/>
                          </a:solidFill>
                          <a:effectLst/>
                          <a:latin typeface="+mn-lt"/>
                        </a:rPr>
                        <a:t>5</a:t>
                      </a:r>
                      <a:r>
                        <a:rPr lang="es-ES" sz="1800" b="1" u="sng" dirty="0">
                          <a:solidFill>
                            <a:schemeClr val="tx1"/>
                          </a:solidFill>
                          <a:effectLst/>
                          <a:latin typeface="+mn-lt"/>
                        </a:rPr>
                        <a:t>) Aleatorización</a:t>
                      </a:r>
                      <a:r>
                        <a:rPr lang="es-ES" sz="1800" dirty="0">
                          <a:solidFill>
                            <a:schemeClr val="tx1"/>
                          </a:solidFill>
                          <a:effectLst/>
                          <a:latin typeface="+mn-lt"/>
                        </a:rPr>
                        <a:t>: introducir los datos del participante en el sistema de aleatorización y aleatorizar al participante. Requiere formación sobre </a:t>
                      </a:r>
                      <a:r>
                        <a:rPr lang="es-ES" sz="1800" i="1" dirty="0">
                          <a:solidFill>
                            <a:schemeClr val="tx1"/>
                          </a:solidFill>
                          <a:effectLst/>
                          <a:latin typeface="+mn-lt"/>
                        </a:rPr>
                        <a:t>aleatorización</a:t>
                      </a:r>
                    </a:p>
                    <a:p>
                      <a:r>
                        <a:rPr lang="es-ES" sz="1800" u="sng" dirty="0">
                          <a:solidFill>
                            <a:schemeClr val="tx1"/>
                          </a:solidFill>
                          <a:effectLst/>
                          <a:latin typeface="+mn-lt"/>
                        </a:rPr>
                        <a:t>6) </a:t>
                      </a:r>
                      <a:r>
                        <a:rPr lang="es-ES" sz="1800" b="1" u="sng" dirty="0">
                          <a:solidFill>
                            <a:schemeClr val="tx1"/>
                          </a:solidFill>
                          <a:effectLst/>
                          <a:latin typeface="+mn-lt"/>
                        </a:rPr>
                        <a:t>Seguimiento</a:t>
                      </a:r>
                      <a:r>
                        <a:rPr lang="es-ES" sz="1800" dirty="0">
                          <a:solidFill>
                            <a:schemeClr val="tx1"/>
                          </a:solidFill>
                          <a:effectLst/>
                          <a:latin typeface="+mn-lt"/>
                        </a:rPr>
                        <a:t>: rellenar los formularios de seguimiento y los formularios de eventos adversos del </a:t>
                      </a:r>
                      <a:r>
                        <a:rPr lang="es-ES" sz="1800" dirty="0" err="1">
                          <a:solidFill>
                            <a:schemeClr val="tx1"/>
                          </a:solidFill>
                          <a:effectLst/>
                          <a:latin typeface="+mn-lt"/>
                        </a:rPr>
                        <a:t>CRFe</a:t>
                      </a:r>
                      <a:r>
                        <a:rPr lang="es-ES" sz="1800" dirty="0">
                          <a:solidFill>
                            <a:schemeClr val="tx1"/>
                          </a:solidFill>
                          <a:effectLst/>
                          <a:latin typeface="+mn-lt"/>
                        </a:rPr>
                        <a:t>. Requiere formación sobre </a:t>
                      </a:r>
                      <a:r>
                        <a:rPr lang="es-ES" sz="1800" i="1" dirty="0">
                          <a:solidFill>
                            <a:schemeClr val="tx1"/>
                          </a:solidFill>
                          <a:effectLst/>
                          <a:latin typeface="+mn-lt"/>
                        </a:rPr>
                        <a:t>seguimiento</a:t>
                      </a:r>
                      <a:endParaRPr lang="es-ES" sz="1800" dirty="0"/>
                    </a:p>
                  </a:txBody>
                  <a:tcPr/>
                </a:tc>
                <a:extLst>
                  <a:ext uri="{0D108BD9-81ED-4DB2-BD59-A6C34878D82A}">
                    <a16:rowId xmlns:a16="http://schemas.microsoft.com/office/drawing/2014/main" val="232373932"/>
                  </a:ext>
                </a:extLst>
              </a:tr>
            </a:tbl>
          </a:graphicData>
        </a:graphic>
      </p:graphicFrame>
    </p:spTree>
    <p:extLst>
      <p:ext uri="{BB962C8B-B14F-4D97-AF65-F5344CB8AC3E}">
        <p14:creationId xmlns:p14="http://schemas.microsoft.com/office/powerpoint/2010/main" val="12283227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Registro de delegación</a:t>
            </a:r>
          </a:p>
        </p:txBody>
      </p:sp>
      <p:sp>
        <p:nvSpPr>
          <p:cNvPr id="4" name="Slide Number Placeholder 3"/>
          <p:cNvSpPr>
            <a:spLocks noGrp="1"/>
          </p:cNvSpPr>
          <p:nvPr>
            <p:ph type="sldNum" sz="quarter" idx="12"/>
          </p:nvPr>
        </p:nvSpPr>
        <p:spPr/>
        <p:txBody>
          <a:bodyPr/>
          <a:lstStyle/>
          <a:p>
            <a:fld id="{42C0CA23-4D8D-4670-B5DD-ACC4E2457EF3}" type="slidenum">
              <a:rPr lang="en-GB" smtClean="0"/>
              <a:t>9</a:t>
            </a:fld>
            <a:endParaRPr lang="es-ES"/>
          </a:p>
        </p:txBody>
      </p:sp>
      <p:sp>
        <p:nvSpPr>
          <p:cNvPr id="3" name="TextBox 2"/>
          <p:cNvSpPr txBox="1"/>
          <p:nvPr/>
        </p:nvSpPr>
        <p:spPr>
          <a:xfrm>
            <a:off x="8342334" y="1572016"/>
            <a:ext cx="3594969" cy="3693319"/>
          </a:xfrm>
          <a:prstGeom prst="rect">
            <a:avLst/>
          </a:prstGeom>
          <a:noFill/>
        </p:spPr>
        <p:txBody>
          <a:bodyPr wrap="square" rtlCol="0">
            <a:spAutoFit/>
          </a:bodyPr>
          <a:lstStyle/>
          <a:p>
            <a:pPr marL="285750" indent="-285750">
              <a:buFont typeface="Arial" panose="020B0604020202020204" pitchFamily="34" charset="0"/>
              <a:buChar char="•"/>
            </a:pPr>
            <a:r>
              <a:rPr lang="es-ES" dirty="0"/>
              <a:t>El personal debe añadirse al registro de delegación antes de realizar las tareas pertinentes </a:t>
            </a:r>
          </a:p>
          <a:p>
            <a:pPr marL="285750" indent="-285750">
              <a:buFont typeface="Arial" panose="020B0604020202020204" pitchFamily="34" charset="0"/>
              <a:buChar char="•"/>
            </a:pPr>
            <a:endParaRPr lang="es-ES" dirty="0"/>
          </a:p>
          <a:p>
            <a:pPr marL="285750" indent="-285750">
              <a:buFont typeface="Arial" panose="020B0604020202020204" pitchFamily="34" charset="0"/>
              <a:buChar char="•"/>
            </a:pPr>
            <a:r>
              <a:rPr lang="es-ES" dirty="0"/>
              <a:t>Antes de la activación del centro debe compartirse una copia con Ecraid, y el registro se revisará en las visitas de monitorización</a:t>
            </a:r>
          </a:p>
          <a:p>
            <a:pPr marL="285750" indent="-285750">
              <a:buFont typeface="Arial" panose="020B0604020202020204" pitchFamily="34" charset="0"/>
              <a:buChar char="•"/>
            </a:pPr>
            <a:endParaRPr lang="es-ES" dirty="0"/>
          </a:p>
          <a:p>
            <a:pPr marL="285750" indent="-285750">
              <a:buFont typeface="Arial" panose="020B0604020202020204" pitchFamily="34" charset="0"/>
              <a:buChar char="•"/>
            </a:pPr>
            <a:r>
              <a:rPr lang="es-ES" dirty="0"/>
              <a:t>Tras la activación del centro, no es necesario informar a Ecraid de los cambios en el registro ni enviarle versiones actualizadas</a:t>
            </a:r>
          </a:p>
        </p:txBody>
      </p:sp>
      <p:pic>
        <p:nvPicPr>
          <p:cNvPr id="6" name="Picture 5">
            <a:extLst>
              <a:ext uri="{FF2B5EF4-FFF2-40B4-BE49-F238E27FC236}">
                <a16:creationId xmlns:a16="http://schemas.microsoft.com/office/drawing/2014/main" id="{142FF996-C3FE-DE32-5AB3-09FDCA6D9C01}"/>
              </a:ext>
            </a:extLst>
          </p:cNvPr>
          <p:cNvPicPr>
            <a:picLocks noChangeAspect="1"/>
          </p:cNvPicPr>
          <p:nvPr/>
        </p:nvPicPr>
        <p:blipFill>
          <a:blip r:embed="rId2"/>
          <a:stretch>
            <a:fillRect/>
          </a:stretch>
        </p:blipFill>
        <p:spPr>
          <a:xfrm>
            <a:off x="254697" y="1219686"/>
            <a:ext cx="7936402" cy="5385901"/>
          </a:xfrm>
          <a:prstGeom prst="rect">
            <a:avLst/>
          </a:prstGeom>
        </p:spPr>
      </p:pic>
    </p:spTree>
    <p:extLst>
      <p:ext uri="{BB962C8B-B14F-4D97-AF65-F5344CB8AC3E}">
        <p14:creationId xmlns:p14="http://schemas.microsoft.com/office/powerpoint/2010/main" val="274670717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GUID" val="a8c1d937-a8d7-405e-9343-2035c5dc78d7"/>
</p:tagLst>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E315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916FEED5D5053469AFB61F4CDE271DB" ma:contentTypeVersion="18" ma:contentTypeDescription="Create a new document." ma:contentTypeScope="" ma:versionID="3abab5b2bfc8b550b6a7c0fb3096d50d">
  <xsd:schema xmlns:xsd="http://www.w3.org/2001/XMLSchema" xmlns:xs="http://www.w3.org/2001/XMLSchema" xmlns:p="http://schemas.microsoft.com/office/2006/metadata/properties" xmlns:ns2="137f62fc-0309-469d-96f8-244e1f51aa13" xmlns:ns3="aca37e2d-a12b-47b7-9c3c-40d22df3b50a" targetNamespace="http://schemas.microsoft.com/office/2006/metadata/properties" ma:root="true" ma:fieldsID="2a0fc1677ac5988bc095db029d83c96f" ns2:_="" ns3:_="">
    <xsd:import namespace="137f62fc-0309-469d-96f8-244e1f51aa13"/>
    <xsd:import namespace="aca37e2d-a12b-47b7-9c3c-40d22df3b50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lcf76f155ced4ddcb4097134ff3c332f" minOccurs="0"/>
                <xsd:element ref="ns3:TaxCatchAll"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37f62fc-0309-469d-96f8-244e1f51aa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1eeb44a9-b924-44d0-8ed9-f8b504a4bac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ca37e2d-a12b-47b7-9c3c-40d22df3b50a"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bf63c6bd-ffe2-4ed4-86e9-cbc11843f189}" ma:internalName="TaxCatchAll" ma:showField="CatchAllData" ma:web="aca37e2d-a12b-47b7-9c3c-40d22df3b50a">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aca37e2d-a12b-47b7-9c3c-40d22df3b50a" xsi:nil="true"/>
    <lcf76f155ced4ddcb4097134ff3c332f xmlns="137f62fc-0309-469d-96f8-244e1f51aa13">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900593F-B4AC-4162-95A1-D59FA317DF43}"/>
</file>

<file path=customXml/itemProps2.xml><?xml version="1.0" encoding="utf-8"?>
<ds:datastoreItem xmlns:ds="http://schemas.openxmlformats.org/officeDocument/2006/customXml" ds:itemID="{F8E8C06E-0423-4EC0-9BC7-4ACD2ED20B20}">
  <ds:schemaRefs>
    <ds:schemaRef ds:uri="http://purl.org/dc/elements/1.1/"/>
    <ds:schemaRef ds:uri="http://schemas.openxmlformats.org/package/2006/metadata/core-properties"/>
    <ds:schemaRef ds:uri="http://schemas.microsoft.com/office/infopath/2007/PartnerControls"/>
    <ds:schemaRef ds:uri="8c2ad8f4-5414-4cfe-b16c-4e06a8f6e355"/>
    <ds:schemaRef ds:uri="http://schemas.microsoft.com/office/2006/documentManagement/types"/>
    <ds:schemaRef ds:uri="http://purl.org/dc/dcmitype/"/>
    <ds:schemaRef ds:uri="http://purl.org/dc/term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3E5D9499-0AD5-4890-8D95-3A4AE7D1767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18458</TotalTime>
  <Words>2090</Words>
  <Application>Microsoft Office PowerPoint</Application>
  <PresentationFormat>Widescreen</PresentationFormat>
  <Paragraphs>177</Paragraphs>
  <Slides>19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Office Theme</vt:lpstr>
      <vt:lpstr>Ensayo RECOVERY</vt:lpstr>
      <vt:lpstr>Temas</vt:lpstr>
      <vt:lpstr>Estructura del ensayo RECOVERY</vt:lpstr>
      <vt:lpstr>Función del IP del centro clínico local</vt:lpstr>
      <vt:lpstr>Principios de BPC de la ICH</vt:lpstr>
      <vt:lpstr>Formación y delegación</vt:lpstr>
      <vt:lpstr>Registros de formación</vt:lpstr>
      <vt:lpstr>Registro de delegación</vt:lpstr>
      <vt:lpstr>Registro de delegación</vt:lpstr>
      <vt:lpstr>Identificación e invitación</vt:lpstr>
      <vt:lpstr>Consentimiento informado</vt:lpstr>
      <vt:lpstr>Aleatorización</vt:lpstr>
      <vt:lpstr>Seguimiento</vt:lpstr>
      <vt:lpstr>Informes de seguridad</vt:lpstr>
      <vt:lpstr>Informes de seguridad</vt:lpstr>
      <vt:lpstr>Informes de seguridad</vt:lpstr>
      <vt:lpstr>Desviaciones del protocolo</vt:lpstr>
      <vt:lpstr>Archivo del centro del investigador</vt:lpstr>
      <vt:lpstr>¡Gracias!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Randomised Evaluation of COVID-19 Therapies: the RECOVERY trial</dc:title>
  <dc:creator>Richard Haynes</dc:creator>
  <cp:lastModifiedBy>Barbosa Sousa Gouveia, S.I. (Sofia)</cp:lastModifiedBy>
  <cp:revision>389</cp:revision>
  <cp:lastPrinted>2020-03-18T19:42:16Z</cp:lastPrinted>
  <dcterms:created xsi:type="dcterms:W3CDTF">2020-03-14T13:47:38Z</dcterms:created>
  <dcterms:modified xsi:type="dcterms:W3CDTF">2024-12-17T20:11:59Z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0x0101006916FEED5D5053469AFB61F4CDE271DB</vt:lpwstr>
  </property>
</Properties>
</file>