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85" r:id="rId5"/>
    <p:sldId id="272" r:id="rId6"/>
    <p:sldId id="274" r:id="rId7"/>
    <p:sldId id="275" r:id="rId8"/>
    <p:sldId id="276" r:id="rId9"/>
    <p:sldId id="277" r:id="rId10"/>
    <p:sldId id="286" r:id="rId11"/>
    <p:sldId id="279" r:id="rId12"/>
    <p:sldId id="287" r:id="rId13"/>
    <p:sldId id="280" r:id="rId14"/>
    <p:sldId id="281" r:id="rId15"/>
  </p:sldIdLst>
  <p:sldSz cx="12192000" cy="6858000"/>
  <p:notesSz cx="6881813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n Peto" initials="LP" lastIdx="0" clrIdx="0">
    <p:extLst>
      <p:ext uri="{19B8F6BF-5375-455C-9EA6-DF929625EA0E}">
        <p15:presenceInfo xmlns:p15="http://schemas.microsoft.com/office/powerpoint/2012/main" userId="S-1-5-21-944046252-2799899743-1142484129-10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864B5C-A8BA-4A35-82E5-1E250537F6AB}" v="182" dt="2024-12-03T15:33:33.837"/>
    <p1510:client id="{7528226F-4491-4761-B3F9-FBEB42DD5996}" v="6" dt="2024-12-03T15:34:48.721"/>
    <p1510:client id="{D18CA4D5-D44C-4433-82BC-0B14697F03F4}" v="4" dt="2024-12-03T16:10:48.3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4232" autoAdjust="0"/>
    <p:restoredTop sz="94660"/>
  </p:normalViewPr>
  <p:slideViewPr>
    <p:cSldViewPr snapToGrid="0">
      <p:cViewPr varScale="1">
        <p:scale>
          <a:sx n="66" d="100"/>
          <a:sy n="66" d="100"/>
        </p:scale>
        <p:origin x="10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17/12/2024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082"/>
          <a:stretch/>
        </p:blipFill>
        <p:spPr>
          <a:xfrm>
            <a:off x="9008339" y="312681"/>
            <a:ext cx="2880360" cy="68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ecovery@ecraid.eu" TargetMode="External"/><Relationship Id="rId2" Type="http://schemas.openxmlformats.org/officeDocument/2006/relationships/hyperlink" Target="http://www.recoverytrial.net/e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ecoverytrial,ne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2868"/>
            <a:ext cx="9144000" cy="1301630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rgbClr val="9E3159"/>
                </a:solidFill>
                <a:latin typeface="+mn-lt"/>
              </a:rPr>
              <a:t>Ensayo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14762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z="3200" b="1" dirty="0"/>
              <a:t>Formación sobre aleatorización en la UE</a:t>
            </a:r>
          </a:p>
          <a:p>
            <a:endParaRPr lang="es-ES" b="1" dirty="0"/>
          </a:p>
          <a:p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V2.0 03-12-2024</a:t>
            </a:r>
            <a:endParaRPr lang="es-ES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101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11" y="1496942"/>
            <a:ext cx="5906764" cy="518852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613804" y="5581291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  <a:endCxn id="22" idx="1"/>
          </p:cNvCxnSpPr>
          <p:nvPr/>
        </p:nvCxnSpPr>
        <p:spPr>
          <a:xfrm>
            <a:off x="3427011" y="5749506"/>
            <a:ext cx="3137490" cy="138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13804" y="4500833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23" idx="1"/>
          </p:cNvCxnSpPr>
          <p:nvPr/>
        </p:nvCxnSpPr>
        <p:spPr>
          <a:xfrm flipV="1">
            <a:off x="3427011" y="4351706"/>
            <a:ext cx="3137490" cy="3173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613804" y="3145767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21" idx="1"/>
          </p:cNvCxnSpPr>
          <p:nvPr/>
        </p:nvCxnSpPr>
        <p:spPr>
          <a:xfrm flipV="1">
            <a:off x="3427011" y="2885929"/>
            <a:ext cx="3137490" cy="4280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13804" y="3860326"/>
            <a:ext cx="813207" cy="3364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>
            <a:stCxn id="17" idx="6"/>
            <a:endCxn id="21" idx="1"/>
          </p:cNvCxnSpPr>
          <p:nvPr/>
        </p:nvCxnSpPr>
        <p:spPr>
          <a:xfrm flipV="1">
            <a:off x="3427011" y="2885929"/>
            <a:ext cx="3137490" cy="11426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64501" y="1870266"/>
            <a:ext cx="55535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/>
              <a:t>Para cada comparación, la asignación será el tratamiento del ensayo o el habitual (sin el tratamiento del ensayo)</a:t>
            </a:r>
          </a:p>
          <a:p>
            <a:endParaRPr lang="es-ES" dirty="0"/>
          </a:p>
          <a:p>
            <a:r>
              <a:rPr lang="es-ES"/>
              <a:t>Si al paciente se le asigna un tratamiento del ensayo, asegúrese de que se le prescribe (como una prescripción normal de hospitalización por parte de un miembro del equipo médico del paciente)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64501" y="5426312"/>
            <a:ext cx="514281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Se puede guardar o imprimir en formato pdf una copia de la asignación del tratamiento, el número del estudio y los datos del formulario de aleatorización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564501" y="4028540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Registre el número del estudio en el historial clínico y en el formulario de consentimiento</a:t>
            </a:r>
          </a:p>
        </p:txBody>
      </p:sp>
    </p:spTree>
    <p:extLst>
      <p:ext uri="{BB962C8B-B14F-4D97-AF65-F5344CB8AC3E}">
        <p14:creationId xmlns:p14="http://schemas.microsoft.com/office/powerpoint/2010/main" val="563602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Problemas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926" y="1714415"/>
            <a:ext cx="11811900" cy="45625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s-ES"/>
              <a:t>Si tiene alguna pregunta sobre el proceso o tiene problemas con el sitio web, realice una de las siguientes acciones:</a:t>
            </a:r>
          </a:p>
          <a:p>
            <a:endParaRPr lang="es-ES" dirty="0"/>
          </a:p>
          <a:p>
            <a:pPr lvl="1"/>
            <a:r>
              <a:rPr lang="es-ES"/>
              <a:t>Consulte nuestras Preguntas frecuentes en el sitio web del estudio </a:t>
            </a:r>
            <a:r>
              <a:rPr lang="es-ES" b="1" dirty="0">
                <a:solidFill>
                  <a:srgbClr val="9E3159"/>
                </a:solidFill>
                <a:hlinkClick r:id="rId2"/>
              </a:rPr>
              <a:t>www.recoverytrial.net/eu</a:t>
            </a:r>
            <a:endParaRPr lang="es-ES" dirty="0">
              <a:solidFill>
                <a:srgbClr val="9E3159"/>
              </a:solidFill>
            </a:endParaRPr>
          </a:p>
          <a:p>
            <a:pPr lvl="1"/>
            <a:endParaRPr lang="es-ES" dirty="0"/>
          </a:p>
          <a:p>
            <a:pPr lvl="1"/>
            <a:r>
              <a:rPr lang="es-ES"/>
              <a:t>Envíe un correo electrónico al equipo del estudio a </a:t>
            </a:r>
            <a:r>
              <a:rPr lang="es-ES" b="1" dirty="0">
                <a:solidFill>
                  <a:srgbClr val="9E3159"/>
                </a:solidFill>
                <a:hlinkClick r:id="rId3"/>
              </a:rPr>
              <a:t>recovery@ecraid.eu</a:t>
            </a:r>
            <a:r>
              <a:rPr lang="es-ES"/>
              <a:t> (en inglés)</a:t>
            </a:r>
          </a:p>
          <a:p>
            <a:pPr lvl="1"/>
            <a:endParaRPr lang="es-ES" dirty="0"/>
          </a:p>
          <a:p>
            <a:pPr lvl="1"/>
            <a:r>
              <a:rPr lang="es-ES"/>
              <a:t>Contacte por teléfono con el equipo del estudio en el +44 800 138 5451 (en inglés - solo llamadas urgentes, por favor)</a:t>
            </a:r>
          </a:p>
        </p:txBody>
      </p:sp>
    </p:spTree>
    <p:extLst>
      <p:ext uri="{BB962C8B-B14F-4D97-AF65-F5344CB8AC3E}">
        <p14:creationId xmlns:p14="http://schemas.microsoft.com/office/powerpoint/2010/main" val="1258067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La aleatorización </a:t>
            </a:r>
            <a:r>
              <a:rPr lang="es-ES" sz="2400" b="1" dirty="0"/>
              <a:t>no </a:t>
            </a:r>
            <a:r>
              <a:rPr lang="es-ES" sz="2400" dirty="0"/>
              <a:t>tiene que ser realizada por la persona que obtuvo el consentimiento.</a:t>
            </a:r>
          </a:p>
          <a:p>
            <a:endParaRPr lang="es-ES" sz="2400" dirty="0"/>
          </a:p>
          <a:p>
            <a:r>
              <a:rPr lang="es-ES" sz="2400" dirty="0"/>
              <a:t>La aleatorización debe hacerse online y se puede acceder a ella a través de la página del país</a:t>
            </a:r>
            <a:r>
              <a:rPr lang="es-ES" dirty="0"/>
              <a:t> en </a:t>
            </a:r>
            <a:r>
              <a:rPr lang="es-ES" b="1" dirty="0">
                <a:solidFill>
                  <a:srgbClr val="9E3159"/>
                </a:solidFill>
                <a:hlinkClick r:id="rId2"/>
              </a:rPr>
              <a:t>www.recoverytrial.net</a:t>
            </a:r>
            <a:endParaRPr lang="es-ES" b="1" dirty="0">
              <a:solidFill>
                <a:srgbClr val="9E3159"/>
              </a:solidFill>
            </a:endParaRPr>
          </a:p>
          <a:p>
            <a:pPr marL="0" indent="0" algn="ctr">
              <a:buNone/>
            </a:pPr>
            <a:endParaRPr lang="es-ES" sz="2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s-ES" sz="2400" dirty="0"/>
              <a:t>Siga el enlace «Aleatorización» e inicie sesión en el sistema</a:t>
            </a:r>
          </a:p>
          <a:p>
            <a:endParaRPr lang="es-ES" sz="2400" dirty="0"/>
          </a:p>
          <a:p>
            <a:r>
              <a:rPr lang="es-ES" sz="2400" dirty="0"/>
              <a:t>En caso necesario, también puede descargarse de la página del país el folleto informativo para el participante y el formulario de consentimiento</a:t>
            </a:r>
          </a:p>
          <a:p>
            <a:pPr lvl="1"/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06819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504201" y="4589253"/>
            <a:ext cx="11177899" cy="198307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400" dirty="0"/>
          </a:p>
          <a:p>
            <a:r>
              <a:rPr lang="es-ES" sz="2400" dirty="0"/>
              <a:t>Para registrar a un nuevo participante, haga clic en «</a:t>
            </a:r>
            <a:r>
              <a:rPr lang="es-ES" sz="2400" dirty="0" err="1"/>
              <a:t>Enrol</a:t>
            </a:r>
            <a:r>
              <a:rPr lang="es-ES" sz="2400" dirty="0"/>
              <a:t> </a:t>
            </a:r>
            <a:r>
              <a:rPr lang="es-ES" sz="2400" dirty="0" err="1"/>
              <a:t>patient</a:t>
            </a:r>
            <a:r>
              <a:rPr lang="es-ES" sz="2400" dirty="0"/>
              <a:t> </a:t>
            </a:r>
            <a:r>
              <a:rPr lang="es-ES" sz="2400" dirty="0" err="1"/>
              <a:t>into</a:t>
            </a:r>
            <a:r>
              <a:rPr lang="es-ES" sz="2400" dirty="0"/>
              <a:t> </a:t>
            </a:r>
            <a:r>
              <a:rPr lang="es-ES" sz="2400" dirty="0" err="1"/>
              <a:t>study</a:t>
            </a:r>
            <a:r>
              <a:rPr lang="es-ES" sz="2400" dirty="0"/>
              <a:t>» (Incluir paciente en el estudio)</a:t>
            </a:r>
          </a:p>
          <a:p>
            <a:endParaRPr lang="es-ES" sz="2400" dirty="0"/>
          </a:p>
          <a:p>
            <a:r>
              <a:rPr lang="es-ES" sz="2400" dirty="0"/>
              <a:t>Desde la página de inicio también puede acceder a la lista de reclutamiento de su centro</a:t>
            </a:r>
          </a:p>
        </p:txBody>
      </p:sp>
      <p:sp>
        <p:nvSpPr>
          <p:cNvPr id="6" name="Rectangle 5"/>
          <p:cNvSpPr/>
          <p:nvPr/>
        </p:nvSpPr>
        <p:spPr>
          <a:xfrm>
            <a:off x="2857500" y="3952875"/>
            <a:ext cx="1339850" cy="69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3737" y="1628685"/>
            <a:ext cx="6778826" cy="3366009"/>
          </a:xfrm>
          <a:prstGeom prst="rect">
            <a:avLst/>
          </a:prstGeom>
          <a:ln>
            <a:solidFill>
              <a:srgbClr val="9E3159"/>
            </a:solidFill>
          </a:ln>
        </p:spPr>
      </p:pic>
    </p:spTree>
    <p:extLst>
      <p:ext uri="{BB962C8B-B14F-4D97-AF65-F5344CB8AC3E}">
        <p14:creationId xmlns:p14="http://schemas.microsoft.com/office/powerpoint/2010/main" val="34329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84" y="1359397"/>
            <a:ext cx="5904858" cy="549860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3052187" y="2989384"/>
            <a:ext cx="1678074" cy="3811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>
            <a:stCxn id="7" idx="7"/>
            <a:endCxn id="9" idx="1"/>
          </p:cNvCxnSpPr>
          <p:nvPr/>
        </p:nvCxnSpPr>
        <p:spPr>
          <a:xfrm flipV="1">
            <a:off x="4484513" y="2766590"/>
            <a:ext cx="2382528" cy="2786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867041" y="2443424"/>
            <a:ext cx="50801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/>
              <a:t>En la UE no es necesario que el paciente sea atendido por un médico</a:t>
            </a:r>
          </a:p>
        </p:txBody>
      </p:sp>
      <p:sp>
        <p:nvSpPr>
          <p:cNvPr id="12" name="Oval 11"/>
          <p:cNvSpPr/>
          <p:nvPr/>
        </p:nvSpPr>
        <p:spPr>
          <a:xfrm>
            <a:off x="2923234" y="3903784"/>
            <a:ext cx="795912" cy="238271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>
            <a:stCxn id="12" idx="7"/>
            <a:endCxn id="15" idx="1"/>
          </p:cNvCxnSpPr>
          <p:nvPr/>
        </p:nvCxnSpPr>
        <p:spPr>
          <a:xfrm>
            <a:off x="3602587" y="4252725"/>
            <a:ext cx="2961507" cy="3757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564094" y="4305271"/>
            <a:ext cx="5158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Los criterios de elegibilidad se confirman en el formulario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A97BED-3E5A-DFF9-EEB7-D16D8DB5F1CE}"/>
              </a:ext>
            </a:extLst>
          </p:cNvPr>
          <p:cNvSpPr txBox="1"/>
          <p:nvPr/>
        </p:nvSpPr>
        <p:spPr>
          <a:xfrm>
            <a:off x="6660437" y="5776718"/>
            <a:ext cx="50618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dirty="0"/>
              <a:t>Las preguntas que aparecen en el formulario dependen de las respuestas anteriores, por lo que el formulario es sólo un ejemplo</a:t>
            </a:r>
          </a:p>
        </p:txBody>
      </p:sp>
    </p:spTree>
    <p:extLst>
      <p:ext uri="{BB962C8B-B14F-4D97-AF65-F5344CB8AC3E}">
        <p14:creationId xmlns:p14="http://schemas.microsoft.com/office/powerpoint/2010/main" val="46942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8407"/>
            <a:ext cx="6562484" cy="5104154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2900395" y="3828281"/>
            <a:ext cx="1629965" cy="24530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7"/>
            <a:endCxn id="13" idx="1"/>
          </p:cNvCxnSpPr>
          <p:nvPr/>
        </p:nvCxnSpPr>
        <p:spPr>
          <a:xfrm flipV="1">
            <a:off x="4291657" y="3954874"/>
            <a:ext cx="2483897" cy="2326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75554" y="3216210"/>
            <a:ext cx="524402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Resultados de las investigaciones realizadas para el tratamiento rutinario (no se realizan para el ensayo, por lo que si no se han realizado solo tiene que hacer clic en «</a:t>
            </a:r>
            <a:r>
              <a:rPr lang="sv-SE" dirty="0"/>
              <a:t>not </a:t>
            </a:r>
            <a:r>
              <a:rPr lang="sv-SE" dirty="0" err="1"/>
              <a:t>measured</a:t>
            </a:r>
            <a:r>
              <a:rPr lang="sv-SE" dirty="0"/>
              <a:t>/not taken</a:t>
            </a:r>
            <a:r>
              <a:rPr lang="es-ES" dirty="0"/>
              <a:t>»(no se han medido/no se han tomado))</a:t>
            </a:r>
          </a:p>
        </p:txBody>
      </p:sp>
      <p:sp>
        <p:nvSpPr>
          <p:cNvPr id="14" name="Oval 13"/>
          <p:cNvSpPr/>
          <p:nvPr/>
        </p:nvSpPr>
        <p:spPr>
          <a:xfrm>
            <a:off x="3552970" y="4377471"/>
            <a:ext cx="324817" cy="3059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877787" y="4530467"/>
            <a:ext cx="3244476" cy="8077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122263" y="5015051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Preste atención a las unidades de los resultados de laboratorio, ya que varían de un centro a otro</a:t>
            </a:r>
          </a:p>
        </p:txBody>
      </p:sp>
      <p:sp>
        <p:nvSpPr>
          <p:cNvPr id="24" name="Oval 23"/>
          <p:cNvSpPr/>
          <p:nvPr/>
        </p:nvSpPr>
        <p:spPr>
          <a:xfrm>
            <a:off x="2788418" y="1468406"/>
            <a:ext cx="1423097" cy="2218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/>
          <p:cNvCxnSpPr>
            <a:stCxn id="24" idx="7"/>
            <a:endCxn id="26" idx="1"/>
          </p:cNvCxnSpPr>
          <p:nvPr/>
        </p:nvCxnSpPr>
        <p:spPr>
          <a:xfrm>
            <a:off x="4003107" y="1793323"/>
            <a:ext cx="2899137" cy="181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902244" y="1652117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Observaciones clínicas más recientes anotadas como parte del tratamiento rutinario</a:t>
            </a:r>
          </a:p>
        </p:txBody>
      </p:sp>
    </p:spTree>
    <p:extLst>
      <p:ext uri="{BB962C8B-B14F-4D97-AF65-F5344CB8AC3E}">
        <p14:creationId xmlns:p14="http://schemas.microsoft.com/office/powerpoint/2010/main" val="1515437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35798"/>
            <a:ext cx="6640707" cy="429755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043394" y="4413737"/>
            <a:ext cx="886767" cy="138039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3930161" y="5088933"/>
            <a:ext cx="3043394" cy="1407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973555" y="4782959"/>
            <a:ext cx="506354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Si se considera que algún tratamiento está indicado, el paciente no puede entrar en la comparación correspondiente</a:t>
            </a:r>
          </a:p>
        </p:txBody>
      </p:sp>
      <p:sp>
        <p:nvSpPr>
          <p:cNvPr id="16" name="Oval 15"/>
          <p:cNvSpPr/>
          <p:nvPr/>
        </p:nvSpPr>
        <p:spPr>
          <a:xfrm>
            <a:off x="3109587" y="3293762"/>
            <a:ext cx="820574" cy="275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3930161" y="3429001"/>
            <a:ext cx="3043394" cy="584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3554" y="3325505"/>
            <a:ext cx="39542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Requiere atención especializada continua</a:t>
            </a:r>
          </a:p>
        </p:txBody>
      </p:sp>
    </p:spTree>
    <p:extLst>
      <p:ext uri="{BB962C8B-B14F-4D97-AF65-F5344CB8AC3E}">
        <p14:creationId xmlns:p14="http://schemas.microsoft.com/office/powerpoint/2010/main" val="217665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818" y="1883609"/>
            <a:ext cx="6631559" cy="396369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3226777" y="2154114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stCxn id="8" idx="6"/>
          </p:cNvCxnSpPr>
          <p:nvPr/>
        </p:nvCxnSpPr>
        <p:spPr>
          <a:xfrm>
            <a:off x="3780693" y="2475034"/>
            <a:ext cx="3191607" cy="2417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972299" y="1815721"/>
            <a:ext cx="489731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Idoneidad para cada comparación. Lea atentamente el texto:</a:t>
            </a:r>
          </a:p>
          <a:p>
            <a:r>
              <a:rPr lang="es-ES" dirty="0"/>
              <a:t>- Si el paciente </a:t>
            </a:r>
            <a:r>
              <a:rPr lang="es-ES" b="1" dirty="0"/>
              <a:t>NO</a:t>
            </a:r>
            <a:r>
              <a:rPr lang="es-ES" dirty="0"/>
              <a:t> es apto para la comparación, la respuesta debe ser «Yes» (Si)</a:t>
            </a:r>
          </a:p>
          <a:p>
            <a:r>
              <a:rPr lang="es-ES" dirty="0"/>
              <a:t>- Si el paciente </a:t>
            </a:r>
            <a:r>
              <a:rPr lang="es-ES" b="1" dirty="0"/>
              <a:t>SÍ</a:t>
            </a:r>
            <a:r>
              <a:rPr lang="es-ES" dirty="0"/>
              <a:t> es adecuado para la comparación, la respuesta debe ser «No» (No)</a:t>
            </a:r>
          </a:p>
        </p:txBody>
      </p:sp>
      <p:sp>
        <p:nvSpPr>
          <p:cNvPr id="14" name="Oval 13"/>
          <p:cNvSpPr/>
          <p:nvPr/>
        </p:nvSpPr>
        <p:spPr>
          <a:xfrm>
            <a:off x="3226777" y="2795953"/>
            <a:ext cx="553916" cy="6418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3780693" y="3116873"/>
            <a:ext cx="3191607" cy="12445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72300" y="3899750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/>
              <a:t>Disponibilidad del tratamiento del estudio en su centro (seleccione «No» si ha oído que un tratamiento específico no está disponible)</a:t>
            </a:r>
          </a:p>
        </p:txBody>
      </p:sp>
      <p:sp>
        <p:nvSpPr>
          <p:cNvPr id="22" name="Oval 21"/>
          <p:cNvSpPr/>
          <p:nvPr/>
        </p:nvSpPr>
        <p:spPr>
          <a:xfrm>
            <a:off x="3314701" y="4914900"/>
            <a:ext cx="465992" cy="21184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Connector 22"/>
          <p:cNvCxnSpPr>
            <a:stCxn id="22" idx="6"/>
            <a:endCxn id="24" idx="1"/>
          </p:cNvCxnSpPr>
          <p:nvPr/>
        </p:nvCxnSpPr>
        <p:spPr>
          <a:xfrm>
            <a:off x="3780693" y="5020821"/>
            <a:ext cx="3206258" cy="372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986951" y="5069719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Si usted no firmó el formulario de consentimiento, indique el nombre de la persona que lo hizo</a:t>
            </a:r>
          </a:p>
        </p:txBody>
      </p:sp>
      <p:sp>
        <p:nvSpPr>
          <p:cNvPr id="30" name="Oval 29"/>
          <p:cNvSpPr/>
          <p:nvPr/>
        </p:nvSpPr>
        <p:spPr>
          <a:xfrm>
            <a:off x="3314702" y="5126741"/>
            <a:ext cx="465992" cy="21458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Connector 30"/>
          <p:cNvCxnSpPr>
            <a:stCxn id="30" idx="6"/>
            <a:endCxn id="32" idx="1"/>
          </p:cNvCxnSpPr>
          <p:nvPr/>
        </p:nvCxnSpPr>
        <p:spPr>
          <a:xfrm>
            <a:off x="3780694" y="5234035"/>
            <a:ext cx="3206256" cy="118681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986950" y="6097684"/>
            <a:ext cx="503516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Cuando el formulario esté completo, haga clic en «</a:t>
            </a:r>
            <a:r>
              <a:rPr lang="es-ES" dirty="0" err="1"/>
              <a:t>Continue</a:t>
            </a:r>
            <a:r>
              <a:rPr lang="es-ES" dirty="0"/>
              <a:t>» (Continuar)</a:t>
            </a:r>
          </a:p>
        </p:txBody>
      </p:sp>
    </p:spTree>
    <p:extLst>
      <p:ext uri="{BB962C8B-B14F-4D97-AF65-F5344CB8AC3E}">
        <p14:creationId xmlns:p14="http://schemas.microsoft.com/office/powerpoint/2010/main" val="1213792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76" y="1483743"/>
            <a:ext cx="5542166" cy="52707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71102" y="4425971"/>
            <a:ext cx="1390015" cy="5083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6"/>
            <a:endCxn id="10" idx="1"/>
          </p:cNvCxnSpPr>
          <p:nvPr/>
        </p:nvCxnSpPr>
        <p:spPr>
          <a:xfrm flipV="1">
            <a:off x="3761117" y="3934446"/>
            <a:ext cx="3025550" cy="7456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786667" y="3472781"/>
            <a:ext cx="489731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Los errores señalan las respuestas o los datos que faltan, lo que significa que el paciente no puede ser aleatorizado</a:t>
            </a:r>
          </a:p>
        </p:txBody>
      </p:sp>
      <p:sp>
        <p:nvSpPr>
          <p:cNvPr id="11" name="Oval 10"/>
          <p:cNvSpPr/>
          <p:nvPr/>
        </p:nvSpPr>
        <p:spPr>
          <a:xfrm>
            <a:off x="2276211" y="6292301"/>
            <a:ext cx="2114634" cy="4840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stCxn id="11" idx="6"/>
            <a:endCxn id="13" idx="1"/>
          </p:cNvCxnSpPr>
          <p:nvPr/>
        </p:nvCxnSpPr>
        <p:spPr>
          <a:xfrm flipV="1">
            <a:off x="4390845" y="5609722"/>
            <a:ext cx="2398667" cy="92460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89512" y="5148057"/>
            <a:ext cx="489447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Las advertencias señalan respuestas inesperadas, que pueden modificarse o dejarse sin cambios si son correctas</a:t>
            </a:r>
          </a:p>
        </p:txBody>
      </p:sp>
      <p:sp>
        <p:nvSpPr>
          <p:cNvPr id="14" name="Oval 13"/>
          <p:cNvSpPr/>
          <p:nvPr/>
        </p:nvSpPr>
        <p:spPr>
          <a:xfrm>
            <a:off x="1906991" y="1527763"/>
            <a:ext cx="2173303" cy="41669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/>
          <p:cNvCxnSpPr>
            <a:stCxn id="14" idx="6"/>
            <a:endCxn id="16" idx="1"/>
          </p:cNvCxnSpPr>
          <p:nvPr/>
        </p:nvCxnSpPr>
        <p:spPr>
          <a:xfrm>
            <a:off x="4080294" y="1736110"/>
            <a:ext cx="2706374" cy="3375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6668" y="161202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Después de hacer clic en «</a:t>
            </a:r>
            <a:r>
              <a:rPr lang="es-ES" dirty="0" err="1"/>
              <a:t>Continue</a:t>
            </a:r>
            <a:r>
              <a:rPr lang="es-ES" dirty="0"/>
              <a:t>» (Continuar), es posible que aparezcan errores o advertencias: revíselos y modifíquelos en caso necesario</a:t>
            </a:r>
          </a:p>
        </p:txBody>
      </p:sp>
    </p:spTree>
    <p:extLst>
      <p:ext uri="{BB962C8B-B14F-4D97-AF65-F5344CB8AC3E}">
        <p14:creationId xmlns:p14="http://schemas.microsoft.com/office/powerpoint/2010/main" val="370999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Aleatorización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1" y="1449236"/>
            <a:ext cx="5130509" cy="5106839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2363638" y="2201031"/>
            <a:ext cx="595224" cy="2452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Connector 8"/>
          <p:cNvCxnSpPr>
            <a:stCxn id="8" idx="4"/>
            <a:endCxn id="10" idx="1"/>
          </p:cNvCxnSpPr>
          <p:nvPr/>
        </p:nvCxnSpPr>
        <p:spPr>
          <a:xfrm>
            <a:off x="2661250" y="2446237"/>
            <a:ext cx="3795234" cy="19180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56484" y="4041093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Si todo es correcto, haga clic en «</a:t>
            </a:r>
            <a:r>
              <a:rPr lang="es-ES" dirty="0" err="1"/>
              <a:t>Randomise</a:t>
            </a:r>
            <a:r>
              <a:rPr lang="es-ES" dirty="0"/>
              <a:t>» (</a:t>
            </a:r>
            <a:r>
              <a:rPr lang="es-ES" dirty="0" err="1"/>
              <a:t>Aleatorizar</a:t>
            </a:r>
            <a:r>
              <a:rPr lang="es-ES" dirty="0"/>
              <a:t>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6483" y="1616689"/>
            <a:ext cx="4897315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/>
              <a:t>Una vez revisados los errores o advertencias, puede revisar los datos introducidos antes de continuar</a:t>
            </a:r>
          </a:p>
        </p:txBody>
      </p:sp>
      <p:sp>
        <p:nvSpPr>
          <p:cNvPr id="20" name="Oval 19"/>
          <p:cNvSpPr/>
          <p:nvPr/>
        </p:nvSpPr>
        <p:spPr>
          <a:xfrm>
            <a:off x="2918452" y="2181988"/>
            <a:ext cx="577968" cy="28329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/>
          <p:cNvCxnSpPr>
            <a:stCxn id="20" idx="6"/>
            <a:endCxn id="22" idx="1"/>
          </p:cNvCxnSpPr>
          <p:nvPr/>
        </p:nvCxnSpPr>
        <p:spPr>
          <a:xfrm>
            <a:off x="3496420" y="2323634"/>
            <a:ext cx="2960065" cy="116622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56485" y="3166695"/>
            <a:ext cx="489731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Si necesita corregir algo, haga clic en «</a:t>
            </a:r>
            <a:r>
              <a:rPr lang="es-ES" dirty="0" err="1"/>
              <a:t>Amend</a:t>
            </a:r>
            <a:r>
              <a:rPr lang="es-ES" dirty="0"/>
              <a:t>» (Modificar)</a:t>
            </a:r>
          </a:p>
        </p:txBody>
      </p:sp>
    </p:spTree>
    <p:extLst>
      <p:ext uri="{BB962C8B-B14F-4D97-AF65-F5344CB8AC3E}">
        <p14:creationId xmlns:p14="http://schemas.microsoft.com/office/powerpoint/2010/main" val="226816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8C8325-FE9C-484A-9089-6859D6ADA5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0C428E7-F6B4-4035-AFE8-8A0C1D9644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3DA00A-64DD-4897-BAEC-B216B5BCFAB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2220</TotalTime>
  <Words>673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Ensayo RECOVERY</vt:lpstr>
      <vt:lpstr>Aleatorización</vt:lpstr>
      <vt:lpstr>Aleatorización</vt:lpstr>
      <vt:lpstr>Aleatorización</vt:lpstr>
      <vt:lpstr>Aleatorización</vt:lpstr>
      <vt:lpstr>Aleatorización</vt:lpstr>
      <vt:lpstr>Aleatorización</vt:lpstr>
      <vt:lpstr>Aleatorización</vt:lpstr>
      <vt:lpstr>Aleatorización</vt:lpstr>
      <vt:lpstr>Aleatorización</vt:lpstr>
      <vt:lpstr>Problemas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Barbosa Sousa Gouveia, S.I. (Sofia)</cp:lastModifiedBy>
  <cp:revision>119</cp:revision>
  <cp:lastPrinted>2020-03-18T19:42:16Z</cp:lastPrinted>
  <dcterms:created xsi:type="dcterms:W3CDTF">2020-03-14T13:47:38Z</dcterms:created>
  <dcterms:modified xsi:type="dcterms:W3CDTF">2024-12-17T11:11:54Z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