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69" r:id="rId6"/>
    <p:sldId id="368" r:id="rId7"/>
    <p:sldId id="372" r:id="rId8"/>
    <p:sldId id="378" r:id="rId9"/>
    <p:sldId id="370" r:id="rId10"/>
    <p:sldId id="371" r:id="rId11"/>
    <p:sldId id="353" r:id="rId12"/>
    <p:sldId id="377" r:id="rId13"/>
    <p:sldId id="373" r:id="rId14"/>
    <p:sldId id="379" r:id="rId15"/>
    <p:sldId id="374" r:id="rId16"/>
    <p:sldId id="331" r:id="rId17"/>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8" autoAdjust="0"/>
    <p:restoredTop sz="94660"/>
  </p:normalViewPr>
  <p:slideViewPr>
    <p:cSldViewPr snapToGrid="0">
      <p:cViewPr varScale="1">
        <p:scale>
          <a:sx n="120" d="100"/>
          <a:sy n="120" d="100"/>
        </p:scale>
        <p:origin x="110" y="40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14/03/2024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9.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fr-FR" b="1" dirty="0" smtClean="0">
                <a:solidFill>
                  <a:srgbClr val="9E3159"/>
                </a:solidFill>
                <a:latin typeface="+mn-lt"/>
              </a:rPr>
              <a:t>Essai RECOVERY </a:t>
            </a:r>
            <a:endParaRPr lang="fr-FR" b="1" dirty="0">
              <a:solidFill>
                <a:srgbClr val="9E3159"/>
              </a:solidFill>
              <a:latin typeface="+mn-lt"/>
            </a:endParaRPr>
          </a:p>
        </p:txBody>
      </p:sp>
      <p:sp>
        <p:nvSpPr>
          <p:cNvPr id="3" name="Subtitle 2"/>
          <p:cNvSpPr>
            <a:spLocks noGrp="1"/>
          </p:cNvSpPr>
          <p:nvPr>
            <p:ph type="subTitle" idx="1"/>
          </p:nvPr>
        </p:nvSpPr>
        <p:spPr>
          <a:xfrm>
            <a:off x="776378" y="4036473"/>
            <a:ext cx="10394830" cy="2252184"/>
          </a:xfrm>
        </p:spPr>
        <p:txBody>
          <a:bodyPr>
            <a:normAutofit fontScale="92500"/>
          </a:bodyPr>
          <a:lstStyle/>
          <a:p>
            <a:r>
              <a:rPr lang="fr-FR" sz="3500" b="1" dirty="0" smtClean="0"/>
              <a:t>Corticostéroïdes pour la pneumonie communautaire (PAC) </a:t>
            </a:r>
          </a:p>
          <a:p>
            <a:r>
              <a:rPr lang="fr-FR" sz="3500" b="1" dirty="0" smtClean="0"/>
              <a:t>Formation</a:t>
            </a:r>
          </a:p>
          <a:p>
            <a:endParaRPr lang="fr-FR" sz="2800" b="1" dirty="0"/>
          </a:p>
          <a:p>
            <a:r>
              <a:rPr lang="fr-FR" sz="2000" b="1" dirty="0" smtClean="0">
                <a:solidFill>
                  <a:schemeClr val="bg1">
                    <a:lumMod val="50000"/>
                  </a:schemeClr>
                </a:solidFill>
              </a:rPr>
              <a:t>V1.0 2024-01-08</a:t>
            </a:r>
            <a:endParaRPr lang="fr-FR" sz="2000" b="1" dirty="0">
              <a:solidFill>
                <a:schemeClr val="bg1">
                  <a:lumMod val="50000"/>
                </a:schemeClr>
              </a:solidFill>
            </a:endParaRPr>
          </a:p>
          <a:p>
            <a:endParaRPr lang="fr-FR" b="1" dirty="0"/>
          </a:p>
        </p:txBody>
      </p:sp>
    </p:spTree>
    <p:extLst>
      <p:ext uri="{BB962C8B-B14F-4D97-AF65-F5344CB8AC3E}">
        <p14:creationId xmlns:p14="http://schemas.microsoft.com/office/powerpoint/2010/main" val="2985020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57987"/>
            <a:ext cx="8026340" cy="4155733"/>
          </a:xfrm>
        </p:spPr>
        <p:txBody>
          <a:bodyPr>
            <a:noAutofit/>
          </a:bodyPr>
          <a:lstStyle/>
          <a:p>
            <a:r>
              <a:rPr lang="fr-FR" sz="2000" dirty="0" smtClean="0"/>
              <a:t>Ouvert aux adultes ≥18 ans</a:t>
            </a:r>
            <a:endParaRPr lang="fr-FR" sz="2000" dirty="0"/>
          </a:p>
          <a:p>
            <a:r>
              <a:rPr lang="fr-FR" sz="2000" dirty="0" smtClean="0"/>
              <a:t>Pas d’exigence d’hypoxie (contrairement à la comparaison des corticostéroïdes pour la grippe)</a:t>
            </a:r>
          </a:p>
          <a:p>
            <a:pPr marL="0" indent="0">
              <a:buNone/>
            </a:pPr>
            <a:endParaRPr lang="fr-FR" sz="2000" dirty="0"/>
          </a:p>
          <a:p>
            <a:r>
              <a:rPr lang="fr-FR" sz="2000" dirty="0" smtClean="0"/>
              <a:t>Les femmes enceintes et allaitantes sont éligibles (mais utilisez la prednisolone/hydrocortisone au lieu de la dexaméthasone - voir le protocole pour le dosage). </a:t>
            </a:r>
            <a:endParaRPr lang="fr-FR" sz="2000" dirty="0"/>
          </a:p>
          <a:p>
            <a:r>
              <a:rPr lang="fr-FR" sz="2000" dirty="0"/>
              <a:t>Les patients souffrant d’insuffisance hépatique ou rénale sont éligibles.</a:t>
            </a:r>
          </a:p>
          <a:p>
            <a:endParaRPr lang="fr-FR" sz="2000" dirty="0"/>
          </a:p>
          <a:p>
            <a:r>
              <a:rPr lang="fr-FR" sz="2000" dirty="0"/>
              <a:t>Les patients ne sont pas éligibles si leur médecin traitant considère que les corticostéroïdes systémiques sont </a:t>
            </a:r>
            <a:r>
              <a:rPr lang="fr-FR" sz="2000" i="1" dirty="0"/>
              <a:t>indiqués</a:t>
            </a:r>
            <a:r>
              <a:rPr lang="fr-FR" sz="2000" dirty="0"/>
              <a:t> ou </a:t>
            </a:r>
            <a:r>
              <a:rPr lang="fr-FR" sz="2000" i="1" dirty="0"/>
              <a:t>contre-indiqués</a:t>
            </a:r>
            <a:r>
              <a:rPr lang="fr-FR" sz="2000" dirty="0"/>
              <a:t> pour quelque raison que ce soit</a:t>
            </a:r>
          </a:p>
          <a:p>
            <a:endParaRPr lang="fr-FR" sz="2000" dirty="0" smtClean="0"/>
          </a:p>
          <a:p>
            <a:endParaRPr lang="fr-FR" sz="2000" dirty="0" smtClean="0"/>
          </a:p>
        </p:txBody>
      </p:sp>
      <p:sp>
        <p:nvSpPr>
          <p:cNvPr id="4" name="Title 3"/>
          <p:cNvSpPr>
            <a:spLocks noGrp="1"/>
          </p:cNvSpPr>
          <p:nvPr>
            <p:ph type="title"/>
          </p:nvPr>
        </p:nvSpPr>
        <p:spPr>
          <a:xfrm>
            <a:off x="508000" y="0"/>
            <a:ext cx="10515600" cy="1325563"/>
          </a:xfrm>
        </p:spPr>
        <p:txBody>
          <a:bodyPr/>
          <a:lstStyle/>
          <a:p>
            <a:r>
              <a:rPr lang="fr-FR" smtClean="0"/>
              <a:t>Comparaison des corticostéroïdes dans le cadre de la PAC</a:t>
            </a:r>
            <a:endParaRPr lang="fr-FR"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371124"/>
            <a:ext cx="11301975" cy="123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200" dirty="0" smtClean="0"/>
          </a:p>
          <a:p>
            <a:r>
              <a:rPr lang="fr-FR" sz="2200" dirty="0" smtClean="0"/>
              <a:t>Si, après la randomisation, les corticostéroïdes deviennent indiqués chez un patient ayant reçu les soins habituels, ils doivent lui être administrés (cela ne </a:t>
            </a:r>
            <a:r>
              <a:rPr lang="fr-FR" sz="2200" i="1" dirty="0" smtClean="0"/>
              <a:t>doit</a:t>
            </a:r>
            <a:r>
              <a:rPr lang="fr-FR" sz="2200" dirty="0" smtClean="0"/>
              <a:t> se produire qu’en raison d’un changement de l’état clinique).</a:t>
            </a:r>
          </a:p>
          <a:p>
            <a:endParaRPr lang="fr-FR" sz="2200" dirty="0"/>
          </a:p>
        </p:txBody>
      </p:sp>
    </p:spTree>
    <p:extLst>
      <p:ext uri="{BB962C8B-B14F-4D97-AF65-F5344CB8AC3E}">
        <p14:creationId xmlns:p14="http://schemas.microsoft.com/office/powerpoint/2010/main" val="130849723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fr-FR" sz="2200" dirty="0"/>
              <a:t>La dexaméthasone est un substrat du CYP3A4, il y a donc un risque d’augmentation de l’exposition et des effets secondaires si elle est administrée en même temps que des inhibiteurs puissants du CYP3A4, par exemple </a:t>
            </a:r>
            <a:endParaRPr lang="fr-FR" sz="2200" dirty="0" smtClean="0"/>
          </a:p>
          <a:p>
            <a:pPr lvl="1"/>
            <a:r>
              <a:rPr lang="fr-FR" sz="2200" dirty="0"/>
              <a:t>Clarithromycine/érythromycine (</a:t>
            </a:r>
            <a:r>
              <a:rPr lang="fr-FR" sz="2200" u="sng" dirty="0"/>
              <a:t>mais pas l’azithromycine</a:t>
            </a:r>
            <a:r>
              <a:rPr lang="fr-FR" sz="2200" dirty="0"/>
              <a:t>)</a:t>
            </a:r>
          </a:p>
          <a:p>
            <a:pPr lvl="1"/>
            <a:r>
              <a:rPr lang="fr-FR" sz="2200" dirty="0" smtClean="0"/>
              <a:t>Ritonavir/cobicistat</a:t>
            </a:r>
          </a:p>
          <a:p>
            <a:pPr lvl="1"/>
            <a:r>
              <a:rPr lang="fr-FR" sz="2200" dirty="0"/>
              <a:t>Antifongiques azolés </a:t>
            </a:r>
          </a:p>
          <a:p>
            <a:endParaRPr lang="fr-FR"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080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mtClean="0"/>
              <a:t>Comparaison des corticostéroïdes dans le cadre de la PAC</a:t>
            </a:r>
          </a:p>
        </p:txBody>
      </p:sp>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a:p>
          <a:p>
            <a:r>
              <a:rPr lang="fr-FR" sz="2200" dirty="0"/>
              <a:t>Déterminez si un inhibiteur puissant du CYP3A4 peut être suspendu/remplacé en toute sécurité, ou si une surveillance accrue des effets secondaires des stéroïdes est nécessaire.</a:t>
            </a:r>
          </a:p>
          <a:p>
            <a:endParaRPr lang="fr-FR" sz="2200" dirty="0"/>
          </a:p>
          <a:p>
            <a:r>
              <a:rPr lang="fr-FR" sz="2200" dirty="0" smtClean="0"/>
              <a:t>Si un inhibiteur puissant du CYP3A4 ne peut être évité, il peut ne pas être approprié d’inscrire le patient dans la comparaison des corticostéroïdes, mais cela n’est pas interdit par le protocole, car la prise en charge doit être basée sur une évaluation des risques/bénéfices individuels.</a:t>
            </a:r>
          </a:p>
          <a:p>
            <a:endParaRPr lang="fr-FR" sz="2400" dirty="0" smtClean="0"/>
          </a:p>
          <a:p>
            <a:endParaRPr lang="fr-FR" sz="2400" dirty="0"/>
          </a:p>
        </p:txBody>
      </p:sp>
    </p:spTree>
    <p:extLst>
      <p:ext uri="{BB962C8B-B14F-4D97-AF65-F5344CB8AC3E}">
        <p14:creationId xmlns:p14="http://schemas.microsoft.com/office/powerpoint/2010/main" val="136124789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fr-FR" sz="1800" dirty="0" smtClean="0"/>
              <a:t>Dexaméthasone 6 mg une fois par jour, par voie orale/nasogastrique ou par voie intraveineuse </a:t>
            </a:r>
          </a:p>
          <a:p>
            <a:r>
              <a:rPr lang="fr-FR" sz="1800" dirty="0"/>
              <a:t>Traitement pendant 10 jours ou jusqu’à la sortie de l’hôpital, selon la première éventualité.</a:t>
            </a:r>
          </a:p>
          <a:p>
            <a:r>
              <a:rPr lang="fr-FR" sz="1800" dirty="0" smtClean="0"/>
              <a:t>Pas d’échantillons de référence ou de suivi</a:t>
            </a:r>
            <a:endParaRPr lang="fr-FR" sz="1800" dirty="0"/>
          </a:p>
          <a:p>
            <a:pPr marL="0" indent="0">
              <a:buNone/>
            </a:pPr>
            <a:endParaRPr lang="fr-FR" sz="800" dirty="0"/>
          </a:p>
          <a:p>
            <a:r>
              <a:rPr lang="fr-FR" sz="1800" dirty="0" smtClean="0"/>
              <a:t>Les effets secondaires importants des corticostéroïdes doivent être pris en compte et anticipés comme dans la pratique normale, par exemple</a:t>
            </a:r>
          </a:p>
          <a:p>
            <a:pPr lvl="1"/>
            <a:r>
              <a:rPr lang="fr-FR" sz="1800" dirty="0" smtClean="0"/>
              <a:t>Risque d’hyperglycémie (envisager la nécessité d’une surveillance accrue)</a:t>
            </a:r>
          </a:p>
          <a:p>
            <a:pPr lvl="1"/>
            <a:r>
              <a:rPr lang="fr-FR" sz="1800" dirty="0" smtClean="0"/>
              <a:t>Ulcération gastroduodénale (envisager la nécessité d’une gastroprotection en cas de risque élevé)</a:t>
            </a:r>
          </a:p>
          <a:p>
            <a:pPr lvl="1"/>
            <a:r>
              <a:rPr lang="fr-FR" sz="1800" dirty="0" smtClean="0"/>
              <a:t>Infection (en particulier si d’autres raisons justifient l’immunosuppression)</a:t>
            </a:r>
          </a:p>
          <a:p>
            <a:pPr lvl="1"/>
            <a:r>
              <a:rPr lang="fr-FR" sz="1800" dirty="0" smtClean="0"/>
              <a:t>Réactions psychiatriques</a:t>
            </a:r>
          </a:p>
          <a:p>
            <a:pPr lvl="1"/>
            <a:r>
              <a:rPr lang="fr-FR" sz="1800" dirty="0" smtClean="0"/>
              <a:t>Rétention hydrique</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smtClean="0"/>
          </a:p>
          <a:p>
            <a:endParaRPr lang="en-GB" sz="2400" i="1" dirty="0"/>
          </a:p>
        </p:txBody>
      </p:sp>
      <p:sp>
        <p:nvSpPr>
          <p:cNvPr id="7" name="Title 3"/>
          <p:cNvSpPr>
            <a:spLocks noGrp="1"/>
          </p:cNvSpPr>
          <p:nvPr>
            <p:ph type="title"/>
          </p:nvPr>
        </p:nvSpPr>
        <p:spPr>
          <a:xfrm>
            <a:off x="508000" y="0"/>
            <a:ext cx="10515600" cy="1325563"/>
          </a:xfrm>
        </p:spPr>
        <p:txBody>
          <a:bodyPr/>
          <a:lstStyle/>
          <a:p>
            <a:r>
              <a:rPr lang="fr-FR" smtClean="0"/>
              <a:t>Comparaison des corticostéroïdes dans le cadre de la PAC</a:t>
            </a:r>
          </a:p>
        </p:txBody>
      </p:sp>
      <p:sp>
        <p:nvSpPr>
          <p:cNvPr id="8" name="Content Placeholder 2"/>
          <p:cNvSpPr txBox="1">
            <a:spLocks/>
          </p:cNvSpPr>
          <p:nvPr/>
        </p:nvSpPr>
        <p:spPr>
          <a:xfrm>
            <a:off x="92276" y="5689320"/>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000" dirty="0" smtClean="0"/>
              <a:t>Risque d’insuffisance surrénale en cas d’arrêt brutal chez certains patients, par exemple en cas d’utilisation antérieure importante de corticostéroïdes ou pour d’autres raisons d’insuffisance surrénale (envisager un arrêt progressif selon la pratique normale).</a:t>
            </a:r>
          </a:p>
          <a:p>
            <a:pPr lvl="1"/>
            <a:endParaRPr lang="fr-FR" sz="1800" dirty="0"/>
          </a:p>
        </p:txBody>
      </p:sp>
    </p:spTree>
    <p:extLst>
      <p:ext uri="{BB962C8B-B14F-4D97-AF65-F5344CB8AC3E}">
        <p14:creationId xmlns:p14="http://schemas.microsoft.com/office/powerpoint/2010/main" val="368761922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495300" y="0"/>
            <a:ext cx="10515600" cy="1325563"/>
          </a:xfrm>
        </p:spPr>
        <p:txBody>
          <a:bodyPr/>
          <a:lstStyle/>
          <a:p>
            <a:r>
              <a:rPr lang="fr-FR" smtClean="0"/>
              <a:t>Résumé - PAC</a:t>
            </a:r>
            <a:endParaRPr lang="fr-FR" dirty="0"/>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364502" y="1596885"/>
            <a:ext cx="10375833" cy="4580078"/>
          </a:xfrm>
        </p:spPr>
        <p:txBody>
          <a:bodyPr>
            <a:normAutofit/>
          </a:bodyPr>
          <a:lstStyle/>
          <a:p>
            <a:r>
              <a:rPr lang="fr-FR" sz="2400" dirty="0" smtClean="0"/>
              <a:t>La PAC est une cause majeure d’hospitalisation et de décès dans le monde.</a:t>
            </a:r>
          </a:p>
          <a:p>
            <a:endParaRPr lang="fr-FR" sz="2400" dirty="0" smtClean="0"/>
          </a:p>
          <a:p>
            <a:r>
              <a:rPr lang="fr-FR" sz="2400" dirty="0" smtClean="0"/>
              <a:t>Si les corticostéroïdes réduisent ne serait-ce que modérément le risque de décès (par exemple de 10 à 20 %), ils pourraient sauver des dizaines ou des centaines de milliers de vies.</a:t>
            </a:r>
          </a:p>
          <a:p>
            <a:endParaRPr lang="fr-FR" sz="2400" dirty="0"/>
          </a:p>
          <a:p>
            <a:r>
              <a:rPr lang="fr-FR" sz="2400" dirty="0" smtClean="0"/>
              <a:t>Pour identifier ou exclure un bénéfice valable des stéroïdes, il faudra randomiser beaucoup plus de patients que dans les essais précédents.</a:t>
            </a:r>
          </a:p>
          <a:p>
            <a:endParaRPr lang="fr-FR" sz="2400" dirty="0"/>
          </a:p>
          <a:p>
            <a:r>
              <a:rPr lang="fr-FR" sz="2400" dirty="0" smtClean="0"/>
              <a:t>Veuillez envisager RECOVERY pour le plus grand nombre possible de vos patients.</a:t>
            </a:r>
            <a:endParaRPr lang="fr-FR" sz="2400" dirty="0"/>
          </a:p>
          <a:p>
            <a:endParaRPr lang="fr-FR" sz="2400" dirty="0"/>
          </a:p>
          <a:p>
            <a:endParaRPr lang="fr-FR" sz="2400" dirty="0"/>
          </a:p>
        </p:txBody>
      </p:sp>
    </p:spTree>
    <p:extLst>
      <p:ext uri="{BB962C8B-B14F-4D97-AF65-F5344CB8AC3E}">
        <p14:creationId xmlns:p14="http://schemas.microsoft.com/office/powerpoint/2010/main" val="160573266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fr-FR" sz="3600" dirty="0" smtClean="0"/>
              <a:t>Pneumonie communautaire</a:t>
            </a:r>
            <a:endParaRPr lang="fr-FR" sz="3600" dirty="0"/>
          </a:p>
        </p:txBody>
      </p:sp>
      <p:sp>
        <p:nvSpPr>
          <p:cNvPr id="3" name="Content Placeholder 2"/>
          <p:cNvSpPr>
            <a:spLocks noGrp="1"/>
          </p:cNvSpPr>
          <p:nvPr>
            <p:ph idx="1"/>
          </p:nvPr>
        </p:nvSpPr>
        <p:spPr>
          <a:xfrm>
            <a:off x="16280" y="1493052"/>
            <a:ext cx="7616420" cy="5195671"/>
          </a:xfrm>
        </p:spPr>
        <p:txBody>
          <a:bodyPr>
            <a:normAutofit/>
          </a:bodyPr>
          <a:lstStyle/>
          <a:p>
            <a:r>
              <a:rPr lang="fr-FR" sz="2000" dirty="0" smtClean="0"/>
              <a:t>Dans un contexte non pandémique, la PAC est généralement causée par des bactéries des voies respiratoires supérieures.</a:t>
            </a:r>
          </a:p>
          <a:p>
            <a:endParaRPr lang="fr-FR" sz="900" dirty="0" smtClean="0"/>
          </a:p>
          <a:p>
            <a:r>
              <a:rPr lang="fr-FR" sz="2000" dirty="0" smtClean="0"/>
              <a:t>L’agent pathogène responsable n’est généralement pas identifié, de sorte que le diagnostic est basé sur les symptômes typiques et la radiologie, et le traitement est basé sur des antibiotiques empiriques et des soins de soutien.</a:t>
            </a:r>
          </a:p>
          <a:p>
            <a:pPr marL="0" indent="0">
              <a:buNone/>
            </a:pPr>
            <a:endParaRPr lang="fr-FR" sz="900" dirty="0"/>
          </a:p>
          <a:p>
            <a:r>
              <a:rPr lang="fr-FR" sz="2000" dirty="0" smtClean="0"/>
              <a:t>La comparaison RECOVERY PAC recrute ces patients, dont la PAC est liée à une infection bactérienne suspectée ou confirmée.</a:t>
            </a:r>
          </a:p>
          <a:p>
            <a:endParaRPr lang="fr-FR" sz="900" dirty="0" smtClean="0"/>
          </a:p>
          <a:p>
            <a:r>
              <a:rPr lang="fr-FR" sz="2000" dirty="0"/>
              <a:t>La PAC est l’une des causes les plus fréquentes d’admission à l’hôpital dans le monde, et on estime qu’elle tue environ 2 500 000 personnes par an.</a:t>
            </a:r>
          </a:p>
          <a:p>
            <a:endParaRPr lang="fr-FR" sz="2000" dirty="0" smtClean="0"/>
          </a:p>
          <a:p>
            <a:pPr marL="0" indent="0">
              <a:buNone/>
            </a:pPr>
            <a:endParaRPr lang="fr-FR"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13" y="1527481"/>
            <a:ext cx="4295790" cy="3524127"/>
          </a:xfrm>
          <a:prstGeom prst="rect">
            <a:avLst/>
          </a:prstGeom>
        </p:spPr>
      </p:pic>
      <p:sp>
        <p:nvSpPr>
          <p:cNvPr id="7" name="Rectangle 6"/>
          <p:cNvSpPr/>
          <p:nvPr/>
        </p:nvSpPr>
        <p:spPr>
          <a:xfrm>
            <a:off x="8109531" y="6519446"/>
            <a:ext cx="4157613" cy="338554"/>
          </a:xfrm>
          <a:prstGeom prst="rect">
            <a:avLst/>
          </a:prstGeom>
        </p:spPr>
        <p:txBody>
          <a:bodyPr wrap="none">
            <a:spAutoFit/>
          </a:bodyPr>
          <a:lstStyle/>
          <a:p>
            <a:r>
              <a:rPr lang="fr-FR" sz="1600" dirty="0" smtClean="0"/>
              <a:t>Avec l’aimable autorisation de Jeremy Jones, Radiopaedia.org</a:t>
            </a:r>
            <a:endParaRPr lang="fr-FR" sz="1600" dirty="0"/>
          </a:p>
        </p:txBody>
      </p:sp>
      <p:sp>
        <p:nvSpPr>
          <p:cNvPr id="8" name="Content Placeholder 2"/>
          <p:cNvSpPr txBox="1">
            <a:spLocks/>
          </p:cNvSpPr>
          <p:nvPr/>
        </p:nvSpPr>
        <p:spPr>
          <a:xfrm>
            <a:off x="0" y="5691520"/>
            <a:ext cx="11401020" cy="102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Les pneumonies virales causées par le SRAS-CoV-2 et la grippe ont des pathologies et des traitements distincts, et peuvent être diagnostiquées facilement par PCR à partir d’un prélèvement de gorge ; elles sont donc traitées comme des catégories distinctes de pneumonies dans RECOVERY </a:t>
            </a:r>
          </a:p>
          <a:p>
            <a:endParaRPr lang="fr-FR" sz="900" dirty="0" smtClean="0"/>
          </a:p>
          <a:p>
            <a:endParaRPr lang="fr-FR" sz="2000" dirty="0" smtClean="0"/>
          </a:p>
          <a:p>
            <a:pPr marL="0" indent="0">
              <a:buFont typeface="Arial" panose="020B0604020202020204" pitchFamily="34" charset="0"/>
              <a:buNone/>
            </a:pPr>
            <a:endParaRPr lang="fr-FR" sz="2000" dirty="0"/>
          </a:p>
        </p:txBody>
      </p:sp>
    </p:spTree>
    <p:extLst>
      <p:ext uri="{BB962C8B-B14F-4D97-AF65-F5344CB8AC3E}">
        <p14:creationId xmlns:p14="http://schemas.microsoft.com/office/powerpoint/2010/main" val="132230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fr-FR" sz="4000" dirty="0" smtClean="0"/>
              <a:t>Éligibilité pour l’essai RECOVERY</a:t>
            </a:r>
            <a:endParaRPr lang="fr-FR" sz="4000" dirty="0"/>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fr-FR" sz="2000" dirty="0" smtClean="0"/>
              <a:t>Hospitalisation</a:t>
            </a:r>
            <a:endParaRPr lang="fr-FR" sz="700" dirty="0" smtClean="0"/>
          </a:p>
          <a:p>
            <a:pPr marL="514350" indent="-514350">
              <a:spcBef>
                <a:spcPts val="1800"/>
              </a:spcBef>
              <a:buFont typeface="+mj-lt"/>
              <a:buAutoNum type="arabicPeriod"/>
            </a:pPr>
            <a:r>
              <a:rPr lang="fr-FR" sz="2000" dirty="0"/>
              <a:t>Syndrome de pneumonie, par exemple</a:t>
            </a:r>
          </a:p>
          <a:p>
            <a:pPr marL="914400" lvl="1" indent="-457200">
              <a:buFont typeface="+mj-lt"/>
              <a:buAutoNum type="alphaLcPeriod"/>
            </a:pPr>
            <a:r>
              <a:rPr lang="fr-FR" sz="1800" dirty="0" smtClean="0"/>
              <a:t>Symptômes typiques d’une nouvelle infection des voies respiratoires (toux, essoufflement, fièvre, etc.) ; et</a:t>
            </a:r>
          </a:p>
          <a:p>
            <a:pPr marL="914400" lvl="1" indent="-457200">
              <a:buFont typeface="+mj-lt"/>
              <a:buAutoNum type="alphaLcPeriod"/>
            </a:pPr>
            <a:r>
              <a:rPr lang="fr-FR" sz="1800" dirty="0"/>
              <a:t>Preuve objective d’une maladie pulmonaire aiguë (par exemple, modifications radiographiques/CT/US, hypoxie ou examen clinique) ; et</a:t>
            </a:r>
          </a:p>
          <a:p>
            <a:pPr marL="914400" lvl="1" indent="-457200">
              <a:buFont typeface="+mj-lt"/>
              <a:buAutoNum type="alphaLcPeriod"/>
            </a:pPr>
            <a:r>
              <a:rPr lang="fr-FR" sz="1800" dirty="0"/>
              <a:t>des causes alternatives considérées comme improbables ou exclues (par exemple, une insuffisance cardiaque).</a:t>
            </a:r>
          </a:p>
          <a:p>
            <a:pPr marL="457200" lvl="1" indent="0">
              <a:buNone/>
            </a:pPr>
            <a:r>
              <a:rPr lang="fr-FR" sz="1800" i="1" dirty="0"/>
              <a:t>Toutefois, le diagnostic est clinique selon l’avis du médecin traitant (ces critères sont donnés à titre indicatif).</a:t>
            </a:r>
            <a:endParaRPr lang="fr-FR" sz="700" i="1" dirty="0" smtClean="0"/>
          </a:p>
          <a:p>
            <a:pPr marL="514350" indent="-514350">
              <a:spcBef>
                <a:spcPts val="1800"/>
              </a:spcBef>
              <a:buFont typeface="+mj-lt"/>
              <a:buAutoNum type="arabicPeriod"/>
            </a:pPr>
            <a:r>
              <a:rPr lang="fr-FR" sz="2000" dirty="0" smtClean="0"/>
              <a:t>L’un des diagnostics suivants :</a:t>
            </a:r>
          </a:p>
          <a:p>
            <a:pPr marL="914400" lvl="1" indent="-457200">
              <a:buFont typeface="+mj-lt"/>
              <a:buAutoNum type="alphaLcPeriod"/>
            </a:pPr>
            <a:r>
              <a:rPr lang="fr-FR" sz="1800" dirty="0">
                <a:solidFill>
                  <a:schemeClr val="bg1">
                    <a:lumMod val="85000"/>
                  </a:schemeClr>
                </a:solidFill>
              </a:rPr>
              <a:t>Infection confirmée par le SRAS-CoV-2</a:t>
            </a:r>
          </a:p>
          <a:p>
            <a:pPr marL="914400" lvl="1" indent="-457200">
              <a:buFont typeface="+mj-lt"/>
              <a:buAutoNum type="alphaLcPeriod"/>
            </a:pPr>
            <a:r>
              <a:rPr lang="fr-FR" sz="1800" dirty="0" smtClean="0">
                <a:solidFill>
                  <a:schemeClr val="bg1">
                    <a:lumMod val="85000"/>
                  </a:schemeClr>
                </a:solidFill>
              </a:rPr>
              <a:t>Infection confirmée par la grippe A ou B </a:t>
            </a:r>
          </a:p>
          <a:p>
            <a:pPr marL="914400" lvl="1" indent="-457200">
              <a:buFont typeface="+mj-lt"/>
              <a:buAutoNum type="alphaLcPeriod"/>
            </a:pPr>
            <a:r>
              <a:rPr lang="fr-FR" sz="1800" b="1" dirty="0" smtClean="0"/>
              <a:t>Pneumonie d’origine communautaire avec antibiothérapie planifiée (sans suspicion de COVID-19/grippe/PCP/TB)</a:t>
            </a:r>
            <a:endParaRPr lang="fr-FR" sz="700" b="1" dirty="0" smtClean="0"/>
          </a:p>
          <a:p>
            <a:pPr marL="457200" indent="-457200">
              <a:spcBef>
                <a:spcPts val="1800"/>
              </a:spcBef>
              <a:buFont typeface="+mj-lt"/>
              <a:buAutoNum type="arabicPeriod"/>
            </a:pPr>
            <a:r>
              <a:rPr lang="fr-FR" sz="2000" dirty="0" smtClean="0"/>
              <a:t>Aucun antécédent médical susceptible d’exposer le patient à un risque s’il devait participer à l’essai.</a:t>
            </a:r>
            <a:endParaRPr lang="fr-FR" sz="700" dirty="0" smtClean="0"/>
          </a:p>
          <a:p>
            <a:pPr marL="457200" indent="-457200">
              <a:spcBef>
                <a:spcPts val="1800"/>
              </a:spcBef>
              <a:buFont typeface="+mj-lt"/>
              <a:buAutoNum type="arabicPeriod"/>
            </a:pPr>
            <a:r>
              <a:rPr lang="fr-FR" sz="2000" dirty="0" smtClean="0"/>
              <a:t>Le clinicien traitant ne pense pas qu’un traitement spécifique soit indiqué ou contre-indiqué.</a:t>
            </a:r>
            <a:endParaRPr lang="fr-FR" sz="2000" dirty="0"/>
          </a:p>
        </p:txBody>
      </p:sp>
    </p:spTree>
    <p:extLst>
      <p:ext uri="{BB962C8B-B14F-4D97-AF65-F5344CB8AC3E}">
        <p14:creationId xmlns:p14="http://schemas.microsoft.com/office/powerpoint/2010/main" val="14076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7835537" cy="1325563"/>
          </a:xfrm>
        </p:spPr>
        <p:txBody>
          <a:bodyPr>
            <a:normAutofit/>
          </a:bodyPr>
          <a:lstStyle/>
          <a:p>
            <a:r>
              <a:rPr lang="fr-FR" sz="3600" dirty="0" smtClean="0"/>
              <a:t>CAP dans RECOVERY - clarifications</a:t>
            </a:r>
            <a:endParaRPr lang="fr-FR" sz="3600" dirty="0"/>
          </a:p>
        </p:txBody>
      </p:sp>
      <p:sp>
        <p:nvSpPr>
          <p:cNvPr id="3" name="Content Placeholder 2"/>
          <p:cNvSpPr>
            <a:spLocks noGrp="1"/>
          </p:cNvSpPr>
          <p:nvPr>
            <p:ph idx="1"/>
          </p:nvPr>
        </p:nvSpPr>
        <p:spPr>
          <a:xfrm>
            <a:off x="127000" y="1531764"/>
            <a:ext cx="7810500" cy="5032516"/>
          </a:xfrm>
        </p:spPr>
        <p:txBody>
          <a:bodyPr>
            <a:normAutofit/>
          </a:bodyPr>
          <a:lstStyle/>
          <a:p>
            <a:r>
              <a:rPr lang="fr-FR" sz="2000" dirty="0"/>
              <a:t>Les patients ne sont </a:t>
            </a:r>
            <a:r>
              <a:rPr lang="fr-FR" sz="2000" i="1" dirty="0"/>
              <a:t>pas éligibles</a:t>
            </a:r>
            <a:r>
              <a:rPr lang="fr-FR" sz="2000" dirty="0"/>
              <a:t> s’ils ont une infection suspectée ou confirmée :</a:t>
            </a:r>
          </a:p>
          <a:p>
            <a:pPr lvl="1"/>
            <a:r>
              <a:rPr lang="fr-FR" sz="1600" dirty="0"/>
              <a:t>infection par le SRAS-COV-2</a:t>
            </a:r>
          </a:p>
          <a:p>
            <a:pPr lvl="1"/>
            <a:r>
              <a:rPr lang="fr-FR" sz="1600" dirty="0"/>
              <a:t>infection grippale</a:t>
            </a:r>
          </a:p>
          <a:p>
            <a:pPr lvl="1"/>
            <a:r>
              <a:rPr lang="fr-FR" sz="2000" dirty="0" smtClean="0"/>
              <a:t>pneumonie </a:t>
            </a:r>
            <a:r>
              <a:rPr lang="fr-FR" sz="1600" i="1" dirty="0"/>
              <a:t>Pneumocystis jirovecii </a:t>
            </a:r>
            <a:r>
              <a:rPr lang="fr-FR" sz="1600" dirty="0"/>
              <a:t> (‘PCP’ ou ‘PJP’)</a:t>
            </a:r>
          </a:p>
          <a:p>
            <a:pPr lvl="1"/>
            <a:r>
              <a:rPr lang="fr-FR" sz="1600" dirty="0"/>
              <a:t>tuberculose pulmonaire active.</a:t>
            </a:r>
          </a:p>
          <a:p>
            <a:r>
              <a:rPr lang="fr-FR" sz="2000" dirty="0" smtClean="0"/>
              <a:t>La détection de ces agents pathogènes n’est </a:t>
            </a:r>
            <a:r>
              <a:rPr lang="fr-FR" sz="2000" b="1" dirty="0"/>
              <a:t>pas</a:t>
            </a:r>
            <a:r>
              <a:rPr lang="fr-FR" sz="2000" dirty="0" smtClean="0"/>
              <a:t> nécessaire dans le cadre d’un essai (uniquement si elle fait partie des soins standard).</a:t>
            </a:r>
          </a:p>
          <a:p>
            <a:endParaRPr lang="fr-FR" sz="900" dirty="0"/>
          </a:p>
          <a:p>
            <a:r>
              <a:rPr lang="fr-FR" sz="2000" dirty="0" smtClean="0"/>
              <a:t>La détection de virus autres que ceux mentionnés ci-dessus n’est pas exclue (par exemple, VRS, adénovirus, rhinovirus, etc.).</a:t>
            </a:r>
          </a:p>
          <a:p>
            <a:endParaRPr lang="fr-FR" sz="2000" dirty="0"/>
          </a:p>
          <a:p>
            <a:endParaRPr lang="fr-FR"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800" y="1531764"/>
            <a:ext cx="4295790" cy="3524127"/>
          </a:xfrm>
          <a:prstGeom prst="rect">
            <a:avLst/>
          </a:prstGeom>
        </p:spPr>
      </p:pic>
      <p:sp>
        <p:nvSpPr>
          <p:cNvPr id="8" name="Content Placeholder 2"/>
          <p:cNvSpPr txBox="1">
            <a:spLocks/>
          </p:cNvSpPr>
          <p:nvPr/>
        </p:nvSpPr>
        <p:spPr>
          <a:xfrm>
            <a:off x="88900" y="4881958"/>
            <a:ext cx="11877690" cy="129024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smtClean="0"/>
          </a:p>
          <a:p>
            <a:r>
              <a:rPr lang="fr-FR" sz="2400" dirty="0" smtClean="0"/>
              <a:t>L’expression « acquise dans la communauté » peut être définie comme dans la pratique habituelle, mais implique :</a:t>
            </a:r>
          </a:p>
          <a:p>
            <a:pPr lvl="1"/>
            <a:r>
              <a:rPr lang="fr-FR" sz="2000" dirty="0" smtClean="0"/>
              <a:t>la pneumonie était présente à l’admission</a:t>
            </a:r>
          </a:p>
          <a:p>
            <a:pPr lvl="1"/>
            <a:r>
              <a:rPr lang="fr-FR" sz="2000" dirty="0" smtClean="0"/>
              <a:t>Pas de séjour récent à l’hôpital ou dans un établissement de soins (par exemple dans les 10 jours précédant l’admission)</a:t>
            </a:r>
          </a:p>
          <a:p>
            <a:endParaRPr lang="fr-FR" sz="2400" dirty="0" smtClean="0"/>
          </a:p>
          <a:p>
            <a:endParaRPr lang="fr-FR" sz="2400" dirty="0"/>
          </a:p>
        </p:txBody>
      </p:sp>
    </p:spTree>
    <p:extLst>
      <p:ext uri="{BB962C8B-B14F-4D97-AF65-F5344CB8AC3E}">
        <p14:creationId xmlns:p14="http://schemas.microsoft.com/office/powerpoint/2010/main" val="361803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491324"/>
            <a:ext cx="12014200" cy="4871375"/>
          </a:xfrm>
        </p:spPr>
        <p:txBody>
          <a:bodyPr>
            <a:normAutofit lnSpcReduction="10000"/>
          </a:bodyPr>
          <a:lstStyle/>
          <a:p>
            <a:r>
              <a:rPr lang="fr-FR" sz="2400" dirty="0" smtClean="0"/>
              <a:t>La dexaméthasone 6 mg une fois par jour réduit d’environ un cinquième la mortalité chez les patients COVID-19 hypoxiques</a:t>
            </a:r>
            <a:r>
              <a:rPr lang="fr-FR" sz="2400" baseline="30000" dirty="0" smtClean="0"/>
              <a:t>1</a:t>
            </a:r>
          </a:p>
          <a:p>
            <a:endParaRPr lang="fr-FR" sz="1800" dirty="0" smtClean="0"/>
          </a:p>
          <a:p>
            <a:r>
              <a:rPr lang="fr-FR" sz="2400" dirty="0" smtClean="0"/>
              <a:t>Les corticostéroïdes sont également bénéfiques dans les cas graves de PCP</a:t>
            </a:r>
            <a:r>
              <a:rPr lang="fr-FR" sz="2400" baseline="30000" dirty="0" smtClean="0"/>
              <a:t>2</a:t>
            </a:r>
            <a:endParaRPr lang="fr-FR" sz="2400" dirty="0"/>
          </a:p>
          <a:p>
            <a:endParaRPr lang="fr-FR" sz="1800" dirty="0"/>
          </a:p>
          <a:p>
            <a:r>
              <a:rPr lang="fr-FR" sz="2400" dirty="0" smtClean="0"/>
              <a:t>Malgré les similitudes avec le COVID-19, l’atteinte pulmonaire est typiquement plus focale dans la PAC, avec une hypoxie moins sévère et des schémas différents d’activation immunitaire</a:t>
            </a:r>
            <a:r>
              <a:rPr lang="fr-FR" sz="2400" baseline="30000" dirty="0" smtClean="0"/>
              <a:t>3</a:t>
            </a:r>
            <a:endParaRPr lang="fr-FR" sz="2400" dirty="0" smtClean="0"/>
          </a:p>
          <a:p>
            <a:endParaRPr lang="fr-FR" sz="1800" dirty="0" smtClean="0"/>
          </a:p>
          <a:p>
            <a:r>
              <a:rPr lang="fr-FR" sz="2400" dirty="0" smtClean="0"/>
              <a:t>La PAC est également un syndrome plus hétérogène que le COVID-19, causé par une variété d’agents pathogènes.</a:t>
            </a:r>
          </a:p>
          <a:p>
            <a:endParaRPr lang="fr-FR" sz="2400" dirty="0"/>
          </a:p>
          <a:p>
            <a:pPr marL="0" indent="0" algn="ctr">
              <a:buNone/>
            </a:pPr>
            <a:r>
              <a:rPr lang="fr-FR" sz="2400" i="1" dirty="0" smtClean="0"/>
              <a:t>Les corticostéroïdes réduisent-ils la mortalité chez les patients hospitalisés pour une PAC ?</a:t>
            </a:r>
            <a:endParaRPr lang="fr-FR" sz="2400" i="1" dirty="0"/>
          </a:p>
          <a:p>
            <a:endParaRPr lang="fr-FR" sz="2400" dirty="0"/>
          </a:p>
        </p:txBody>
      </p:sp>
      <p:sp>
        <p:nvSpPr>
          <p:cNvPr id="4" name="TextBox 3"/>
          <p:cNvSpPr txBox="1"/>
          <p:nvPr/>
        </p:nvSpPr>
        <p:spPr>
          <a:xfrm>
            <a:off x="0" y="6362699"/>
            <a:ext cx="10361747" cy="523220"/>
          </a:xfrm>
          <a:prstGeom prst="rect">
            <a:avLst/>
          </a:prstGeom>
          <a:noFill/>
        </p:spPr>
        <p:txBody>
          <a:bodyPr wrap="none" rtlCol="0">
            <a:spAutoFit/>
          </a:bodyPr>
          <a:lstStyle/>
          <a:p>
            <a:r>
              <a:rPr lang="fr-FR" sz="1400" dirty="0" smtClean="0"/>
              <a:t>1 RECOVERY Collaborative Group. N Engl J Med. 2021 PMID32678530        2 Ewald H, et al. Cochrane Database Syst Rev. 2015 PMID25835432 </a:t>
            </a:r>
          </a:p>
          <a:p>
            <a:r>
              <a:rPr lang="fr-FR" sz="1400" dirty="0" smtClean="0"/>
              <a:t>3 Ibáñez-Prada ED, et alRespir Res. 2023 PMID: 36814234</a:t>
            </a:r>
            <a:r>
              <a:rPr lang="fr-FR" smtClean="0"/>
              <a:t> </a:t>
            </a:r>
            <a:endParaRPr lang="fr-FR" sz="1400" dirty="0"/>
          </a:p>
        </p:txBody>
      </p:sp>
      <p:sp>
        <p:nvSpPr>
          <p:cNvPr id="7" name="Title 1"/>
          <p:cNvSpPr>
            <a:spLocks noGrp="1"/>
          </p:cNvSpPr>
          <p:nvPr>
            <p:ph type="title"/>
          </p:nvPr>
        </p:nvSpPr>
        <p:spPr>
          <a:xfrm>
            <a:off x="838200" y="14741"/>
            <a:ext cx="7835537" cy="1325563"/>
          </a:xfrm>
        </p:spPr>
        <p:txBody>
          <a:bodyPr>
            <a:normAutofit/>
          </a:bodyPr>
          <a:lstStyle/>
          <a:p>
            <a:r>
              <a:rPr lang="fr-FR" sz="3600" dirty="0" smtClean="0"/>
              <a:t>Corticostéroïdes pour la PAC</a:t>
            </a:r>
          </a:p>
        </p:txBody>
      </p:sp>
    </p:spTree>
    <p:extLst>
      <p:ext uri="{BB962C8B-B14F-4D97-AF65-F5344CB8AC3E}">
        <p14:creationId xmlns:p14="http://schemas.microsoft.com/office/powerpoint/2010/main" val="270578433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fr-FR" sz="3600" dirty="0" smtClean="0"/>
              <a:t>Corticostéroïdes pour la PAC</a:t>
            </a:r>
          </a:p>
        </p:txBody>
      </p:sp>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a:blip r:embed="rId2"/>
          <a:stretch>
            <a:fillRect/>
          </a:stretch>
        </p:blipFill>
        <p:spPr>
          <a:xfrm>
            <a:off x="1085298" y="1155638"/>
            <a:ext cx="10492804" cy="4940362"/>
          </a:xfrm>
          <a:prstGeom prst="rect">
            <a:avLst/>
          </a:prstGeom>
        </p:spPr>
      </p:pic>
      <p:sp>
        <p:nvSpPr>
          <p:cNvPr id="11" name="TextBox 10"/>
          <p:cNvSpPr txBox="1"/>
          <p:nvPr/>
        </p:nvSpPr>
        <p:spPr>
          <a:xfrm>
            <a:off x="8797099" y="6538555"/>
            <a:ext cx="4082469" cy="307777"/>
          </a:xfrm>
          <a:prstGeom prst="rect">
            <a:avLst/>
          </a:prstGeom>
          <a:noFill/>
        </p:spPr>
        <p:txBody>
          <a:bodyPr wrap="square" rtlCol="0">
            <a:spAutoFit/>
          </a:bodyPr>
          <a:lstStyle/>
          <a:p>
            <a:r>
              <a:rPr lang="fr-FR" sz="1400" dirty="0"/>
              <a:t>Saleem N, et al. Chest. 2023. PMID36087797</a:t>
            </a:r>
          </a:p>
        </p:txBody>
      </p:sp>
      <p:sp>
        <p:nvSpPr>
          <p:cNvPr id="3" name="Rectangle 2"/>
          <p:cNvSpPr/>
          <p:nvPr/>
        </p:nvSpPr>
        <p:spPr>
          <a:xfrm>
            <a:off x="1238250" y="5416034"/>
            <a:ext cx="5969000" cy="62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681" y="5552986"/>
            <a:ext cx="8017746"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Une méta-analyse réalisée en 2023 a révélé que les patients atteints de PAC et recevant des stéroïdes présentaient un risque de décès inférieur de 15 %.</a:t>
            </a:r>
          </a:p>
          <a:p>
            <a:pPr marL="285750" indent="-285750">
              <a:buFont typeface="Arial" panose="020B0604020202020204" pitchFamily="34" charset="0"/>
              <a:buChar char="•"/>
            </a:pPr>
            <a:r>
              <a:rPr lang="fr-FR" sz="1600" dirty="0" smtClean="0"/>
              <a:t>Cependant, les essais étant trop petits pour être concluants, il est possible qu’il n’y ait pas de bénéfice, ou que le bénéfice soit encore plus important (par exemple, une réduction de 20 à 30 %).</a:t>
            </a:r>
            <a:endParaRPr lang="fr-FR" sz="1600" dirty="0"/>
          </a:p>
        </p:txBody>
      </p:sp>
    </p:spTree>
    <p:extLst>
      <p:ext uri="{BB962C8B-B14F-4D97-AF65-F5344CB8AC3E}">
        <p14:creationId xmlns:p14="http://schemas.microsoft.com/office/powerpoint/2010/main" val="80428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7503"/>
            <a:ext cx="12293600" cy="4580078"/>
          </a:xfrm>
        </p:spPr>
        <p:txBody>
          <a:bodyPr>
            <a:normAutofit fontScale="92500" lnSpcReduction="10000"/>
          </a:bodyPr>
          <a:lstStyle/>
          <a:p>
            <a:r>
              <a:rPr lang="fr-FR" sz="2400" dirty="0" smtClean="0"/>
              <a:t>Dans un essai ultérieur portant sur des patients en soins intensifs (CAPE COD), le risque de décès était plus faible avec les stéroïdes (25/400 contre 47/395 décès).</a:t>
            </a:r>
            <a:r>
              <a:rPr lang="fr-FR" sz="2400" baseline="30000" dirty="0" smtClean="0"/>
              <a:t>1</a:t>
            </a:r>
          </a:p>
          <a:p>
            <a:endParaRPr lang="fr-FR" sz="2400" dirty="0"/>
          </a:p>
          <a:p>
            <a:r>
              <a:rPr lang="fr-FR" sz="2400" dirty="0" smtClean="0"/>
              <a:t>Cependant, l’essai ESCAPe 2022 n’a pas donné de résultats favorables chez les patients des unités de soins intensifs (47/286 contre 50/277 sont décédés)</a:t>
            </a:r>
            <a:r>
              <a:rPr lang="fr-FR" sz="2400" baseline="30000" dirty="0" smtClean="0"/>
              <a:t>2</a:t>
            </a:r>
          </a:p>
          <a:p>
            <a:pPr marL="0" indent="0">
              <a:buNone/>
            </a:pPr>
            <a:endParaRPr lang="fr-FR" sz="2400" dirty="0"/>
          </a:p>
          <a:p>
            <a:r>
              <a:rPr lang="fr-FR" sz="2400" dirty="0" smtClean="0"/>
              <a:t>Les corticostéroïdes réduisent le délai de sortie en cas de PAC, mais il peut s’agir d’un effet direct de la réduction de la fièvre et de la CRP, plutôt que d’une amélioration des résultats </a:t>
            </a:r>
            <a:r>
              <a:rPr lang="fr-FR" sz="2400" baseline="30000" dirty="0" smtClean="0"/>
              <a:t>3</a:t>
            </a:r>
            <a:r>
              <a:rPr lang="fr-FR" sz="2400" dirty="0" smtClean="0"/>
              <a:t> (et certaines données indiquent que les réadmissions peuvent être plus nombreuses chez les personnes ayant reçu des corticostéroïdes</a:t>
            </a:r>
            <a:r>
              <a:rPr lang="fr-FR" sz="2400" baseline="30000" dirty="0" smtClean="0"/>
              <a:t>4</a:t>
            </a:r>
            <a:r>
              <a:rPr lang="fr-FR" sz="2400" dirty="0" smtClean="0"/>
              <a:t>)</a:t>
            </a:r>
            <a:endParaRPr lang="fr-FR" sz="2400" dirty="0"/>
          </a:p>
          <a:p>
            <a:endParaRPr lang="fr-FR" sz="2400" dirty="0" smtClean="0"/>
          </a:p>
          <a:p>
            <a:pPr marL="0" indent="0" algn="ctr">
              <a:buNone/>
            </a:pPr>
            <a:r>
              <a:rPr lang="fr-FR" sz="2400" b="1" dirty="0" smtClean="0"/>
              <a:t>Nous avons besoin de plus de données randomisées provenant d’un large éventail de patients pour éclairer le traitement de la PAC.</a:t>
            </a:r>
            <a:endParaRPr lang="fr-FR" sz="2400" b="1" dirty="0"/>
          </a:p>
        </p:txBody>
      </p:sp>
      <p:sp>
        <p:nvSpPr>
          <p:cNvPr id="4" name="TextBox 3"/>
          <p:cNvSpPr txBox="1"/>
          <p:nvPr/>
        </p:nvSpPr>
        <p:spPr>
          <a:xfrm>
            <a:off x="156961" y="6334780"/>
            <a:ext cx="9417963" cy="800219"/>
          </a:xfrm>
          <a:prstGeom prst="rect">
            <a:avLst/>
          </a:prstGeom>
          <a:noFill/>
        </p:spPr>
        <p:txBody>
          <a:bodyPr wrap="none" rtlCol="0">
            <a:spAutoFit/>
          </a:bodyPr>
          <a:lstStyle/>
          <a:p>
            <a:r>
              <a:rPr lang="fr-FR" sz="1400" baseline="30000" dirty="0" smtClean="0"/>
              <a:t>1</a:t>
            </a:r>
            <a:r>
              <a:rPr lang="fr-FR" sz="1400" dirty="0"/>
              <a:t>Dequin P, et al. N Engl J Med. </a:t>
            </a:r>
            <a:r>
              <a:rPr lang="fr-FR" sz="1400"/>
              <a:t>2023 </a:t>
            </a:r>
            <a:r>
              <a:rPr lang="fr-FR" sz="1400" smtClean="0"/>
              <a:t>PMID36942789</a:t>
            </a:r>
            <a:r>
              <a:rPr lang="en-US" dirty="0" smtClean="0"/>
              <a:t>	</a:t>
            </a:r>
            <a:r>
              <a:rPr lang="fr-FR" sz="1400" baseline="30000" dirty="0" smtClean="0"/>
              <a:t>2</a:t>
            </a:r>
            <a:r>
              <a:rPr lang="fr-FR" sz="1400" dirty="0" smtClean="0"/>
              <a:t>Meduri G, et al. Intensive Care Med. 2022. PMID35723686</a:t>
            </a:r>
            <a:r>
              <a:rPr lang="en-US" sz="1400" dirty="0" smtClean="0"/>
              <a:t>	</a:t>
            </a:r>
          </a:p>
          <a:p>
            <a:r>
              <a:rPr lang="fr-FR" sz="1400" baseline="30000" dirty="0" smtClean="0"/>
              <a:t>3</a:t>
            </a:r>
            <a:r>
              <a:rPr lang="fr-FR" sz="1400" dirty="0" smtClean="0"/>
              <a:t>Joseph L, et al. Lancet 2011. PMID21907856 </a:t>
            </a:r>
            <a:r>
              <a:rPr lang="en-US" sz="1400" dirty="0" smtClean="0"/>
              <a:t>		</a:t>
            </a:r>
            <a:r>
              <a:rPr lang="fr-FR" sz="1400" baseline="30000" dirty="0" smtClean="0"/>
              <a:t>4</a:t>
            </a:r>
            <a:r>
              <a:rPr lang="fr-FR" sz="1400" dirty="0" smtClean="0"/>
              <a:t>Saleem N, et al. Chest. 2023. PMID36087797</a:t>
            </a:r>
          </a:p>
          <a:p>
            <a:endParaRPr lang="fr-FR" sz="1400" dirty="0"/>
          </a:p>
        </p:txBody>
      </p:sp>
      <p:sp>
        <p:nvSpPr>
          <p:cNvPr id="7" name="Title 1"/>
          <p:cNvSpPr>
            <a:spLocks noGrp="1"/>
          </p:cNvSpPr>
          <p:nvPr>
            <p:ph type="title"/>
          </p:nvPr>
        </p:nvSpPr>
        <p:spPr>
          <a:xfrm>
            <a:off x="838200" y="14741"/>
            <a:ext cx="7835537" cy="1325563"/>
          </a:xfrm>
        </p:spPr>
        <p:txBody>
          <a:bodyPr>
            <a:normAutofit/>
          </a:bodyPr>
          <a:lstStyle/>
          <a:p>
            <a:r>
              <a:rPr lang="fr-FR" sz="3600" dirty="0" smtClean="0"/>
              <a:t>Corticostéroïdes pour la PAC</a:t>
            </a:r>
          </a:p>
        </p:txBody>
      </p:sp>
    </p:spTree>
    <p:extLst>
      <p:ext uri="{BB962C8B-B14F-4D97-AF65-F5344CB8AC3E}">
        <p14:creationId xmlns:p14="http://schemas.microsoft.com/office/powerpoint/2010/main" val="22075404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2716" y="-13016"/>
            <a:ext cx="8096250" cy="1325563"/>
          </a:xfrm>
        </p:spPr>
        <p:txBody>
          <a:bodyPr>
            <a:normAutofit/>
          </a:bodyPr>
          <a:lstStyle/>
          <a:p>
            <a:r>
              <a:rPr lang="fr-FR" sz="3200" dirty="0" smtClean="0"/>
              <a:t>Conception RECOVERY : Protocole principal V27.0</a:t>
            </a:r>
            <a:endParaRPr lang="fr-FR"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smtClean="0"/>
              <a:t>PATIENTS HOSPITALISÉS ATTEINTS DE PNEUMONIE</a:t>
            </a:r>
            <a:endParaRPr lang="fr-FR"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t>ANALYSE</a:t>
            </a:r>
            <a:endParaRPr lang="fr-FR"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fr-FR" b="1" dirty="0"/>
              <a:t>Patients dont le SRAS-CoV-2 a été confirmé</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 à forte dose</a:t>
              </a:r>
              <a:endParaRPr lang="fr-FR"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Soins habituels (dose standard de corticostéroïdes)</a:t>
              </a:r>
              <a:endParaRPr lang="fr-FR"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21759"/>
            </a:xfrm>
            <a:prstGeom prst="rect">
              <a:avLst/>
            </a:prstGeom>
            <a:noFill/>
          </p:spPr>
          <p:txBody>
            <a:bodyPr wrap="square" rtlCol="0">
              <a:spAutoFit/>
            </a:bodyPr>
            <a:lstStyle/>
            <a:p>
              <a:r>
                <a:rPr lang="fr-FR" sz="1500" b="1" i="1" dirty="0"/>
                <a:t>ou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643518"/>
            </a:xfrm>
            <a:prstGeom prst="rect">
              <a:avLst/>
            </a:prstGeom>
            <a:noFill/>
          </p:spPr>
          <p:txBody>
            <a:bodyPr wrap="square" rtlCol="0">
              <a:spAutoFit/>
            </a:bodyPr>
            <a:lstStyle/>
            <a:p>
              <a:r>
                <a:rPr lang="fr-FR" sz="1200" b="1" dirty="0" smtClean="0"/>
                <a:t>Comparaison COVID-19 des doses élevées de corticostéroïdes (patients sous VNI ou VMI)</a:t>
              </a:r>
              <a:endParaRPr lang="fr-FR" sz="12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a:t>
              </a:r>
              <a:endParaRPr lang="fr-FR"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fr-FR" sz="1200" b="1" dirty="0" smtClean="0"/>
                <a:t>Comparaison des corticostéroïdes contre la grippe (patients souffrant d’hypoxie)</a:t>
              </a:r>
              <a:endParaRPr lang="fr-FR" sz="12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fr-FR" sz="1600" b="1" dirty="0" smtClean="0"/>
                <a:t>Comparaison avec le baloxavir</a:t>
              </a:r>
              <a:endParaRPr lang="fr-FR"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fr-FR" sz="1600" b="1" dirty="0" smtClean="0"/>
                <a:t>Comparaison avec l’oseltamivir</a:t>
              </a:r>
              <a:endParaRPr lang="fr-FR"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Sotrovimab</a:t>
                </a:r>
                <a:endParaRPr lang="fr-FR"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a:t>
                </a:r>
                <a:endParaRPr lang="fr-FR"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fr-FR" sz="1600" b="1" i="1" dirty="0"/>
                  <a:t>ou</a:t>
                </a:r>
                <a:endParaRPr lang="fr-FR"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fr-FR" sz="1600" b="1" dirty="0" smtClean="0"/>
                  <a:t>Comparaison avec le sotrovimab</a:t>
                </a:r>
                <a:endParaRPr lang="fr-FR"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fr-FR" sz="1400" b="1" dirty="0"/>
              <a:t>Patients atteints de PAC (sans suspicion de SRAS-CoV-2/grippe/PCP/TB)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646331"/>
              </a:xfrm>
              <a:prstGeom prst="rect">
                <a:avLst/>
              </a:prstGeom>
              <a:noFill/>
            </p:spPr>
            <p:txBody>
              <a:bodyPr wrap="square" rtlCol="0">
                <a:spAutoFit/>
              </a:bodyPr>
              <a:lstStyle/>
              <a:p>
                <a:r>
                  <a:rPr lang="fr-FR" sz="1200" b="1" dirty="0" smtClean="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fr-FR" sz="1200" b="1" dirty="0" smtClean="0"/>
              <a:t>Collecte des données de base, détermination de l’adéquation</a:t>
            </a:r>
          </a:p>
          <a:p>
            <a:r>
              <a:rPr lang="fr-FR" sz="1200" b="1" dirty="0" smtClean="0"/>
              <a:t>Randomisation 1:1 dans chaque comparaison appropriée</a:t>
            </a:r>
            <a:endParaRPr lang="fr-FR" sz="12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830997"/>
          </a:xfrm>
          <a:prstGeom prst="rect">
            <a:avLst/>
          </a:prstGeom>
          <a:noFill/>
        </p:spPr>
        <p:txBody>
          <a:bodyPr wrap="square" rtlCol="0">
            <a:spAutoFit/>
          </a:bodyPr>
          <a:lstStyle/>
          <a:p>
            <a:r>
              <a:rPr lang="fr-FR" sz="1200" b="1" dirty="0"/>
              <a:t>Résultats à 28 jours et 6 mois</a:t>
            </a:r>
          </a:p>
          <a:p>
            <a:pPr marL="285750" indent="-285750">
              <a:buFont typeface="Arial" panose="020B0604020202020204" pitchFamily="34" charset="0"/>
              <a:buChar char="•"/>
            </a:pPr>
            <a:r>
              <a:rPr lang="fr-FR" sz="1200" b="1" dirty="0" smtClean="0"/>
              <a:t>Mortalité</a:t>
            </a:r>
          </a:p>
          <a:p>
            <a:pPr marL="285750" indent="-285750">
              <a:buFont typeface="Arial" panose="020B0604020202020204" pitchFamily="34" charset="0"/>
              <a:buChar char="•"/>
            </a:pPr>
            <a:r>
              <a:rPr lang="fr-FR" sz="1200" b="1" dirty="0" smtClean="0"/>
              <a:t>Délai de sortie de l’hôpital en vie</a:t>
            </a:r>
          </a:p>
          <a:p>
            <a:pPr marL="285750" indent="-285750">
              <a:buFont typeface="Arial" panose="020B0604020202020204" pitchFamily="34" charset="0"/>
              <a:buChar char="•"/>
            </a:pPr>
            <a:r>
              <a:rPr lang="fr-FR" sz="1200" b="1" dirty="0"/>
              <a:t>Progression vers la ventilation ou le décès</a:t>
            </a:r>
          </a:p>
        </p:txBody>
      </p:sp>
    </p:spTree>
    <p:extLst>
      <p:ext uri="{BB962C8B-B14F-4D97-AF65-F5344CB8AC3E}">
        <p14:creationId xmlns:p14="http://schemas.microsoft.com/office/powerpoint/2010/main" val="27320604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smtClean="0"/>
              <a:t>PATIENTS HOSPITALISÉS ATTEINTS DE PNEUMONIE</a:t>
            </a:r>
            <a:endParaRPr lang="fr-FR"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t>ANALYSE</a:t>
            </a:r>
            <a:endParaRPr lang="fr-FR"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fr-FR" b="1" dirty="0"/>
              <a:t>Patients dont le SRAS-CoV-2 a été confirmé</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 à forte dose</a:t>
              </a:r>
              <a:endParaRPr lang="fr-FR"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Soins habituels (dose standard de corticostéroïdes)</a:t>
              </a:r>
              <a:endParaRPr lang="fr-FR"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fr-FR" sz="1600" b="1" i="1" dirty="0"/>
                <a:t>ou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fr-FR" sz="1400" b="1" dirty="0" smtClean="0"/>
                <a:t>Comparaison COVID-19 des doses élevées de corticostéroïdes (patients sous VNI ou VMI)</a:t>
              </a:r>
              <a:endParaRPr lang="fr-FR"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a:t>
              </a:r>
              <a:endParaRPr lang="fr-FR"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fr-FR" sz="1400" b="1" dirty="0" smtClean="0"/>
                <a:t>Comparaison des corticostéroïdes contre la grippe (patients souffrant d’hypoxie)</a:t>
              </a:r>
              <a:endParaRPr lang="fr-FR"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fr-FR" sz="1600" b="1" dirty="0" smtClean="0"/>
                <a:t>Comparaison avec le baloxavir</a:t>
              </a:r>
              <a:endParaRPr lang="fr-FR"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fr-FR" sz="1600" b="1" dirty="0" smtClean="0"/>
                <a:t>Comparaison avec l’oseltamivir</a:t>
              </a:r>
              <a:endParaRPr lang="fr-FR" sz="1500" b="1" dirty="0"/>
            </a:p>
          </p:txBody>
        </p:sp>
      </p:gr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Sotrovimab</a:t>
                </a:r>
                <a:endParaRPr lang="fr-FR"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a:t>
                </a:r>
                <a:endParaRPr lang="fr-FR"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fr-FR" sz="1600" b="1" i="1" dirty="0"/>
                  <a:t>ou</a:t>
                </a:r>
                <a:endParaRPr lang="fr-FR"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fr-FR" sz="1600" b="1" dirty="0" smtClean="0"/>
                  <a:t>Comparaison avec le sotrovimab</a:t>
                </a:r>
                <a:endParaRPr lang="fr-FR"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fr-FR" sz="1400" b="1" dirty="0"/>
              <a:t>Patients atteints de PAC (sans suspicion de SRAS-CoV-2/grippe/PCP/TB)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646331"/>
              </a:xfrm>
              <a:prstGeom prst="rect">
                <a:avLst/>
              </a:prstGeom>
              <a:noFill/>
            </p:spPr>
            <p:txBody>
              <a:bodyPr wrap="square" rtlCol="0">
                <a:spAutoFit/>
              </a:bodyPr>
              <a:lstStyle/>
              <a:p>
                <a:r>
                  <a:rPr lang="fr-FR" sz="1200" b="1" dirty="0" smtClean="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7983206" y="1429068"/>
              <a:ext cx="649602" cy="703876"/>
            </a:xfrm>
            <a:prstGeom prst="rect">
              <a:avLst/>
            </a:prstGeom>
          </p:spPr>
        </p:pic>
      </p:gr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7" name="Right Arrow 66"/>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68" name="TextBox 67"/>
          <p:cNvSpPr txBox="1"/>
          <p:nvPr/>
        </p:nvSpPr>
        <p:spPr>
          <a:xfrm>
            <a:off x="775655" y="3797815"/>
            <a:ext cx="4304845" cy="692497"/>
          </a:xfrm>
          <a:prstGeom prst="rect">
            <a:avLst/>
          </a:prstGeom>
          <a:noFill/>
        </p:spPr>
        <p:txBody>
          <a:bodyPr wrap="square" rtlCol="0">
            <a:spAutoFit/>
          </a:bodyPr>
          <a:lstStyle/>
          <a:p>
            <a:r>
              <a:rPr lang="fr-FR" sz="1300" b="1" dirty="0" smtClean="0"/>
              <a:t>Collecte des données de base, détermination de l’adéquation</a:t>
            </a:r>
          </a:p>
          <a:p>
            <a:r>
              <a:rPr lang="fr-FR" sz="1300" b="1" dirty="0" smtClean="0"/>
              <a:t>Randomisation 1:1 dans chaque comparaison appropriée</a:t>
            </a:r>
            <a:endParaRPr lang="fr-FR" sz="1300" b="1" dirty="0"/>
          </a:p>
        </p:txBody>
      </p:sp>
      <p:sp>
        <p:nvSpPr>
          <p:cNvPr id="80" name="Right Arrow 79"/>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92" name="TextBox 91"/>
          <p:cNvSpPr txBox="1"/>
          <p:nvPr/>
        </p:nvSpPr>
        <p:spPr>
          <a:xfrm>
            <a:off x="7900325" y="3630854"/>
            <a:ext cx="4524389" cy="907941"/>
          </a:xfrm>
          <a:prstGeom prst="rect">
            <a:avLst/>
          </a:prstGeom>
          <a:noFill/>
        </p:spPr>
        <p:txBody>
          <a:bodyPr wrap="square" rtlCol="0">
            <a:spAutoFit/>
          </a:bodyPr>
          <a:lstStyle/>
          <a:p>
            <a:r>
              <a:rPr lang="fr-FR" sz="1400" b="1" dirty="0"/>
              <a:t>Résultats à 28 jours et 6 mois</a:t>
            </a:r>
          </a:p>
          <a:p>
            <a:pPr marL="285750" indent="-285750">
              <a:buFont typeface="Arial" panose="020B0604020202020204" pitchFamily="34" charset="0"/>
              <a:buChar char="•"/>
            </a:pPr>
            <a:r>
              <a:rPr lang="fr-FR" sz="1300" b="1" dirty="0" smtClean="0"/>
              <a:t>Mortalité</a:t>
            </a:r>
          </a:p>
          <a:p>
            <a:pPr marL="285750" indent="-285750">
              <a:buFont typeface="Arial" panose="020B0604020202020204" pitchFamily="34" charset="0"/>
              <a:buChar char="•"/>
            </a:pPr>
            <a:r>
              <a:rPr lang="fr-FR" sz="1300" b="1" dirty="0" smtClean="0"/>
              <a:t>Délai de sortie de l’hôpital en vie</a:t>
            </a:r>
          </a:p>
          <a:p>
            <a:pPr marL="285750" indent="-285750">
              <a:buFont typeface="Arial" panose="020B0604020202020204" pitchFamily="34" charset="0"/>
              <a:buChar char="•"/>
            </a:pPr>
            <a:r>
              <a:rPr lang="fr-FR" sz="1300" b="1" dirty="0"/>
              <a:t>Progression vers la ventilation ou le décès</a:t>
            </a:r>
          </a:p>
        </p:txBody>
      </p:sp>
      <p:sp>
        <p:nvSpPr>
          <p:cNvPr id="79" name="Title 1"/>
          <p:cNvSpPr>
            <a:spLocks noGrp="1"/>
          </p:cNvSpPr>
          <p:nvPr>
            <p:ph type="title"/>
          </p:nvPr>
        </p:nvSpPr>
        <p:spPr>
          <a:xfrm>
            <a:off x="612716" y="-13016"/>
            <a:ext cx="8096250" cy="1325563"/>
          </a:xfrm>
        </p:spPr>
        <p:txBody>
          <a:bodyPr>
            <a:normAutofit/>
          </a:bodyPr>
          <a:lstStyle/>
          <a:p>
            <a:r>
              <a:rPr lang="fr-FR" sz="3200" dirty="0" smtClean="0"/>
              <a:t>Conception RECOVERY : Comparaison avec la PAC</a:t>
            </a:r>
            <a:endParaRPr lang="fr-FR" sz="3200" dirty="0"/>
          </a:p>
        </p:txBody>
      </p:sp>
    </p:spTree>
    <p:extLst>
      <p:ext uri="{BB962C8B-B14F-4D97-AF65-F5344CB8AC3E}">
        <p14:creationId xmlns:p14="http://schemas.microsoft.com/office/powerpoint/2010/main" val="29454532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B412AD73-C1FD-49B0-ACF6-15D917CCBFA5}">
  <ds:schemaRefs>
    <ds:schemaRef ds:uri="http://purl.org/dc/dcmitype/"/>
    <ds:schemaRef ds:uri="cf0dfbcc-b360-4cf7-9bf5-370ba522dbe9"/>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3c9eb58-c16a-4eef-9abf-4aeec758fe0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0552CA-B87A-48F0-8B60-1808EC6E6008}"/>
</file>

<file path=docProps/app.xml><?xml version="1.0" encoding="utf-8"?>
<Properties xmlns="http://schemas.openxmlformats.org/officeDocument/2006/extended-properties" xmlns:vt="http://schemas.openxmlformats.org/officeDocument/2006/docPropsVTypes">
  <Template/>
  <TotalTime>6367</TotalTime>
  <Words>1693</Words>
  <Application>Microsoft Office PowerPoint</Application>
  <PresentationFormat>Widescreen</PresentationFormat>
  <Paragraphs>193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Office Theme</vt:lpstr>
      <vt:lpstr>Essai RECOVERY </vt:lpstr>
      <vt:lpstr>Pneumonie communautaire</vt:lpstr>
      <vt:lpstr>Éligibilité pour l’essai RECOVERY</vt:lpstr>
      <vt:lpstr>CAP dans RECOVERY - clarifications</vt:lpstr>
      <vt:lpstr>Corticostéroïdes pour la PAC</vt:lpstr>
      <vt:lpstr>Corticostéroïdes pour la PAC</vt:lpstr>
      <vt:lpstr>Corticostéroïdes pour la PAC</vt:lpstr>
      <vt:lpstr>Conception RECOVERY : Protocole principal V27.0</vt:lpstr>
      <vt:lpstr>Conception RECOVERY : Comparaison avec la PAC</vt:lpstr>
      <vt:lpstr>Comparaison des corticostéroïdes dans le cadre de la PAC</vt:lpstr>
      <vt:lpstr>PowerPoint Presentation</vt:lpstr>
      <vt:lpstr>Comparaison des corticostéroïdes dans le cadre de la PAC</vt:lpstr>
      <vt:lpstr>Résumé - PAC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711</cp:revision>
  <cp:lastPrinted>2020-03-18T19:42:16Z</cp:lastPrinted>
  <dcterms:created xsi:type="dcterms:W3CDTF">2020-03-14T13:47:38Z</dcterms:created>
  <dcterms:modified xsi:type="dcterms:W3CDTF">2024-03-14T10:06:12Z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