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7.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Layouts/slideLayout10.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93" r:id="rId3"/>
    <p:sldId id="266" r:id="rId4"/>
    <p:sldId id="282" r:id="rId5"/>
    <p:sldId id="291" r:id="rId6"/>
    <p:sldId id="288" r:id="rId7"/>
    <p:sldId id="294" r:id="rId8"/>
    <p:sldId id="296" r:id="rId9"/>
    <p:sldId id="290" r:id="rId10"/>
    <p:sldId id="286" r:id="rId11"/>
    <p:sldId id="295" r:id="rId12"/>
    <p:sldId id="292" r:id="rId13"/>
  </p:sldIdLst>
  <p:sldSz cx="12192000" cy="6858000"/>
  <p:notesSz cx="6881813" cy="9661525"/>
  <p:embeddedFontLst>
    <p:embeddedFont>
      <p:font typeface="Calibri" panose="020F0502020204030204" pitchFamily="34" charset="0"/>
      <p:regular r:id="rId14"/>
      <p:bold r:id="rId15"/>
      <p:italic r:id="rId16"/>
      <p:boldItalic r:id="rId17"/>
    </p:embeddedFont>
  </p:embeddedFontLst>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091" autoAdjust="0"/>
    <p:restoredTop sz="94660"/>
  </p:normalViewPr>
  <p:slideViewPr>
    <p:cSldViewPr snapToGrid="0">
      <p:cViewPr varScale="1">
        <p:scale>
          <a:sx n="66" d="100"/>
          <a:sy n="66" d="100"/>
        </p:scale>
        <p:origin x="96" y="119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11/03/2024</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11/03/2024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11/03/2024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11/03/2024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11/03/2024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11/03/2024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11/03/2024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pic>
        <p:nvPicPr>
          <p:cNvPr id="8" name="Picture 7"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b="24876"/>
          <a:stretch/>
        </p:blipFill>
        <p:spPr>
          <a:xfrm>
            <a:off x="8581049" y="165100"/>
            <a:ext cx="2880360" cy="675481"/>
          </a:xfrm>
          <a:prstGeom prst="rect">
            <a:avLst/>
          </a:prstGeom>
        </p:spPr>
      </p:pic>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31057"/>
            <a:ext cx="9144000" cy="973826"/>
          </a:xfrm>
        </p:spPr>
        <p:txBody>
          <a:bodyPr>
            <a:normAutofit fontScale="90000"/>
          </a:bodyPr>
          <a:lstStyle/>
          <a:p>
            <a:r>
              <a:t/>
            </a:r>
            <a:br/>
            <a:r>
              <a:rPr lang="fr-FR" b="1" dirty="0">
                <a:solidFill>
                  <a:srgbClr val="9E3159"/>
                </a:solidFill>
                <a:latin typeface="+mn-lt"/>
              </a:rPr>
              <a:t>L’essai RECOVERY</a:t>
            </a:r>
          </a:p>
        </p:txBody>
      </p:sp>
      <p:sp>
        <p:nvSpPr>
          <p:cNvPr id="3" name="Subtitle 2"/>
          <p:cNvSpPr>
            <a:spLocks noGrp="1"/>
          </p:cNvSpPr>
          <p:nvPr>
            <p:ph type="subTitle" idx="1"/>
          </p:nvPr>
        </p:nvSpPr>
        <p:spPr>
          <a:xfrm>
            <a:off x="1524000" y="4342884"/>
            <a:ext cx="9144000" cy="1655762"/>
          </a:xfrm>
        </p:spPr>
        <p:txBody>
          <a:bodyPr/>
          <a:lstStyle/>
          <a:p>
            <a:r>
              <a:rPr lang="fr-FR" sz="3200" b="1" dirty="0"/>
              <a:t>Formation sur le consentement éclairé de l'UE</a:t>
            </a:r>
          </a:p>
          <a:p>
            <a:endParaRPr lang="fr-FR" b="1" dirty="0"/>
          </a:p>
          <a:p>
            <a:r>
              <a:rPr lang="fr-FR" sz="2000" b="1" dirty="0">
                <a:solidFill>
                  <a:schemeClr val="bg1">
                    <a:lumMod val="50000"/>
                  </a:schemeClr>
                </a:solidFill>
              </a:rPr>
              <a:t>V1.0 2024-01-24</a:t>
            </a:r>
          </a:p>
          <a:p>
            <a:endParaRPr lang="fr-FR" b="1" dirty="0"/>
          </a:p>
        </p:txBody>
      </p:sp>
    </p:spTree>
    <p:extLst>
      <p:ext uri="{BB962C8B-B14F-4D97-AF65-F5344CB8AC3E}">
        <p14:creationId xmlns:p14="http://schemas.microsoft.com/office/powerpoint/2010/main" val="1048101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 :</a:t>
            </a:r>
            <a:r>
              <a:t/>
            </a:r>
            <a:br/>
            <a:r>
              <a:rPr lang="fr-FR" smtClean="0"/>
              <a:t>Représentant légal</a:t>
            </a:r>
          </a:p>
        </p:txBody>
      </p:sp>
      <p:sp>
        <p:nvSpPr>
          <p:cNvPr id="3" name="Content Placeholder 2"/>
          <p:cNvSpPr>
            <a:spLocks noGrp="1"/>
          </p:cNvSpPr>
          <p:nvPr>
            <p:ph idx="1"/>
          </p:nvPr>
        </p:nvSpPr>
        <p:spPr>
          <a:xfrm>
            <a:off x="341194" y="1596884"/>
            <a:ext cx="11354813" cy="4954041"/>
          </a:xfrm>
        </p:spPr>
        <p:txBody>
          <a:bodyPr>
            <a:normAutofit fontScale="92500" lnSpcReduction="10000"/>
          </a:bodyPr>
          <a:lstStyle/>
          <a:p>
            <a:r>
              <a:rPr lang="fr-FR" smtClean="0"/>
              <a:t>Les représentants légaux doivent être disponibles en personne pour remplir leur section du formulaire de consentement, cela </a:t>
            </a:r>
            <a:r>
              <a:rPr lang="fr-FR" u="sng" dirty="0"/>
              <a:t>ne peut pas </a:t>
            </a:r>
            <a:r>
              <a:rPr lang="fr-FR" smtClean="0"/>
              <a:t>se faire par téléphone</a:t>
            </a:r>
          </a:p>
          <a:p>
            <a:endParaRPr lang="fr-FR" dirty="0"/>
          </a:p>
          <a:p>
            <a:r>
              <a:rPr lang="fr-FR" smtClean="0"/>
              <a:t>Si le/la participant retrouve sa capacité avant sa sortie, doit recevoir des informations sur l'essai et doit donner son consentement afin de poursuivre l'essai</a:t>
            </a:r>
          </a:p>
          <a:p>
            <a:endParaRPr lang="fr-FR" dirty="0"/>
          </a:p>
          <a:p>
            <a:r>
              <a:rPr lang="fr-FR" smtClean="0"/>
              <a:t>Cela devrait suivre le processus habituel de consentement éclairé</a:t>
            </a:r>
          </a:p>
          <a:p>
            <a:pPr lvl="1"/>
            <a:r>
              <a:rPr lang="fr-FR" smtClean="0"/>
              <a:t>Il est important d'établir un système permettant d'approcher les participants qui pourraient avoir retrouvé leur capacité dans un délai raisonnable (par exemple 1-2 jours ouvrables) </a:t>
            </a:r>
          </a:p>
          <a:p>
            <a:pPr lvl="1"/>
            <a:r>
              <a:rPr lang="fr-FR" smtClean="0"/>
              <a:t>Pendant la pandémie de COVID-19, il y a eu des cas où le nouveau consentement n'a pas eu lieu, et il s'agissait d'une conclusion importante de l'inspection</a:t>
            </a:r>
          </a:p>
          <a:p>
            <a:pPr lvl="1"/>
            <a:r>
              <a:rPr lang="fr-FR" smtClean="0"/>
              <a:t>Notez que si le/la patient/e continue l'essai, doit avoir deux formulaires de consentement signés</a:t>
            </a:r>
          </a:p>
          <a:p>
            <a:endParaRPr lang="fr-FR" dirty="0"/>
          </a:p>
          <a:p>
            <a:endParaRPr lang="fr-FR" dirty="0"/>
          </a:p>
          <a:p>
            <a:endParaRPr lang="fr-FR" dirty="0"/>
          </a:p>
        </p:txBody>
      </p:sp>
      <p:sp>
        <p:nvSpPr>
          <p:cNvPr id="4" name="AutoShape 2" descr="https://ukc-powerpoint.officeapps.live.com/pods/GetClipboardImage.ashx?Id=ead486b6-9f7a-417e-83ab-8c8069ee596e&amp;DC=GUK3&amp;pkey=b44cdebb-e74a-4902-a3be-a0afdc3e6615&amp;wdwaccluster=GUK3"/>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288768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Retrait </a:t>
            </a:r>
          </a:p>
        </p:txBody>
      </p:sp>
      <p:sp>
        <p:nvSpPr>
          <p:cNvPr id="3" name="Content Placeholder 2"/>
          <p:cNvSpPr>
            <a:spLocks noGrp="1"/>
          </p:cNvSpPr>
          <p:nvPr>
            <p:ph idx="1"/>
          </p:nvPr>
        </p:nvSpPr>
        <p:spPr>
          <a:xfrm>
            <a:off x="180478" y="1411827"/>
            <a:ext cx="11924436" cy="5446173"/>
          </a:xfrm>
        </p:spPr>
        <p:txBody>
          <a:bodyPr>
            <a:normAutofit fontScale="92500" lnSpcReduction="20000"/>
          </a:bodyPr>
          <a:lstStyle/>
          <a:p>
            <a:pPr>
              <a:spcBef>
                <a:spcPts val="600"/>
              </a:spcBef>
            </a:pPr>
            <a:r>
              <a:rPr lang="fr-FR" sz="2400" dirty="0"/>
              <a:t>Si le/la patient/e ou son représentant légal demande à se retirer, précisez ce qu'il souhaite :</a:t>
            </a:r>
          </a:p>
          <a:p>
            <a:pPr>
              <a:spcBef>
                <a:spcPts val="600"/>
              </a:spcBef>
            </a:pPr>
            <a:endParaRPr lang="fr-FR" sz="800" dirty="0"/>
          </a:p>
          <a:p>
            <a:pPr marL="514350" indent="-514350">
              <a:spcBef>
                <a:spcPts val="600"/>
              </a:spcBef>
              <a:buFont typeface="+mj-lt"/>
              <a:buAutoNum type="arabicParenR"/>
            </a:pPr>
            <a:r>
              <a:rPr lang="fr-FR" sz="2400" b="1" dirty="0"/>
              <a:t>Ils souhaitent arrêter le traitement à l’étude mais sont heureux de poursuivre le suivi</a:t>
            </a:r>
          </a:p>
          <a:p>
            <a:pPr marL="446088" indent="0">
              <a:spcBef>
                <a:spcPts val="600"/>
              </a:spcBef>
              <a:buNone/>
            </a:pPr>
            <a:r>
              <a:rPr lang="fr-FR" smtClean="0"/>
              <a:t> </a:t>
            </a:r>
            <a:r>
              <a:rPr lang="fr-FR" sz="2000" dirty="0"/>
              <a:t>Action : Arrêtez le traitement de l'étude (cela sera indiqué sur le formulaire de suivi). Il ne s'agit pas d'un retrait.</a:t>
            </a:r>
          </a:p>
          <a:p>
            <a:pPr marL="514350" indent="-514350">
              <a:spcBef>
                <a:spcPts val="600"/>
              </a:spcBef>
              <a:buFont typeface="+mj-lt"/>
              <a:buAutoNum type="arabicParenR" startAt="2"/>
            </a:pPr>
            <a:r>
              <a:rPr lang="fr-FR" sz="2400" b="1" dirty="0"/>
              <a:t>Ils ne veulent plus de contact avec l'équipe d'essai, mais sont satisfaits du suivi à partir des dossiers médicaux [cela s'applique uniquement aux sites qui contactent les patients pour un suivi]</a:t>
            </a:r>
          </a:p>
          <a:p>
            <a:pPr marL="446088" indent="0">
              <a:spcBef>
                <a:spcPts val="600"/>
              </a:spcBef>
              <a:buNone/>
            </a:pPr>
            <a:r>
              <a:rPr lang="fr-FR" sz="2000" dirty="0"/>
              <a:t>Action : Assurez-vous que l’équipe d’essai ne contacte plus les proches du/de la patient/e. Effectuer un suivi autant que possible à partir du dossier médical. Il ne s'agit pas d'un retrait.</a:t>
            </a:r>
          </a:p>
          <a:p>
            <a:pPr marL="514350" indent="-514350">
              <a:spcBef>
                <a:spcPts val="600"/>
              </a:spcBef>
              <a:buFont typeface="+mj-lt"/>
              <a:buAutoNum type="arabicParenR" startAt="3"/>
            </a:pPr>
            <a:r>
              <a:rPr lang="fr-FR" sz="2400" b="1" dirty="0"/>
              <a:t>Ils ne veulent plus de contact ni d'accès aux dossiers médicaux</a:t>
            </a:r>
          </a:p>
          <a:p>
            <a:pPr marL="446088" indent="0">
              <a:spcBef>
                <a:spcPts val="600"/>
              </a:spcBef>
              <a:buNone/>
            </a:pPr>
            <a:r>
              <a:rPr lang="fr-FR" sz="2000" dirty="0"/>
              <a:t>Action : Il s'agit d'un retrait. Informez Ecraid ou l'ARC et documentez-le dans le dossier médical. Arrêtez le traitement de l'étude et assurez-vous que l'équipe d'essai ne contacte plus les proches du/de la patient/e.</a:t>
            </a:r>
          </a:p>
          <a:p>
            <a:pPr marL="446088" indent="0">
              <a:spcBef>
                <a:spcPts val="600"/>
              </a:spcBef>
              <a:buNone/>
            </a:pPr>
            <a:endParaRPr lang="fr-FR" sz="800" dirty="0"/>
          </a:p>
          <a:p>
            <a:pPr>
              <a:spcBef>
                <a:spcPts val="1200"/>
              </a:spcBef>
            </a:pPr>
            <a:r>
              <a:rPr lang="fr-FR" sz="2400" dirty="0"/>
              <a:t>Si un/e patient/e est approché/e après avoir retrouvé sa capacité et ne donne pas son consentement pour poursuivre l'essai, il s'agit d'un retrait et doit être traité comme au point 3 ci-dessus</a:t>
            </a:r>
          </a:p>
          <a:p>
            <a:pPr>
              <a:spcBef>
                <a:spcPts val="1200"/>
              </a:spcBef>
            </a:pPr>
            <a:r>
              <a:rPr lang="fr-FR" sz="2400" dirty="0"/>
              <a:t>Évitez de retirer des patients de l’essai à moins que ce ne soit vraiment ce qu’ils souhaitent</a:t>
            </a:r>
          </a:p>
          <a:p>
            <a:pPr>
              <a:spcBef>
                <a:spcPts val="1200"/>
              </a:spcBef>
            </a:pPr>
            <a:r>
              <a:rPr lang="fr-FR" sz="2400" dirty="0"/>
              <a:t>Les données collectées jusqu'au point de retrait seront toujours utilisées à des fins d'analyse</a:t>
            </a:r>
          </a:p>
          <a:p>
            <a:pPr>
              <a:spcBef>
                <a:spcPts val="1200"/>
              </a:spcBef>
            </a:pPr>
            <a:r>
              <a:rPr lang="fr-FR" sz="2400" dirty="0"/>
              <a:t>Aucun des scénarios ci-dessus ne constitue un écart de protocole</a:t>
            </a:r>
          </a:p>
        </p:txBody>
      </p:sp>
    </p:spTree>
    <p:extLst>
      <p:ext uri="{BB962C8B-B14F-4D97-AF65-F5344CB8AC3E}">
        <p14:creationId xmlns:p14="http://schemas.microsoft.com/office/powerpoint/2010/main" val="1416624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 :</a:t>
            </a:r>
            <a:r>
              <a:t/>
            </a:r>
            <a:br/>
            <a:r>
              <a:rPr lang="fr-FR" smtClean="0"/>
              <a:t>Résumé</a:t>
            </a:r>
          </a:p>
        </p:txBody>
      </p:sp>
      <p:sp>
        <p:nvSpPr>
          <p:cNvPr id="3" name="Content Placeholder 2"/>
          <p:cNvSpPr>
            <a:spLocks noGrp="1"/>
          </p:cNvSpPr>
          <p:nvPr>
            <p:ph idx="1"/>
          </p:nvPr>
        </p:nvSpPr>
        <p:spPr/>
        <p:txBody>
          <a:bodyPr/>
          <a:lstStyle/>
          <a:p>
            <a:r>
              <a:rPr lang="fr-FR" smtClean="0"/>
              <a:t>Le consentement peut être donné de plusieurs manières dans RECOVERY :</a:t>
            </a:r>
          </a:p>
          <a:p>
            <a:pPr lvl="1"/>
            <a:r>
              <a:rPr lang="fr-FR" smtClean="0"/>
              <a:t>Par le/la patient/e (directement ou en faisant appel à un témoin si nécessaire)</a:t>
            </a:r>
          </a:p>
          <a:p>
            <a:pPr lvl="1"/>
            <a:r>
              <a:rPr lang="fr-FR" smtClean="0"/>
              <a:t>Par représentant légal, si le/la patient/e manque de capacité</a:t>
            </a:r>
          </a:p>
          <a:p>
            <a:pPr lvl="2"/>
            <a:endParaRPr lang="fr-FR" dirty="0"/>
          </a:p>
          <a:p>
            <a:r>
              <a:rPr lang="fr-FR" smtClean="0"/>
              <a:t>Si un/e patient/e retrouve sa capacité, doit être contacté/e pour lui demander de consentir à sa participation continue à l'étude</a:t>
            </a:r>
          </a:p>
          <a:p>
            <a:pPr lvl="1"/>
            <a:endParaRPr lang="fr-FR" dirty="0"/>
          </a:p>
          <a:p>
            <a:r>
              <a:rPr lang="fr-FR" smtClean="0"/>
              <a:t>Merci pour votre aide sur cet aspect vital de RECOVERY</a:t>
            </a:r>
          </a:p>
        </p:txBody>
      </p:sp>
    </p:spTree>
    <p:extLst>
      <p:ext uri="{BB962C8B-B14F-4D97-AF65-F5344CB8AC3E}">
        <p14:creationId xmlns:p14="http://schemas.microsoft.com/office/powerpoint/2010/main" val="909454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a:t>
            </a:r>
          </a:p>
        </p:txBody>
      </p:sp>
      <p:sp>
        <p:nvSpPr>
          <p:cNvPr id="3" name="Content Placeholder 2"/>
          <p:cNvSpPr>
            <a:spLocks noGrp="1"/>
          </p:cNvSpPr>
          <p:nvPr>
            <p:ph idx="1"/>
          </p:nvPr>
        </p:nvSpPr>
        <p:spPr/>
        <p:txBody>
          <a:bodyPr>
            <a:normAutofit fontScale="85000" lnSpcReduction="20000"/>
          </a:bodyPr>
          <a:lstStyle/>
          <a:p>
            <a:pPr>
              <a:spcBef>
                <a:spcPts val="1200"/>
              </a:spcBef>
            </a:pPr>
            <a:r>
              <a:rPr lang="fr-FR" smtClean="0"/>
              <a:t>Un consentement éclairé écrit est requis pour tous les patients avant toute procédure spécifique à l’essai (c'est-à-dire qu'il n'y a pas de consentement différé)</a:t>
            </a:r>
          </a:p>
          <a:p>
            <a:pPr>
              <a:spcBef>
                <a:spcPts val="1200"/>
              </a:spcBef>
            </a:pPr>
            <a:endParaRPr lang="fr-FR" dirty="0"/>
          </a:p>
          <a:p>
            <a:pPr>
              <a:spcBef>
                <a:spcPts val="1200"/>
              </a:spcBef>
            </a:pPr>
            <a:r>
              <a:rPr lang="fr-FR" smtClean="0"/>
              <a:t>Il existe trois types de consentement :</a:t>
            </a:r>
          </a:p>
          <a:p>
            <a:pPr lvl="1">
              <a:spcBef>
                <a:spcPts val="1200"/>
              </a:spcBef>
            </a:pPr>
            <a:r>
              <a:rPr lang="fr-FR" smtClean="0"/>
              <a:t>Directement du/de la patient/e - si le/la patient/e a la capacité et peut signer le formulaire</a:t>
            </a:r>
          </a:p>
          <a:p>
            <a:pPr lvl="1">
              <a:spcBef>
                <a:spcPts val="1200"/>
              </a:spcBef>
            </a:pPr>
            <a:r>
              <a:rPr lang="fr-FR" smtClean="0"/>
              <a:t>Avec témoin : si un/e patient/e a la capacité mais est incapable de signer le formulaire, un témoin peut signer en son nom</a:t>
            </a:r>
          </a:p>
          <a:p>
            <a:pPr lvl="1">
              <a:spcBef>
                <a:spcPts val="1200"/>
              </a:spcBef>
            </a:pPr>
            <a:r>
              <a:rPr lang="fr-FR" smtClean="0"/>
              <a:t>Représentant légal - si le/la patient/e n'a pas la capacité, le consentement peut être obtenu d'un/e représentant légal (à noter que si le participant retrouve par la suite sa capacité, il/elle doit également fournir son consentement écrit pour continuer)</a:t>
            </a:r>
          </a:p>
          <a:p>
            <a:pPr lvl="1">
              <a:spcBef>
                <a:spcPts val="1200"/>
              </a:spcBef>
            </a:pPr>
            <a:endParaRPr lang="fr-FR" dirty="0"/>
          </a:p>
          <a:p>
            <a:pPr>
              <a:spcBef>
                <a:spcPts val="1200"/>
              </a:spcBef>
            </a:pPr>
            <a:r>
              <a:rPr lang="fr-FR" smtClean="0"/>
              <a:t>Les critères de détermination de la capacité doivent être les mêmes que pour les soins médicaux de routine dans votre pays</a:t>
            </a:r>
          </a:p>
          <a:p>
            <a:pPr lvl="1"/>
            <a:endParaRPr lang="fr-FR" dirty="0"/>
          </a:p>
        </p:txBody>
      </p:sp>
      <p:sp>
        <p:nvSpPr>
          <p:cNvPr id="4" name="Slide Number Placeholder 3"/>
          <p:cNvSpPr>
            <a:spLocks noGrp="1"/>
          </p:cNvSpPr>
          <p:nvPr>
            <p:ph type="sldNum" sz="quarter" idx="12"/>
          </p:nvPr>
        </p:nvSpPr>
        <p:spPr/>
        <p:txBody>
          <a:bodyPr/>
          <a:lstStyle/>
          <a:p>
            <a:fld id="{42C0CA23-4D8D-4670-B5DD-ACC4E2457EF3}" type="slidenum">
              <a:rPr lang="en-GB" smtClean="0"/>
              <a:t>2</a:t>
            </a:fld>
            <a:endParaRPr lang="fr-FR"/>
          </a:p>
        </p:txBody>
      </p:sp>
    </p:spTree>
    <p:extLst>
      <p:ext uri="{BB962C8B-B14F-4D97-AF65-F5344CB8AC3E}">
        <p14:creationId xmlns:p14="http://schemas.microsoft.com/office/powerpoint/2010/main" val="2762872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a:t>
            </a:r>
          </a:p>
        </p:txBody>
      </p:sp>
      <p:sp>
        <p:nvSpPr>
          <p:cNvPr id="3" name="Content Placeholder 2"/>
          <p:cNvSpPr>
            <a:spLocks noGrp="1"/>
          </p:cNvSpPr>
          <p:nvPr>
            <p:ph idx="1"/>
          </p:nvPr>
        </p:nvSpPr>
        <p:spPr>
          <a:xfrm>
            <a:off x="296739" y="1490662"/>
            <a:ext cx="6323517" cy="5010721"/>
          </a:xfrm>
        </p:spPr>
        <p:txBody>
          <a:bodyPr>
            <a:normAutofit/>
          </a:bodyPr>
          <a:lstStyle/>
          <a:p>
            <a:r>
              <a:rPr lang="fr-FR" sz="2400" dirty="0"/>
              <a:t>Le/la patient/e (ou son représentant légal) doit recevoir la fiche d'information du participant et être autorisé à la lire et à poser toute question</a:t>
            </a:r>
          </a:p>
          <a:p>
            <a:endParaRPr lang="fr-FR" sz="2400" dirty="0"/>
          </a:p>
          <a:p>
            <a:r>
              <a:rPr lang="fr-FR" sz="2400" dirty="0"/>
              <a:t>S'il/elle préfère discuter du procès en personne plutôt que de lire le formulaire, c'est bien (mais cela peut nécessiter une discussion plus longue pour aborder les points du formulaire)</a:t>
            </a:r>
          </a:p>
          <a:p>
            <a:endParaRPr lang="fr-FR" sz="2400" dirty="0"/>
          </a:p>
          <a:p>
            <a:pPr marL="0" indent="0">
              <a:buNone/>
            </a:pPr>
            <a:endParaRPr lang="fr-FR" sz="2400" dirty="0"/>
          </a:p>
        </p:txBody>
      </p:sp>
      <p:pic>
        <p:nvPicPr>
          <p:cNvPr id="6" name="Afbeelding 5">
            <a:extLst>
              <a:ext uri="{FF2B5EF4-FFF2-40B4-BE49-F238E27FC236}">
                <a16:creationId xmlns:a16="http://schemas.microsoft.com/office/drawing/2014/main" id="{F88F7032-D78B-F8D8-DB6D-0DE543A2010A}"/>
              </a:ext>
            </a:extLst>
          </p:cNvPr>
          <p:cNvPicPr>
            <a:picLocks noChangeAspect="1"/>
          </p:cNvPicPr>
          <p:nvPr/>
        </p:nvPicPr>
        <p:blipFill rotWithShape="1">
          <a:blip r:embed="rId2"/>
          <a:srcRect l="2505" t="776" r="3341" b="1032"/>
          <a:stretch/>
        </p:blipFill>
        <p:spPr>
          <a:xfrm>
            <a:off x="6882063" y="1052588"/>
            <a:ext cx="4033968" cy="5779087"/>
          </a:xfrm>
          <a:prstGeom prst="rect">
            <a:avLst/>
          </a:prstGeom>
          <a:ln>
            <a:solidFill>
              <a:schemeClr val="tx1"/>
            </a:solidFill>
          </a:ln>
        </p:spPr>
      </p:pic>
    </p:spTree>
    <p:extLst>
      <p:ext uri="{BB962C8B-B14F-4D97-AF65-F5344CB8AC3E}">
        <p14:creationId xmlns:p14="http://schemas.microsoft.com/office/powerpoint/2010/main" val="616313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a:t>
            </a:r>
          </a:p>
        </p:txBody>
      </p:sp>
      <p:sp>
        <p:nvSpPr>
          <p:cNvPr id="3" name="Content Placeholder 2"/>
          <p:cNvSpPr>
            <a:spLocks noGrp="1"/>
          </p:cNvSpPr>
          <p:nvPr>
            <p:ph idx="1"/>
          </p:nvPr>
        </p:nvSpPr>
        <p:spPr>
          <a:xfrm>
            <a:off x="504201" y="1596884"/>
            <a:ext cx="11177899" cy="5070615"/>
          </a:xfrm>
        </p:spPr>
        <p:txBody>
          <a:bodyPr>
            <a:noAutofit/>
          </a:bodyPr>
          <a:lstStyle/>
          <a:p>
            <a:r>
              <a:rPr lang="fr-FR" sz="1800" b="1" dirty="0"/>
              <a:t>Points clés à aborder lors de la discussion :</a:t>
            </a:r>
          </a:p>
          <a:p>
            <a:pPr lvl="1">
              <a:spcBef>
                <a:spcPts val="1200"/>
              </a:spcBef>
            </a:pPr>
            <a:r>
              <a:rPr lang="fr-FR" sz="1600" dirty="0" smtClean="0"/>
              <a:t>Assurez-vous que le/la patient/e a eu le temps de poser toute question.</a:t>
            </a:r>
          </a:p>
          <a:p>
            <a:pPr lvl="1">
              <a:spcBef>
                <a:spcPts val="1200"/>
              </a:spcBef>
            </a:pPr>
            <a:r>
              <a:rPr lang="fr-FR" sz="1600" dirty="0" smtClean="0"/>
              <a:t>La participation est </a:t>
            </a:r>
            <a:r>
              <a:rPr lang="fr-FR" sz="1600" u="sng" dirty="0"/>
              <a:t>volontaire</a:t>
            </a:r>
            <a:r>
              <a:rPr lang="fr-FR" sz="1600" dirty="0" smtClean="0"/>
              <a:t>, s'il/elle n'adhère pas, recevra quand même les meilleurs soins disponibles.</a:t>
            </a:r>
          </a:p>
          <a:p>
            <a:pPr lvl="1">
              <a:spcBef>
                <a:spcPts val="1200"/>
              </a:spcBef>
            </a:pPr>
            <a:r>
              <a:rPr lang="fr-FR" sz="1600" dirty="0" smtClean="0"/>
              <a:t>S’il/elle adhère, il peut changer d’avis et se retirer à tout moment.</a:t>
            </a:r>
          </a:p>
          <a:p>
            <a:pPr lvl="1">
              <a:spcBef>
                <a:spcPts val="1200"/>
              </a:spcBef>
            </a:pPr>
            <a:r>
              <a:rPr lang="fr-FR" sz="1600" dirty="0" smtClean="0"/>
              <a:t>Tous les traitements peuvent avoir des effets secondaires et ils seront surveillés.</a:t>
            </a:r>
          </a:p>
          <a:p>
            <a:pPr lvl="1">
              <a:spcBef>
                <a:spcPts val="1200"/>
              </a:spcBef>
            </a:pPr>
            <a:r>
              <a:rPr lang="fr-FR" sz="1600" dirty="0" smtClean="0"/>
              <a:t>Certaines de ses données seront partagées avec l'équipe d'essai en dehors de l'hôpital (et éventuellement avec les responsables qui vérifient que l'essai se déroule correctement)</a:t>
            </a:r>
          </a:p>
          <a:p>
            <a:pPr lvl="1">
              <a:spcBef>
                <a:spcPts val="1200"/>
              </a:spcBef>
            </a:pPr>
            <a:r>
              <a:rPr lang="fr-FR" sz="1600" dirty="0" smtClean="0"/>
              <a:t>Ces données ne lui seront liées que via un code, non identifiable, et toute personne qui les verra sera tenue aux règles de confidentialité. </a:t>
            </a:r>
          </a:p>
          <a:p>
            <a:pPr lvl="1">
              <a:spcBef>
                <a:spcPts val="1200"/>
              </a:spcBef>
            </a:pPr>
            <a:r>
              <a:rPr lang="fr-FR" sz="1600" dirty="0" smtClean="0"/>
              <a:t>L'équipe d'essai collectera des données le/la concernant à partir de son dossier médical hospitalier pendant 6 mois, et pourra le/la contacter ou contacter ses proches (inutile de mentionner cela si vous savez que les dossiers locaux de votre site seront suffisants pour remplir le formulaire de suivi sans contacter le/la patient/e). </a:t>
            </a:r>
          </a:p>
          <a:p>
            <a:pPr lvl="1">
              <a:spcBef>
                <a:spcPts val="1200"/>
              </a:spcBef>
            </a:pPr>
            <a:r>
              <a:rPr lang="fr-FR" sz="1600" dirty="0" smtClean="0"/>
              <a:t>Ses données seront conservées en sécurité et pendant au moins 25 ans. Les données </a:t>
            </a:r>
            <a:r>
              <a:rPr lang="fr-FR" sz="1600" dirty="0" err="1" smtClean="0"/>
              <a:t>anonymisées</a:t>
            </a:r>
            <a:r>
              <a:rPr lang="fr-FR" sz="1600" dirty="0" smtClean="0"/>
              <a:t> peuvent être partagées avec des chercheurs étudiant la pneumonie ou d’autres maladies infectieuses.</a:t>
            </a:r>
          </a:p>
          <a:p>
            <a:r>
              <a:rPr lang="fr-FR" sz="1800" dirty="0" smtClean="0"/>
              <a:t>Ceux-ci sont répertoriés sur le formulaire de consentement, alors utilisez le formulaire comme guide.</a:t>
            </a:r>
          </a:p>
          <a:p>
            <a:pPr lvl="1"/>
            <a:endParaRPr lang="fr-FR" sz="1600" dirty="0"/>
          </a:p>
          <a:p>
            <a:pPr lvl="1"/>
            <a:endParaRPr lang="fr-FR" sz="1600" dirty="0"/>
          </a:p>
          <a:p>
            <a:pPr lvl="1"/>
            <a:endParaRPr lang="fr-FR" sz="1600" dirty="0"/>
          </a:p>
          <a:p>
            <a:pPr lvl="1"/>
            <a:endParaRPr lang="fr-FR" sz="1600" dirty="0"/>
          </a:p>
        </p:txBody>
      </p:sp>
    </p:spTree>
    <p:extLst>
      <p:ext uri="{BB962C8B-B14F-4D97-AF65-F5344CB8AC3E}">
        <p14:creationId xmlns:p14="http://schemas.microsoft.com/office/powerpoint/2010/main" val="3714007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 : </a:t>
            </a:r>
            <a:r>
              <a:t/>
            </a:r>
            <a:br/>
            <a:r>
              <a:rPr lang="fr-FR" smtClean="0"/>
              <a:t>locuteurs d'autres langues</a:t>
            </a:r>
          </a:p>
        </p:txBody>
      </p:sp>
      <p:sp>
        <p:nvSpPr>
          <p:cNvPr id="3" name="Content Placeholder 2"/>
          <p:cNvSpPr>
            <a:spLocks noGrp="1"/>
          </p:cNvSpPr>
          <p:nvPr>
            <p:ph idx="1"/>
          </p:nvPr>
        </p:nvSpPr>
        <p:spPr>
          <a:xfrm>
            <a:off x="450220" y="1440888"/>
            <a:ext cx="11291559" cy="4580078"/>
          </a:xfrm>
        </p:spPr>
        <p:txBody>
          <a:bodyPr/>
          <a:lstStyle/>
          <a:p>
            <a:endParaRPr lang="fr-FR" dirty="0"/>
          </a:p>
          <a:p>
            <a:r>
              <a:rPr lang="fr-FR" smtClean="0"/>
              <a:t>Si la personne qui donne son consentement ne parle pas la langue, le processus doit être soutenu par un traducteur impartial (c'est-à-dire non membre de l'équipe de recherche), cela peut être un service de traduction téléphonique</a:t>
            </a:r>
          </a:p>
          <a:p>
            <a:endParaRPr lang="fr-FR" dirty="0"/>
          </a:p>
          <a:p>
            <a:r>
              <a:rPr lang="fr-FR" smtClean="0"/>
              <a:t>Veuillez documenter dans les notes comment le consentement a été obtenu dans de telles situations</a:t>
            </a:r>
          </a:p>
        </p:txBody>
      </p:sp>
    </p:spTree>
    <p:extLst>
      <p:ext uri="{BB962C8B-B14F-4D97-AF65-F5344CB8AC3E}">
        <p14:creationId xmlns:p14="http://schemas.microsoft.com/office/powerpoint/2010/main" val="1879692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776078" y="2408946"/>
            <a:ext cx="2837731" cy="399010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889463" y="1390801"/>
            <a:ext cx="2670529" cy="3782119"/>
          </a:xfrm>
          <a:prstGeom prst="rect">
            <a:avLst/>
          </a:prstGeom>
          <a:ln>
            <a:solidFill>
              <a:schemeClr val="tx1"/>
            </a:solidFill>
          </a:ln>
        </p:spPr>
      </p:pic>
      <p:sp>
        <p:nvSpPr>
          <p:cNvPr id="2" name="Title 1"/>
          <p:cNvSpPr>
            <a:spLocks noGrp="1"/>
          </p:cNvSpPr>
          <p:nvPr>
            <p:ph type="title"/>
          </p:nvPr>
        </p:nvSpPr>
        <p:spPr/>
        <p:txBody>
          <a:bodyPr/>
          <a:lstStyle/>
          <a:p>
            <a:r>
              <a:rPr lang="fr-FR" smtClean="0"/>
              <a:t>Consentement éclairé : </a:t>
            </a:r>
            <a:r>
              <a:t/>
            </a:r>
            <a:br/>
            <a:r>
              <a:rPr lang="fr-FR" smtClean="0"/>
              <a:t>Directement du/de la patient/e</a:t>
            </a:r>
          </a:p>
        </p:txBody>
      </p:sp>
      <p:sp>
        <p:nvSpPr>
          <p:cNvPr id="3" name="Content Placeholder 2"/>
          <p:cNvSpPr>
            <a:spLocks noGrp="1"/>
          </p:cNvSpPr>
          <p:nvPr>
            <p:ph idx="1"/>
          </p:nvPr>
        </p:nvSpPr>
        <p:spPr>
          <a:xfrm>
            <a:off x="89793" y="1434787"/>
            <a:ext cx="5599929" cy="5030021"/>
          </a:xfrm>
        </p:spPr>
        <p:txBody>
          <a:bodyPr>
            <a:normAutofit fontScale="92500" lnSpcReduction="20000"/>
          </a:bodyPr>
          <a:lstStyle/>
          <a:p>
            <a:r>
              <a:rPr lang="fr-FR" smtClean="0"/>
              <a:t>Si le/la patient/e a la capacité et peut signer, il/elle doit écrire son nom, signature et la date sur le formulaire</a:t>
            </a:r>
          </a:p>
          <a:p>
            <a:endParaRPr lang="fr-FR" dirty="0"/>
          </a:p>
          <a:p>
            <a:r>
              <a:rPr lang="fr-FR" smtClean="0"/>
              <a:t>La personne qui demande le consentement devra ensuite faire de même et compléter les autres informations sur le formulaire de consentement (le numéro d'étude sera attribué lors de la randomisation)</a:t>
            </a:r>
          </a:p>
          <a:p>
            <a:endParaRPr lang="fr-FR" dirty="0"/>
          </a:p>
          <a:p>
            <a:r>
              <a:rPr lang="fr-FR" smtClean="0"/>
              <a:t>2 originaux signés :</a:t>
            </a:r>
          </a:p>
          <a:p>
            <a:pPr lvl="1"/>
            <a:r>
              <a:rPr lang="fr-FR" smtClean="0"/>
              <a:t>1 pour le/la participant (original)</a:t>
            </a:r>
          </a:p>
          <a:p>
            <a:pPr lvl="1"/>
            <a:r>
              <a:rPr lang="fr-FR" smtClean="0"/>
              <a:t>1 pour ISF (original)</a:t>
            </a:r>
          </a:p>
          <a:p>
            <a:pPr lvl="1"/>
            <a:r>
              <a:rPr lang="fr-FR" i="1" dirty="0"/>
              <a:t>1 pour le dossier médical (si nécessaire)</a:t>
            </a:r>
          </a:p>
        </p:txBody>
      </p:sp>
      <p:sp>
        <p:nvSpPr>
          <p:cNvPr id="4" name="TextBox 3">
            <a:extLst>
              <a:ext uri="{FF2B5EF4-FFF2-40B4-BE49-F238E27FC236}">
                <a16:creationId xmlns:a16="http://schemas.microsoft.com/office/drawing/2014/main" id="{BAAC4E04-47EB-45F0-BE08-35625B7F67C6}"/>
              </a:ext>
            </a:extLst>
          </p:cNvPr>
          <p:cNvSpPr txBox="1"/>
          <p:nvPr/>
        </p:nvSpPr>
        <p:spPr>
          <a:xfrm>
            <a:off x="6147554" y="2090494"/>
            <a:ext cx="2271827" cy="1256555"/>
          </a:xfrm>
          <a:prstGeom prst="rect">
            <a:avLst/>
          </a:prstGeom>
          <a:noFill/>
          <a:ln w="38100">
            <a:solidFill>
              <a:srgbClr val="0070C0"/>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BAAC4E04-47EB-45F0-BE08-35625B7F67C6}"/>
              </a:ext>
            </a:extLst>
          </p:cNvPr>
          <p:cNvSpPr txBox="1"/>
          <p:nvPr/>
        </p:nvSpPr>
        <p:spPr>
          <a:xfrm>
            <a:off x="9227733" y="3305894"/>
            <a:ext cx="2176869" cy="703895"/>
          </a:xfrm>
          <a:prstGeom prst="rect">
            <a:avLst/>
          </a:prstGeom>
          <a:noFill/>
          <a:ln w="38100">
            <a:solidFill>
              <a:srgbClr val="0070C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F88143B3-A84D-A14D-91C3-F1D2671C9CF1}"/>
              </a:ext>
            </a:extLst>
          </p:cNvPr>
          <p:cNvSpPr txBox="1"/>
          <p:nvPr/>
        </p:nvSpPr>
        <p:spPr>
          <a:xfrm>
            <a:off x="9227733" y="2821402"/>
            <a:ext cx="2176869" cy="344556"/>
          </a:xfrm>
          <a:prstGeom prst="rect">
            <a:avLst/>
          </a:prstGeom>
          <a:noFill/>
          <a:ln w="28575">
            <a:solidFill>
              <a:srgbClr val="00B05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2718F99-F6B7-CF46-BB3A-7EB889BC34BC}"/>
              </a:ext>
            </a:extLst>
          </p:cNvPr>
          <p:cNvSpPr txBox="1"/>
          <p:nvPr/>
        </p:nvSpPr>
        <p:spPr>
          <a:xfrm>
            <a:off x="6396012" y="5429013"/>
            <a:ext cx="2047868" cy="584775"/>
          </a:xfrm>
          <a:prstGeom prst="rect">
            <a:avLst/>
          </a:prstGeom>
          <a:noFill/>
        </p:spPr>
        <p:txBody>
          <a:bodyPr wrap="none" rtlCol="0">
            <a:spAutoFit/>
          </a:bodyPr>
          <a:lstStyle/>
          <a:p>
            <a:pPr algn="ctr"/>
            <a:r>
              <a:rPr lang="fr-FR" sz="1600" b="1" dirty="0">
                <a:solidFill>
                  <a:srgbClr val="0070C0"/>
                </a:solidFill>
              </a:rPr>
              <a:t>Complété par la personne </a:t>
            </a:r>
          </a:p>
          <a:p>
            <a:pPr algn="ctr"/>
            <a:r>
              <a:rPr lang="fr-FR" sz="1600" b="1" dirty="0">
                <a:solidFill>
                  <a:srgbClr val="0070C0"/>
                </a:solidFill>
              </a:rPr>
              <a:t>RECUEILLANT le consentement</a:t>
            </a:r>
          </a:p>
        </p:txBody>
      </p:sp>
      <p:sp>
        <p:nvSpPr>
          <p:cNvPr id="10" name="TextBox 9">
            <a:extLst>
              <a:ext uri="{FF2B5EF4-FFF2-40B4-BE49-F238E27FC236}">
                <a16:creationId xmlns:a16="http://schemas.microsoft.com/office/drawing/2014/main" id="{1CC731D9-FBB6-1440-836C-FA9584550DF8}"/>
              </a:ext>
            </a:extLst>
          </p:cNvPr>
          <p:cNvSpPr txBox="1"/>
          <p:nvPr/>
        </p:nvSpPr>
        <p:spPr>
          <a:xfrm>
            <a:off x="9227734" y="1434787"/>
            <a:ext cx="2644952" cy="584775"/>
          </a:xfrm>
          <a:prstGeom prst="rect">
            <a:avLst/>
          </a:prstGeom>
          <a:noFill/>
        </p:spPr>
        <p:txBody>
          <a:bodyPr wrap="square" rtlCol="0">
            <a:spAutoFit/>
          </a:bodyPr>
          <a:lstStyle/>
          <a:p>
            <a:pPr algn="ctr"/>
            <a:r>
              <a:rPr lang="fr-FR" sz="1600" b="1" dirty="0">
                <a:solidFill>
                  <a:srgbClr val="00B050"/>
                </a:solidFill>
              </a:rPr>
              <a:t>Complété par la personne </a:t>
            </a:r>
          </a:p>
          <a:p>
            <a:pPr algn="ctr"/>
            <a:r>
              <a:rPr lang="fr-FR" sz="1600" b="1" dirty="0">
                <a:solidFill>
                  <a:srgbClr val="00B050"/>
                </a:solidFill>
              </a:rPr>
              <a:t>QUI DONNE le consentement</a:t>
            </a:r>
          </a:p>
        </p:txBody>
      </p:sp>
      <p:cxnSp>
        <p:nvCxnSpPr>
          <p:cNvPr id="12" name="Straight Arrow Connector 11">
            <a:extLst>
              <a:ext uri="{FF2B5EF4-FFF2-40B4-BE49-F238E27FC236}">
                <a16:creationId xmlns:a16="http://schemas.microsoft.com/office/drawing/2014/main" id="{BA5ECD91-1643-7144-BBC6-1E6401B3B184}"/>
              </a:ext>
            </a:extLst>
          </p:cNvPr>
          <p:cNvCxnSpPr>
            <a:cxnSpLocks/>
          </p:cNvCxnSpPr>
          <p:nvPr/>
        </p:nvCxnSpPr>
        <p:spPr>
          <a:xfrm flipH="1" flipV="1">
            <a:off x="7171489" y="3420757"/>
            <a:ext cx="364569" cy="192762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B1E63B-22AE-BD44-B84F-CFAE75339A3B}"/>
              </a:ext>
            </a:extLst>
          </p:cNvPr>
          <p:cNvCxnSpPr>
            <a:cxnSpLocks/>
          </p:cNvCxnSpPr>
          <p:nvPr/>
        </p:nvCxnSpPr>
        <p:spPr>
          <a:xfrm flipV="1">
            <a:off x="7703389" y="4149725"/>
            <a:ext cx="1524345" cy="119865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F0784A-6296-E14D-970D-A22EB2ED4110}"/>
              </a:ext>
            </a:extLst>
          </p:cNvPr>
          <p:cNvCxnSpPr>
            <a:cxnSpLocks/>
          </p:cNvCxnSpPr>
          <p:nvPr/>
        </p:nvCxnSpPr>
        <p:spPr>
          <a:xfrm flipH="1">
            <a:off x="10316167" y="1972705"/>
            <a:ext cx="128204" cy="81726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8776078" y="2408946"/>
            <a:ext cx="2837731" cy="3990109"/>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5889463" y="1390801"/>
            <a:ext cx="2670529" cy="3782119"/>
          </a:xfrm>
          <a:prstGeom prst="rect">
            <a:avLst/>
          </a:prstGeom>
          <a:ln>
            <a:solidFill>
              <a:schemeClr val="tx1"/>
            </a:solidFill>
          </a:ln>
        </p:spPr>
      </p:pic>
      <p:sp>
        <p:nvSpPr>
          <p:cNvPr id="2" name="Title 1"/>
          <p:cNvSpPr>
            <a:spLocks noGrp="1"/>
          </p:cNvSpPr>
          <p:nvPr>
            <p:ph type="title"/>
          </p:nvPr>
        </p:nvSpPr>
        <p:spPr/>
        <p:txBody>
          <a:bodyPr/>
          <a:lstStyle/>
          <a:p>
            <a:r>
              <a:rPr lang="fr-FR" smtClean="0"/>
              <a:t>Consentement éclairé : </a:t>
            </a:r>
            <a:r>
              <a:t/>
            </a:r>
            <a:br/>
            <a:r>
              <a:rPr lang="fr-FR" smtClean="0"/>
              <a:t>Avec témoin</a:t>
            </a:r>
          </a:p>
        </p:txBody>
      </p:sp>
      <p:sp>
        <p:nvSpPr>
          <p:cNvPr id="3" name="Content Placeholder 2"/>
          <p:cNvSpPr>
            <a:spLocks noGrp="1"/>
          </p:cNvSpPr>
          <p:nvPr>
            <p:ph idx="1"/>
          </p:nvPr>
        </p:nvSpPr>
        <p:spPr>
          <a:xfrm>
            <a:off x="126196" y="1517082"/>
            <a:ext cx="5805272" cy="5340918"/>
          </a:xfrm>
        </p:spPr>
        <p:txBody>
          <a:bodyPr>
            <a:normAutofit fontScale="85000" lnSpcReduction="10000"/>
          </a:bodyPr>
          <a:lstStyle/>
          <a:p>
            <a:r>
              <a:rPr lang="fr-FR" smtClean="0"/>
              <a:t>si le/la patient/e a la capacité mais il/elle est incapable de signer, alors un témoin impartial (c'est-à-dire non membre de l'équipe de recherche) doit remplir le formulaire</a:t>
            </a:r>
            <a:endParaRPr lang="fr-FR" dirty="0">
              <a:solidFill>
                <a:srgbClr val="FF0000"/>
              </a:solidFill>
            </a:endParaRPr>
          </a:p>
          <a:p>
            <a:pPr marL="0" indent="0">
              <a:buNone/>
            </a:pPr>
            <a:endParaRPr lang="fr-FR" dirty="0"/>
          </a:p>
          <a:p>
            <a:r>
              <a:rPr lang="fr-FR" smtClean="0"/>
              <a:t>La personne qui demande le consentement devra ensuite faire de même et compléter les autres informations sur le formulaire de consentement (le numéro d'étude sera attribué lors de la randomisation)</a:t>
            </a:r>
          </a:p>
          <a:p>
            <a:pPr marL="0" indent="0">
              <a:buNone/>
            </a:pPr>
            <a:endParaRPr lang="fr-FR" dirty="0"/>
          </a:p>
          <a:p>
            <a:r>
              <a:rPr lang="fr-FR" smtClean="0"/>
              <a:t>2 originaux signés :</a:t>
            </a:r>
          </a:p>
          <a:p>
            <a:pPr lvl="1"/>
            <a:r>
              <a:rPr lang="fr-FR" smtClean="0"/>
              <a:t>1 pour le/la participant (original)</a:t>
            </a:r>
          </a:p>
          <a:p>
            <a:pPr lvl="1"/>
            <a:r>
              <a:rPr lang="fr-FR" smtClean="0"/>
              <a:t>1 pour ISF (original)</a:t>
            </a:r>
          </a:p>
          <a:p>
            <a:pPr lvl="1"/>
            <a:r>
              <a:rPr lang="fr-FR" i="1" dirty="0"/>
              <a:t>1 pour le dossier médical (si nécessaire)</a:t>
            </a:r>
          </a:p>
        </p:txBody>
      </p:sp>
      <p:sp>
        <p:nvSpPr>
          <p:cNvPr id="4" name="TextBox 3">
            <a:extLst>
              <a:ext uri="{FF2B5EF4-FFF2-40B4-BE49-F238E27FC236}">
                <a16:creationId xmlns:a16="http://schemas.microsoft.com/office/drawing/2014/main" id="{BAAC4E04-47EB-45F0-BE08-35625B7F67C6}"/>
              </a:ext>
            </a:extLst>
          </p:cNvPr>
          <p:cNvSpPr txBox="1"/>
          <p:nvPr/>
        </p:nvSpPr>
        <p:spPr>
          <a:xfrm>
            <a:off x="6147554" y="2090494"/>
            <a:ext cx="2271827" cy="1256555"/>
          </a:xfrm>
          <a:prstGeom prst="rect">
            <a:avLst/>
          </a:prstGeom>
          <a:noFill/>
          <a:ln w="38100">
            <a:solidFill>
              <a:srgbClr val="0070C0"/>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BAAC4E04-47EB-45F0-BE08-35625B7F67C6}"/>
              </a:ext>
            </a:extLst>
          </p:cNvPr>
          <p:cNvSpPr txBox="1"/>
          <p:nvPr/>
        </p:nvSpPr>
        <p:spPr>
          <a:xfrm>
            <a:off x="9211988" y="4862447"/>
            <a:ext cx="2167906" cy="365032"/>
          </a:xfrm>
          <a:prstGeom prst="rect">
            <a:avLst/>
          </a:prstGeom>
          <a:noFill/>
          <a:ln w="38100">
            <a:solidFill>
              <a:srgbClr val="0070C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F88143B3-A84D-A14D-91C3-F1D2671C9CF1}"/>
              </a:ext>
            </a:extLst>
          </p:cNvPr>
          <p:cNvSpPr txBox="1"/>
          <p:nvPr/>
        </p:nvSpPr>
        <p:spPr>
          <a:xfrm>
            <a:off x="9203025" y="4478298"/>
            <a:ext cx="2176869" cy="344556"/>
          </a:xfrm>
          <a:prstGeom prst="rect">
            <a:avLst/>
          </a:prstGeom>
          <a:noFill/>
          <a:ln w="28575">
            <a:solidFill>
              <a:srgbClr val="00B05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2718F99-F6B7-CF46-BB3A-7EB889BC34BC}"/>
              </a:ext>
            </a:extLst>
          </p:cNvPr>
          <p:cNvSpPr txBox="1"/>
          <p:nvPr/>
        </p:nvSpPr>
        <p:spPr>
          <a:xfrm>
            <a:off x="6410526" y="5429013"/>
            <a:ext cx="2047868" cy="584775"/>
          </a:xfrm>
          <a:prstGeom prst="rect">
            <a:avLst/>
          </a:prstGeom>
          <a:noFill/>
        </p:spPr>
        <p:txBody>
          <a:bodyPr wrap="none" rtlCol="0">
            <a:spAutoFit/>
          </a:bodyPr>
          <a:lstStyle/>
          <a:p>
            <a:pPr algn="ctr"/>
            <a:r>
              <a:rPr lang="fr-FR" sz="1600" b="1" dirty="0">
                <a:solidFill>
                  <a:srgbClr val="0070C0"/>
                </a:solidFill>
              </a:rPr>
              <a:t>Complété par la personne </a:t>
            </a:r>
          </a:p>
          <a:p>
            <a:pPr algn="ctr"/>
            <a:r>
              <a:rPr lang="fr-FR" sz="1600" b="1" dirty="0">
                <a:solidFill>
                  <a:srgbClr val="0070C0"/>
                </a:solidFill>
              </a:rPr>
              <a:t>RECUEILLANT le consentement</a:t>
            </a:r>
          </a:p>
        </p:txBody>
      </p:sp>
      <p:sp>
        <p:nvSpPr>
          <p:cNvPr id="10" name="TextBox 9">
            <a:extLst>
              <a:ext uri="{FF2B5EF4-FFF2-40B4-BE49-F238E27FC236}">
                <a16:creationId xmlns:a16="http://schemas.microsoft.com/office/drawing/2014/main" id="{1CC731D9-FBB6-1440-836C-FA9584550DF8}"/>
              </a:ext>
            </a:extLst>
          </p:cNvPr>
          <p:cNvSpPr txBox="1"/>
          <p:nvPr/>
        </p:nvSpPr>
        <p:spPr>
          <a:xfrm>
            <a:off x="9159240" y="1434787"/>
            <a:ext cx="2454569" cy="584775"/>
          </a:xfrm>
          <a:prstGeom prst="rect">
            <a:avLst/>
          </a:prstGeom>
          <a:noFill/>
        </p:spPr>
        <p:txBody>
          <a:bodyPr wrap="square" rtlCol="0">
            <a:spAutoFit/>
          </a:bodyPr>
          <a:lstStyle/>
          <a:p>
            <a:pPr algn="ctr"/>
            <a:r>
              <a:rPr lang="fr-FR" sz="1600" b="1" dirty="0">
                <a:solidFill>
                  <a:srgbClr val="00B050"/>
                </a:solidFill>
              </a:rPr>
              <a:t>Complété par la personne </a:t>
            </a:r>
          </a:p>
          <a:p>
            <a:pPr algn="ctr"/>
            <a:r>
              <a:rPr lang="fr-FR" sz="1600" b="1" dirty="0">
                <a:solidFill>
                  <a:srgbClr val="00B050"/>
                </a:solidFill>
              </a:rPr>
              <a:t>TÉMOIN du consentement</a:t>
            </a:r>
          </a:p>
        </p:txBody>
      </p:sp>
      <p:cxnSp>
        <p:nvCxnSpPr>
          <p:cNvPr id="12" name="Straight Arrow Connector 11">
            <a:extLst>
              <a:ext uri="{FF2B5EF4-FFF2-40B4-BE49-F238E27FC236}">
                <a16:creationId xmlns:a16="http://schemas.microsoft.com/office/drawing/2014/main" id="{BA5ECD91-1643-7144-BBC6-1E6401B3B184}"/>
              </a:ext>
            </a:extLst>
          </p:cNvPr>
          <p:cNvCxnSpPr>
            <a:cxnSpLocks/>
          </p:cNvCxnSpPr>
          <p:nvPr/>
        </p:nvCxnSpPr>
        <p:spPr>
          <a:xfrm flipH="1" flipV="1">
            <a:off x="7171489" y="3420757"/>
            <a:ext cx="364569" cy="192762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B1E63B-22AE-BD44-B84F-CFAE75339A3B}"/>
              </a:ext>
            </a:extLst>
          </p:cNvPr>
          <p:cNvCxnSpPr>
            <a:cxnSpLocks/>
          </p:cNvCxnSpPr>
          <p:nvPr/>
        </p:nvCxnSpPr>
        <p:spPr>
          <a:xfrm flipV="1">
            <a:off x="7703389" y="5039360"/>
            <a:ext cx="1455851" cy="309017"/>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F0784A-6296-E14D-970D-A22EB2ED4110}"/>
              </a:ext>
            </a:extLst>
          </p:cNvPr>
          <p:cNvCxnSpPr>
            <a:cxnSpLocks/>
          </p:cNvCxnSpPr>
          <p:nvPr/>
        </p:nvCxnSpPr>
        <p:spPr>
          <a:xfrm flipH="1">
            <a:off x="10276840" y="1972705"/>
            <a:ext cx="167531" cy="24863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668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B5E6B3-B4A9-D6B2-32E6-1F58C88310AF}"/>
              </a:ext>
            </a:extLst>
          </p:cNvPr>
          <p:cNvSpPr>
            <a:spLocks noGrp="1"/>
          </p:cNvSpPr>
          <p:nvPr>
            <p:ph type="title"/>
          </p:nvPr>
        </p:nvSpPr>
        <p:spPr/>
        <p:txBody>
          <a:bodyPr/>
          <a:lstStyle/>
          <a:p>
            <a:r>
              <a:rPr lang="fr-FR" smtClean="0"/>
              <a:t>Consentement éclairé : </a:t>
            </a:r>
            <a:r>
              <a:t/>
            </a:r>
            <a:br/>
            <a:r>
              <a:rPr lang="fr-FR" smtClean="0"/>
              <a:t>Représentant légal (1/2)</a:t>
            </a:r>
            <a:endParaRPr lang="fr-FR" dirty="0"/>
          </a:p>
        </p:txBody>
      </p:sp>
      <p:sp>
        <p:nvSpPr>
          <p:cNvPr id="3" name="Tijdelijke aanduiding voor inhoud 2">
            <a:extLst>
              <a:ext uri="{FF2B5EF4-FFF2-40B4-BE49-F238E27FC236}">
                <a16:creationId xmlns:a16="http://schemas.microsoft.com/office/drawing/2014/main" id="{2CF25665-D244-93F4-7B86-B87E984CB982}"/>
              </a:ext>
            </a:extLst>
          </p:cNvPr>
          <p:cNvSpPr>
            <a:spLocks noGrp="1"/>
          </p:cNvSpPr>
          <p:nvPr>
            <p:ph idx="1"/>
          </p:nvPr>
        </p:nvSpPr>
        <p:spPr/>
        <p:txBody>
          <a:bodyPr>
            <a:normAutofit fontScale="92500"/>
          </a:bodyPr>
          <a:lstStyle/>
          <a:p>
            <a:r>
              <a:rPr lang="fr-FR" sz="2600" dirty="0"/>
              <a:t>Le/la représentant légal acceptable est déterminé par les lois nationales (voir également la section 3.3 de l'annexe du protocole de l'UE pour des précisions)</a:t>
            </a:r>
            <a:r>
              <a:t/>
            </a:r>
            <a:br/>
            <a:endParaRPr lang="fr-FR" sz="2600" dirty="0"/>
          </a:p>
          <a:p>
            <a:r>
              <a:rPr lang="fr-FR" sz="2600" i="1" dirty="0"/>
              <a:t>En France, l'autorisation peut être donnée par une personne de confiance désignée, il peut s'agir de toute personne majeure qui peut être un parent, un proche ou le médecin traitant. Cependant, la désignation d'une personne de confiance doit être disponible par écrit et avoir été préalablement signée par le/la patient/e et la personne de confiance. En l’absence d’une personne de confiance documentée, un membre de la famille ou, à défaut d’être disponible, une personne ayant des liens étroits et stables avec la personne concernée est en mesure de signer un consentement éclairé. Un/e clinicien, même indépendant de l'essai, ne peut agir en qualité de représentant légal en France (sauf s'il/elle a été désigné comme personne de confiance lorsque le/la patient/e en avait la capacité). </a:t>
            </a:r>
          </a:p>
        </p:txBody>
      </p:sp>
    </p:spTree>
    <p:extLst>
      <p:ext uri="{BB962C8B-B14F-4D97-AF65-F5344CB8AC3E}">
        <p14:creationId xmlns:p14="http://schemas.microsoft.com/office/powerpoint/2010/main" val="279958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Consentement éclairé : </a:t>
            </a:r>
            <a:r>
              <a:t/>
            </a:r>
            <a:br/>
            <a:r>
              <a:rPr lang="fr-FR" smtClean="0"/>
              <a:t>Représentant légal (2/2)</a:t>
            </a:r>
          </a:p>
        </p:txBody>
      </p:sp>
      <p:sp>
        <p:nvSpPr>
          <p:cNvPr id="3" name="Content Placeholder 2"/>
          <p:cNvSpPr>
            <a:spLocks noGrp="1"/>
          </p:cNvSpPr>
          <p:nvPr>
            <p:ph idx="1"/>
          </p:nvPr>
        </p:nvSpPr>
        <p:spPr>
          <a:xfrm>
            <a:off x="187891" y="1596885"/>
            <a:ext cx="6430624" cy="5128954"/>
          </a:xfrm>
        </p:spPr>
        <p:txBody>
          <a:bodyPr>
            <a:normAutofit fontScale="85000" lnSpcReduction="20000"/>
          </a:bodyPr>
          <a:lstStyle/>
          <a:p>
            <a:r>
              <a:rPr lang="fr-FR" smtClean="0"/>
              <a:t>Si le/la patient/e est incapable de discernement en raison de la maladie actuelle ou d'une déficience préexistante, il est nécessaire d'obtenir le consentement d'un/e représentant légal, qui doit signer le formulaire de consentement</a:t>
            </a:r>
          </a:p>
          <a:p>
            <a:pPr marL="0" indent="0">
              <a:buNone/>
            </a:pPr>
            <a:endParaRPr lang="fr-FR" dirty="0"/>
          </a:p>
          <a:p>
            <a:r>
              <a:rPr lang="fr-FR" smtClean="0"/>
              <a:t>La personne qui demande le consentement devra ensuite faire de même et compléter les autres informations sur le formulaire de consentement (le numéro d'étude sera attribué lors de la randomisation)</a:t>
            </a:r>
          </a:p>
          <a:p>
            <a:endParaRPr lang="fr-FR" dirty="0"/>
          </a:p>
          <a:p>
            <a:r>
              <a:rPr lang="fr-FR" smtClean="0"/>
              <a:t>2 originaux signés :</a:t>
            </a:r>
          </a:p>
          <a:p>
            <a:pPr lvl="1"/>
            <a:r>
              <a:rPr lang="fr-FR" smtClean="0"/>
              <a:t>1 pour le/la participant (original)</a:t>
            </a:r>
          </a:p>
          <a:p>
            <a:pPr lvl="1"/>
            <a:r>
              <a:rPr lang="fr-FR" smtClean="0"/>
              <a:t>1 pour ISF (original)</a:t>
            </a:r>
          </a:p>
          <a:p>
            <a:pPr lvl="1"/>
            <a:r>
              <a:rPr lang="fr-FR" i="1" dirty="0"/>
              <a:t>1 pour le dossier médical (si nécessaire)</a:t>
            </a:r>
          </a:p>
        </p:txBody>
      </p:sp>
      <p:pic>
        <p:nvPicPr>
          <p:cNvPr id="4" name="Picture 3"/>
          <p:cNvPicPr>
            <a:picLocks noChangeAspect="1"/>
          </p:cNvPicPr>
          <p:nvPr/>
        </p:nvPicPr>
        <p:blipFill>
          <a:blip r:embed="rId2"/>
          <a:stretch>
            <a:fillRect/>
          </a:stretch>
        </p:blipFill>
        <p:spPr>
          <a:xfrm>
            <a:off x="6618515" y="1458859"/>
            <a:ext cx="2853580" cy="4059972"/>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9262300" y="2665867"/>
            <a:ext cx="2861313" cy="4059972"/>
          </a:xfrm>
          <a:prstGeom prst="rect">
            <a:avLst/>
          </a:prstGeom>
          <a:ln>
            <a:solidFill>
              <a:schemeClr val="tx1"/>
            </a:solidFill>
          </a:ln>
        </p:spPr>
      </p:pic>
      <p:sp>
        <p:nvSpPr>
          <p:cNvPr id="18" name="TextBox 17">
            <a:extLst>
              <a:ext uri="{FF2B5EF4-FFF2-40B4-BE49-F238E27FC236}">
                <a16:creationId xmlns:a16="http://schemas.microsoft.com/office/drawing/2014/main" id="{BAAC4E04-47EB-45F0-BE08-35625B7F67C6}"/>
              </a:ext>
            </a:extLst>
          </p:cNvPr>
          <p:cNvSpPr txBox="1"/>
          <p:nvPr/>
        </p:nvSpPr>
        <p:spPr>
          <a:xfrm>
            <a:off x="7004304" y="2260949"/>
            <a:ext cx="2211815" cy="857156"/>
          </a:xfrm>
          <a:prstGeom prst="rect">
            <a:avLst/>
          </a:prstGeom>
          <a:noFill/>
          <a:ln w="38100">
            <a:solidFill>
              <a:srgbClr val="0070C0"/>
            </a:solidFill>
          </a:ln>
        </p:spPr>
        <p:txBody>
          <a:bodyPr wrap="square" rtlCol="0">
            <a:spAutoFit/>
          </a:bodyPr>
          <a:lstStyle/>
          <a:p>
            <a:endParaRPr lang="en-GB" dirty="0"/>
          </a:p>
        </p:txBody>
      </p:sp>
      <p:sp>
        <p:nvSpPr>
          <p:cNvPr id="19" name="TextBox 18">
            <a:extLst>
              <a:ext uri="{FF2B5EF4-FFF2-40B4-BE49-F238E27FC236}">
                <a16:creationId xmlns:a16="http://schemas.microsoft.com/office/drawing/2014/main" id="{BAAC4E04-47EB-45F0-BE08-35625B7F67C6}"/>
              </a:ext>
            </a:extLst>
          </p:cNvPr>
          <p:cNvSpPr txBox="1"/>
          <p:nvPr/>
        </p:nvSpPr>
        <p:spPr>
          <a:xfrm>
            <a:off x="9738171" y="4161362"/>
            <a:ext cx="2179509" cy="673528"/>
          </a:xfrm>
          <a:prstGeom prst="rect">
            <a:avLst/>
          </a:prstGeom>
          <a:noFill/>
          <a:ln w="38100">
            <a:solidFill>
              <a:srgbClr val="0070C0"/>
            </a:solidFill>
          </a:ln>
        </p:spPr>
        <p:txBody>
          <a:bodyPr wrap="square" rtlCol="0">
            <a:spAutoFit/>
          </a:bodyPr>
          <a:lstStyle/>
          <a:p>
            <a:endParaRPr lang="en-GB" dirty="0"/>
          </a:p>
        </p:txBody>
      </p:sp>
      <p:sp>
        <p:nvSpPr>
          <p:cNvPr id="20" name="TextBox 19">
            <a:extLst>
              <a:ext uri="{FF2B5EF4-FFF2-40B4-BE49-F238E27FC236}">
                <a16:creationId xmlns:a16="http://schemas.microsoft.com/office/drawing/2014/main" id="{F88143B3-A84D-A14D-91C3-F1D2671C9CF1}"/>
              </a:ext>
            </a:extLst>
          </p:cNvPr>
          <p:cNvSpPr txBox="1"/>
          <p:nvPr/>
        </p:nvSpPr>
        <p:spPr>
          <a:xfrm>
            <a:off x="9738171" y="3656018"/>
            <a:ext cx="2179509" cy="397688"/>
          </a:xfrm>
          <a:prstGeom prst="rect">
            <a:avLst/>
          </a:prstGeom>
          <a:noFill/>
          <a:ln w="28575">
            <a:solidFill>
              <a:srgbClr val="00B050"/>
            </a:solidFill>
          </a:ln>
        </p:spPr>
        <p:txBody>
          <a:bodyPr wrap="square" rtlCol="0">
            <a:spAutoFit/>
          </a:bodyPr>
          <a:lstStyle/>
          <a:p>
            <a:endParaRPr lang="en-GB" dirty="0"/>
          </a:p>
        </p:txBody>
      </p:sp>
      <p:sp>
        <p:nvSpPr>
          <p:cNvPr id="21" name="TextBox 20">
            <a:extLst>
              <a:ext uri="{FF2B5EF4-FFF2-40B4-BE49-F238E27FC236}">
                <a16:creationId xmlns:a16="http://schemas.microsoft.com/office/drawing/2014/main" id="{82718F99-F6B7-CF46-BB3A-7EB889BC34BC}"/>
              </a:ext>
            </a:extLst>
          </p:cNvPr>
          <p:cNvSpPr txBox="1"/>
          <p:nvPr/>
        </p:nvSpPr>
        <p:spPr>
          <a:xfrm>
            <a:off x="6887442" y="5786548"/>
            <a:ext cx="1993772" cy="954107"/>
          </a:xfrm>
          <a:prstGeom prst="rect">
            <a:avLst/>
          </a:prstGeom>
          <a:noFill/>
        </p:spPr>
        <p:txBody>
          <a:bodyPr wrap="square" rtlCol="0">
            <a:spAutoFit/>
          </a:bodyPr>
          <a:lstStyle/>
          <a:p>
            <a:pPr algn="ctr"/>
            <a:r>
              <a:rPr lang="fr-FR" sz="1400" b="1" dirty="0">
                <a:solidFill>
                  <a:srgbClr val="0070C0"/>
                </a:solidFill>
              </a:rPr>
              <a:t>Complété par la personne </a:t>
            </a:r>
          </a:p>
          <a:p>
            <a:pPr algn="ctr"/>
            <a:r>
              <a:rPr lang="fr-FR" sz="1400" b="1" dirty="0">
                <a:solidFill>
                  <a:srgbClr val="0070C0"/>
                </a:solidFill>
              </a:rPr>
              <a:t>RECUEILLANT le consentement</a:t>
            </a:r>
          </a:p>
        </p:txBody>
      </p:sp>
      <p:sp>
        <p:nvSpPr>
          <p:cNvPr id="22" name="TextBox 21">
            <a:extLst>
              <a:ext uri="{FF2B5EF4-FFF2-40B4-BE49-F238E27FC236}">
                <a16:creationId xmlns:a16="http://schemas.microsoft.com/office/drawing/2014/main" id="{1CC731D9-FBB6-1440-836C-FA9584550DF8}"/>
              </a:ext>
            </a:extLst>
          </p:cNvPr>
          <p:cNvSpPr txBox="1"/>
          <p:nvPr/>
        </p:nvSpPr>
        <p:spPr>
          <a:xfrm>
            <a:off x="9472095" y="1357261"/>
            <a:ext cx="2643785" cy="738664"/>
          </a:xfrm>
          <a:prstGeom prst="rect">
            <a:avLst/>
          </a:prstGeom>
          <a:noFill/>
        </p:spPr>
        <p:txBody>
          <a:bodyPr wrap="square" rtlCol="0">
            <a:spAutoFit/>
          </a:bodyPr>
          <a:lstStyle/>
          <a:p>
            <a:pPr algn="ctr"/>
            <a:r>
              <a:rPr lang="fr-FR" sz="1400" b="1" dirty="0">
                <a:solidFill>
                  <a:srgbClr val="00B050"/>
                </a:solidFill>
              </a:rPr>
              <a:t>Complété par le représentant </a:t>
            </a:r>
          </a:p>
          <a:p>
            <a:pPr algn="ctr"/>
            <a:r>
              <a:rPr lang="fr-FR" sz="1400" b="1" dirty="0">
                <a:solidFill>
                  <a:srgbClr val="00B050"/>
                </a:solidFill>
              </a:rPr>
              <a:t>légal </a:t>
            </a:r>
          </a:p>
          <a:p>
            <a:pPr algn="ctr"/>
            <a:r>
              <a:rPr lang="fr-FR" sz="1400" b="1" dirty="0">
                <a:solidFill>
                  <a:srgbClr val="00B050"/>
                </a:solidFill>
              </a:rPr>
              <a:t>QUI DONNE le consentement</a:t>
            </a:r>
          </a:p>
        </p:txBody>
      </p:sp>
      <p:cxnSp>
        <p:nvCxnSpPr>
          <p:cNvPr id="23" name="Straight Arrow Connector 22">
            <a:extLst>
              <a:ext uri="{FF2B5EF4-FFF2-40B4-BE49-F238E27FC236}">
                <a16:creationId xmlns:a16="http://schemas.microsoft.com/office/drawing/2014/main" id="{BA5ECD91-1643-7144-BBC6-1E6401B3B184}"/>
              </a:ext>
            </a:extLst>
          </p:cNvPr>
          <p:cNvCxnSpPr>
            <a:cxnSpLocks/>
            <a:stCxn id="21" idx="0"/>
          </p:cNvCxnSpPr>
          <p:nvPr/>
        </p:nvCxnSpPr>
        <p:spPr>
          <a:xfrm flipV="1">
            <a:off x="7884328" y="3226896"/>
            <a:ext cx="160978" cy="255965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0B1E63B-22AE-BD44-B84F-CFAE75339A3B}"/>
              </a:ext>
            </a:extLst>
          </p:cNvPr>
          <p:cNvCxnSpPr>
            <a:cxnSpLocks/>
          </p:cNvCxnSpPr>
          <p:nvPr/>
        </p:nvCxnSpPr>
        <p:spPr>
          <a:xfrm flipV="1">
            <a:off x="7964817" y="4506721"/>
            <a:ext cx="1672959" cy="1279829"/>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EF0784A-6296-E14D-970D-A22EB2ED4110}"/>
              </a:ext>
            </a:extLst>
          </p:cNvPr>
          <p:cNvCxnSpPr>
            <a:cxnSpLocks/>
          </p:cNvCxnSpPr>
          <p:nvPr/>
        </p:nvCxnSpPr>
        <p:spPr>
          <a:xfrm flipH="1">
            <a:off x="10733752" y="2300842"/>
            <a:ext cx="194523" cy="131457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813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16FEED5D5053469AFB61F4CDE271DB" ma:contentTypeVersion="18" ma:contentTypeDescription="Create a new document." ma:contentTypeScope="" ma:versionID="3abab5b2bfc8b550b6a7c0fb3096d50d">
  <xsd:schema xmlns:xsd="http://www.w3.org/2001/XMLSchema" xmlns:xs="http://www.w3.org/2001/XMLSchema" xmlns:p="http://schemas.microsoft.com/office/2006/metadata/properties" xmlns:ns2="137f62fc-0309-469d-96f8-244e1f51aa13" xmlns:ns3="aca37e2d-a12b-47b7-9c3c-40d22df3b50a" targetNamespace="http://schemas.microsoft.com/office/2006/metadata/properties" ma:root="true" ma:fieldsID="2a0fc1677ac5988bc095db029d83c96f" ns2:_="" ns3:_="">
    <xsd:import namespace="137f62fc-0309-469d-96f8-244e1f51aa13"/>
    <xsd:import namespace="aca37e2d-a12b-47b7-9c3c-40d22df3b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f62fc-0309-469d-96f8-244e1f51aa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1eeb44a9-b924-44d0-8ed9-f8b504a4bac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a37e2d-a12b-47b7-9c3c-40d22df3b50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bf63c6bd-ffe2-4ed4-86e9-cbc11843f189}" ma:internalName="TaxCatchAll" ma:showField="CatchAllData" ma:web="aca37e2d-a12b-47b7-9c3c-40d22df3b50a">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aca37e2d-a12b-47b7-9c3c-40d22df3b50a" xsi:nil="true"/>
    <lcf76f155ced4ddcb4097134ff3c332f xmlns="137f62fc-0309-469d-96f8-244e1f51aa1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4ABD147-8622-453A-9A83-850A8FE7760F}"/>
</file>

<file path=customXml/itemProps2.xml><?xml version="1.0" encoding="utf-8"?>
<ds:datastoreItem xmlns:ds="http://schemas.openxmlformats.org/officeDocument/2006/customXml" ds:itemID="{32D2C311-2B19-4F6A-95BC-721613E86312}"/>
</file>

<file path=customXml/itemProps3.xml><?xml version="1.0" encoding="utf-8"?>
<ds:datastoreItem xmlns:ds="http://schemas.openxmlformats.org/officeDocument/2006/customXml" ds:itemID="{76CFA769-E316-4B30-B706-D0E5B80BCBB8}"/>
</file>

<file path=docProps/app.xml><?xml version="1.0" encoding="utf-8"?>
<Properties xmlns="http://schemas.openxmlformats.org/officeDocument/2006/extended-properties" xmlns:vt="http://schemas.openxmlformats.org/officeDocument/2006/docPropsVTypes">
  <Template/>
  <TotalTime>2264</TotalTime>
  <Words>1283</Words>
  <Application>Microsoft Office PowerPoint</Application>
  <PresentationFormat>Widescreen</PresentationFormat>
  <Paragraphs>111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Arial</vt:lpstr>
      <vt:lpstr>Office Theme</vt:lpstr>
      <vt:lpstr> L’essai RECOVERY</vt:lpstr>
      <vt:lpstr>Consentement éclairé</vt:lpstr>
      <vt:lpstr>Consentement éclairé</vt:lpstr>
      <vt:lpstr>Consentement éclairé</vt:lpstr>
      <vt:lpstr>Consentement éclairé :  locuteurs d'autres langues</vt:lpstr>
      <vt:lpstr>Consentement éclairé :  Directement du/de la patient/e</vt:lpstr>
      <vt:lpstr>Consentement éclairé :  Avec témoin</vt:lpstr>
      <vt:lpstr>Consentement éclairé :  Représentant légal (1/2)</vt:lpstr>
      <vt:lpstr>Consentement éclairé :  Représentant légal (2/2)</vt:lpstr>
      <vt:lpstr>Consentement éclairé : Représentant légal</vt:lpstr>
      <vt:lpstr>Retrait </vt:lpstr>
      <vt:lpstr>Consentement éclairé : Résumé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Julia Antuma</cp:lastModifiedBy>
  <cp:revision>108</cp:revision>
  <cp:lastPrinted>2020-03-18T19:42:16Z</cp:lastPrinted>
  <dcterms:created xsi:type="dcterms:W3CDTF">2020-03-14T13:47:38Z</dcterms:created>
  <dcterms:modified xsi:type="dcterms:W3CDTF">2024-03-11T07:58:59Z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0x0101006916FEED5D5053469AFB61F4CDE271DB</vt:lpwstr>
  </property>
</Properties>
</file>