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72" r:id="rId6"/>
    <p:sldId id="370" r:id="rId7"/>
    <p:sldId id="368" r:id="rId8"/>
    <p:sldId id="369" r:id="rId9"/>
    <p:sldId id="362" r:id="rId10"/>
    <p:sldId id="357" r:id="rId11"/>
    <p:sldId id="363" r:id="rId12"/>
    <p:sldId id="358" r:id="rId13"/>
    <p:sldId id="359" r:id="rId14"/>
    <p:sldId id="360" r:id="rId15"/>
    <p:sldId id="364" r:id="rId16"/>
    <p:sldId id="365" r:id="rId17"/>
    <p:sldId id="366" r:id="rId18"/>
    <p:sldId id="374" r:id="rId19"/>
    <p:sldId id="373" r:id="rId20"/>
    <p:sldId id="331" r:id="rId21"/>
  </p:sldIdLst>
  <p:sldSz cx="12192000" cy="6858000"/>
  <p:notesSz cx="6881813" cy="9661525"/>
  <p:embeddedFontLst>
    <p:embeddedFont>
      <p:font typeface="Calibri" panose="020F0502020204030204" pitchFamily="34" charset="0"/>
      <p:regular r:id="rId22"/>
      <p:bold r:id="rId23"/>
      <p:italic r:id="rId24"/>
      <p:boldItalic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39" autoAdjust="0"/>
    <p:restoredTop sz="94660"/>
  </p:normalViewPr>
  <p:slideViewPr>
    <p:cSldViewPr snapToGrid="0">
      <p:cViewPr varScale="1">
        <p:scale>
          <a:sx n="118" d="100"/>
          <a:sy n="118" d="100"/>
        </p:scale>
        <p:origin x="72" y="4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14/03/2024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5.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articles/PMC4904189/" TargetMode="External"/><Relationship Id="rId2" Type="http://schemas.openxmlformats.org/officeDocument/2006/relationships/hyperlink" Target="https://www.ncbi.nlm.nih.gov/pmc/articles/PMC663775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fr-FR" b="1" dirty="0" smtClean="0">
                <a:solidFill>
                  <a:srgbClr val="9E3159"/>
                </a:solidFill>
                <a:latin typeface="+mn-lt"/>
              </a:rPr>
              <a:t>L’essai RECOVERY</a:t>
            </a:r>
          </a:p>
        </p:txBody>
      </p:sp>
      <p:sp>
        <p:nvSpPr>
          <p:cNvPr id="3" name="Subtitle 2"/>
          <p:cNvSpPr>
            <a:spLocks noGrp="1"/>
          </p:cNvSpPr>
          <p:nvPr>
            <p:ph type="subTitle" idx="1"/>
          </p:nvPr>
        </p:nvSpPr>
        <p:spPr>
          <a:xfrm>
            <a:off x="1524000" y="4354580"/>
            <a:ext cx="9144000" cy="1655762"/>
          </a:xfrm>
        </p:spPr>
        <p:txBody>
          <a:bodyPr>
            <a:normAutofit/>
          </a:bodyPr>
          <a:lstStyle/>
          <a:p>
            <a:r>
              <a:rPr lang="fr-FR" sz="3200" b="1" dirty="0" smtClean="0"/>
              <a:t>Formation au traitement de la grippe dans l’UE</a:t>
            </a:r>
          </a:p>
          <a:p>
            <a:endParaRPr lang="fr-FR" sz="2800" b="1" dirty="0"/>
          </a:p>
          <a:p>
            <a:r>
              <a:rPr lang="fr-FR" sz="2000" b="1" dirty="0" smtClean="0">
                <a:solidFill>
                  <a:schemeClr val="bg1">
                    <a:lumMod val="50000"/>
                  </a:schemeClr>
                </a:solidFill>
              </a:rPr>
              <a:t>V1.0 2024-01-24</a:t>
            </a:r>
            <a:endParaRPr lang="fr-FR" sz="2000" b="1" dirty="0">
              <a:solidFill>
                <a:schemeClr val="bg1">
                  <a:lumMod val="50000"/>
                </a:schemeClr>
              </a:solidFill>
            </a:endParaRPr>
          </a:p>
          <a:p>
            <a:endParaRPr lang="fr-FR" b="1" dirty="0"/>
          </a:p>
        </p:txBody>
      </p:sp>
    </p:spTree>
    <p:extLst>
      <p:ext uri="{BB962C8B-B14F-4D97-AF65-F5344CB8AC3E}">
        <p14:creationId xmlns:p14="http://schemas.microsoft.com/office/powerpoint/2010/main" val="298502072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596885"/>
            <a:ext cx="7357060" cy="2546851"/>
          </a:xfrm>
        </p:spPr>
        <p:txBody>
          <a:bodyPr>
            <a:noAutofit/>
          </a:bodyPr>
          <a:lstStyle/>
          <a:p>
            <a:r>
              <a:rPr lang="fr-FR" sz="2400" dirty="0" smtClean="0"/>
              <a:t>Les patients ayant utilisé récemment ou prévu un INA pour l’infection en cours ne sont pas éligibles (oseltamivir ou zanamivir).</a:t>
            </a:r>
          </a:p>
          <a:p>
            <a:pPr marL="0" indent="0">
              <a:buNone/>
            </a:pPr>
            <a:endParaRPr lang="fr-FR" sz="2400" dirty="0" smtClean="0"/>
          </a:p>
          <a:p>
            <a:r>
              <a:rPr lang="fr-FR" sz="2400" dirty="0" smtClean="0"/>
              <a:t>Les patients traités pour une co-infection bactérienne sont éligibles si l’équipe clinique pense que la grippe peut contribuer à la maladie pulmonaire.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6" name="Content Placeholder 2"/>
          <p:cNvSpPr txBox="1">
            <a:spLocks/>
          </p:cNvSpPr>
          <p:nvPr/>
        </p:nvSpPr>
        <p:spPr>
          <a:xfrm>
            <a:off x="353731" y="4247497"/>
            <a:ext cx="11000069" cy="1688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t>Les femmes enceintes et allaitantes sont éligibles (voir l’annexe 4 du protocole pour la procédure).</a:t>
            </a:r>
          </a:p>
          <a:p>
            <a:endParaRPr lang="fr-FR" sz="2400" dirty="0"/>
          </a:p>
          <a:p>
            <a:r>
              <a:rPr lang="fr-FR" sz="2400" dirty="0" smtClean="0"/>
              <a:t>Peut être utilisé chez les patients souffrant d’insuffisance hépatique et rénale.</a:t>
            </a:r>
            <a:endParaRPr lang="fr-FR" sz="2400" dirty="0"/>
          </a:p>
        </p:txBody>
      </p:sp>
      <p:sp>
        <p:nvSpPr>
          <p:cNvPr id="7" name="Title 1"/>
          <p:cNvSpPr>
            <a:spLocks noGrp="1"/>
          </p:cNvSpPr>
          <p:nvPr>
            <p:ph type="title"/>
          </p:nvPr>
        </p:nvSpPr>
        <p:spPr>
          <a:xfrm>
            <a:off x="446328" y="29794"/>
            <a:ext cx="10515600" cy="1325563"/>
          </a:xfrm>
        </p:spPr>
        <p:txBody>
          <a:bodyPr>
            <a:normAutofit/>
          </a:bodyPr>
          <a:lstStyle/>
          <a:p>
            <a:r>
              <a:rPr lang="fr-FR" sz="3200" dirty="0"/>
              <a:t>Oseltamivir (Tamiflu)</a:t>
            </a:r>
            <a:r>
              <a:t/>
            </a:r>
            <a:br/>
            <a:r>
              <a:rPr lang="fr-FR" sz="3200" dirty="0"/>
              <a:t>Éligibilité</a:t>
            </a:r>
          </a:p>
        </p:txBody>
      </p:sp>
    </p:spTree>
    <p:extLst>
      <p:ext uri="{BB962C8B-B14F-4D97-AF65-F5344CB8AC3E}">
        <p14:creationId xmlns:p14="http://schemas.microsoft.com/office/powerpoint/2010/main" val="157420867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8" y="29794"/>
            <a:ext cx="10515600" cy="1325563"/>
          </a:xfrm>
        </p:spPr>
        <p:txBody>
          <a:bodyPr>
            <a:normAutofit/>
          </a:bodyPr>
          <a:lstStyle/>
          <a:p>
            <a:r>
              <a:rPr lang="fr-FR" sz="3200" dirty="0"/>
              <a:t>Oseltamivir (Tamiflu)</a:t>
            </a:r>
            <a:r>
              <a:t/>
            </a:r>
            <a:br/>
            <a:r>
              <a:rPr lang="fr-FR" sz="3200" dirty="0"/>
              <a:t>Dosage et effets secondaires</a:t>
            </a:r>
          </a:p>
        </p:txBody>
      </p:sp>
      <p:sp>
        <p:nvSpPr>
          <p:cNvPr id="3" name="Content Placeholder 2"/>
          <p:cNvSpPr>
            <a:spLocks noGrp="1"/>
          </p:cNvSpPr>
          <p:nvPr>
            <p:ph idx="1"/>
          </p:nvPr>
        </p:nvSpPr>
        <p:spPr>
          <a:xfrm>
            <a:off x="446327" y="1450823"/>
            <a:ext cx="7108821" cy="4580078"/>
          </a:xfrm>
        </p:spPr>
        <p:txBody>
          <a:bodyPr>
            <a:noAutofit/>
          </a:bodyPr>
          <a:lstStyle/>
          <a:p>
            <a:r>
              <a:rPr lang="fr-FR" sz="2000" dirty="0"/>
              <a:t>Uniquement par voie orale ou nasogastrique (pas de voie intraveineuse)</a:t>
            </a:r>
          </a:p>
          <a:p>
            <a:endParaRPr lang="fr-FR" sz="700" dirty="0"/>
          </a:p>
          <a:p>
            <a:r>
              <a:rPr lang="fr-FR" sz="2000" dirty="0"/>
              <a:t>Traiter pendant 5 jours (10 jours en cas d’immunodépression) à compléter à domicile en cas de sortie.</a:t>
            </a:r>
          </a:p>
          <a:p>
            <a:endParaRPr lang="fr-FR" sz="700" b="1" i="1" dirty="0"/>
          </a:p>
          <a:p>
            <a:r>
              <a:rPr lang="fr-FR" sz="2000" dirty="0"/>
              <a:t>Dose : </a:t>
            </a:r>
            <a:r>
              <a:rPr lang="fr-FR" sz="2000" b="1" dirty="0"/>
              <a:t>75mg deux fois par jour </a:t>
            </a:r>
            <a:r>
              <a:rPr lang="fr-FR" sz="2000" dirty="0"/>
              <a:t>avec une fonction rénale normale</a:t>
            </a:r>
          </a:p>
          <a:p>
            <a:pPr lvl="1"/>
            <a:r>
              <a:rPr lang="fr-FR" sz="1800" dirty="0"/>
              <a:t>75 mg une fois par jour si DFGe 10-29ml/min</a:t>
            </a:r>
          </a:p>
          <a:p>
            <a:pPr lvl="1"/>
            <a:r>
              <a:rPr lang="fr-FR" sz="1800" dirty="0"/>
              <a:t>75 mg en une seule prise si DFGe &lt;10ml/min (ou sous dialyse/hémofiltration)</a:t>
            </a:r>
          </a:p>
          <a:p>
            <a:pPr lvl="1"/>
            <a:r>
              <a:rPr lang="fr-FR" sz="1800" dirty="0"/>
              <a:t>Ajustement nécessaire si le poids est inférieur à 40 kg (voir protocole)</a:t>
            </a:r>
          </a:p>
          <a:p>
            <a:pPr lvl="1"/>
            <a:r>
              <a:rPr lang="fr-FR" sz="1800" dirty="0"/>
              <a:t>Notez que l’ajustement de la dose rénale dans RECOVERY diffère du SmPC.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5" name="Content Placeholder 2"/>
          <p:cNvSpPr txBox="1">
            <a:spLocks/>
          </p:cNvSpPr>
          <p:nvPr/>
        </p:nvSpPr>
        <p:spPr>
          <a:xfrm>
            <a:off x="446327" y="5374576"/>
            <a:ext cx="9934289" cy="1791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000" dirty="0" smtClean="0"/>
          </a:p>
          <a:p>
            <a:r>
              <a:rPr lang="fr-FR" sz="2000" dirty="0" smtClean="0"/>
              <a:t>Aucune interaction médicamenteuse significative connue</a:t>
            </a:r>
          </a:p>
          <a:p>
            <a:r>
              <a:rPr lang="fr-FR" sz="2000" dirty="0" smtClean="0"/>
              <a:t>Les effets secondaires les plus fréquents sont les céphalées, les nausées et les vomissements (&lt;10%), des réactions d’hypersensibilité graves ont été rarement rapportées.</a:t>
            </a:r>
          </a:p>
          <a:p>
            <a:endParaRPr lang="fr-FR" sz="2000" i="1" dirty="0"/>
          </a:p>
        </p:txBody>
      </p:sp>
    </p:spTree>
    <p:extLst>
      <p:ext uri="{BB962C8B-B14F-4D97-AF65-F5344CB8AC3E}">
        <p14:creationId xmlns:p14="http://schemas.microsoft.com/office/powerpoint/2010/main" val="193409357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fr-FR" smtClean="0"/>
              <a:t>CORTICOSTÉROÏDES POUR LA GRIPPE</a:t>
            </a:r>
            <a:endParaRPr lang="fr-FR" dirty="0"/>
          </a:p>
        </p:txBody>
      </p:sp>
    </p:spTree>
    <p:extLst>
      <p:ext uri="{BB962C8B-B14F-4D97-AF65-F5344CB8AC3E}">
        <p14:creationId xmlns:p14="http://schemas.microsoft.com/office/powerpoint/2010/main" val="2044417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3" y="0"/>
            <a:ext cx="7565967" cy="1325563"/>
          </a:xfrm>
        </p:spPr>
        <p:txBody>
          <a:bodyPr>
            <a:normAutofit/>
          </a:bodyPr>
          <a:lstStyle/>
          <a:p>
            <a:r>
              <a:rPr lang="fr-FR" sz="3200" dirty="0" smtClean="0"/>
              <a:t>Corticostéroïdes pour la grippe</a:t>
            </a:r>
            <a:r>
              <a:t/>
            </a:r>
            <a:br/>
            <a:r>
              <a:rPr lang="fr-FR" sz="3200" dirty="0" smtClean="0"/>
              <a:t>Contexte</a:t>
            </a:r>
            <a:endParaRPr lang="fr-FR" sz="3200" dirty="0"/>
          </a:p>
        </p:txBody>
      </p:sp>
      <p:sp>
        <p:nvSpPr>
          <p:cNvPr id="3" name="Content Placeholder 2"/>
          <p:cNvSpPr>
            <a:spLocks noGrp="1"/>
          </p:cNvSpPr>
          <p:nvPr>
            <p:ph idx="1"/>
          </p:nvPr>
        </p:nvSpPr>
        <p:spPr>
          <a:xfrm>
            <a:off x="504202" y="1596885"/>
            <a:ext cx="7702250" cy="4580078"/>
          </a:xfrm>
        </p:spPr>
        <p:txBody>
          <a:bodyPr>
            <a:normAutofit/>
          </a:bodyPr>
          <a:lstStyle/>
          <a:p>
            <a:r>
              <a:rPr lang="fr-FR" sz="2400" dirty="0"/>
              <a:t>Les corticostéroïdes constituent le traitement standard des patients atteints de pneumonie à COVID-19, réduisant le risque de décès d’environ 1/5 chez les patients sous oxygène.</a:t>
            </a:r>
          </a:p>
          <a:p>
            <a:endParaRPr lang="fr-FR" sz="2400" dirty="0"/>
          </a:p>
          <a:p>
            <a:r>
              <a:rPr lang="fr-FR" sz="2400" dirty="0"/>
              <a:t>Proposé précédemment comme traitement de la pneumonie grippale, mais n’a jamais été testé correctement chez les patients hospitalisés.</a:t>
            </a:r>
          </a:p>
          <a:p>
            <a:endParaRPr lang="fr-FR" sz="2400" dirty="0"/>
          </a:p>
          <a:p>
            <a:r>
              <a:rPr lang="fr-FR" sz="2400" dirty="0"/>
              <a:t>La réduction des lésions pulmonaires à médiation immunitaire pourrait améliorer la survie en cas de grippe grave, comme c’est le cas pour le COVID-19.</a:t>
            </a:r>
          </a:p>
          <a:p>
            <a:endParaRPr lang="fr-FR"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28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596885"/>
            <a:ext cx="7551778" cy="4580078"/>
          </a:xfrm>
        </p:spPr>
        <p:txBody>
          <a:bodyPr>
            <a:normAutofit/>
          </a:bodyPr>
          <a:lstStyle/>
          <a:p>
            <a:r>
              <a:rPr lang="fr-FR" sz="2000" dirty="0"/>
              <a:t>Ouvert aux patients souffrant de pneumonie grippale</a:t>
            </a:r>
            <a:r>
              <a:rPr lang="fr-FR" sz="2400" dirty="0" smtClean="0"/>
              <a:t> </a:t>
            </a:r>
            <a:r>
              <a:rPr lang="fr-FR" sz="2000" b="1" i="1" dirty="0" smtClean="0"/>
              <a:t>et d’hypoxie </a:t>
            </a:r>
            <a:r>
              <a:rPr lang="fr-FR" sz="2400" dirty="0" smtClean="0"/>
              <a:t> </a:t>
            </a:r>
            <a:r>
              <a:rPr lang="fr-FR" sz="2000" dirty="0"/>
              <a:t>(supplément d’oxygène ou SpO2 &lt;92% à l’air)</a:t>
            </a:r>
          </a:p>
          <a:p>
            <a:r>
              <a:rPr lang="fr-FR" sz="2000" dirty="0"/>
              <a:t>Contre-indiqué en cas d’utilisation actuelle ou prévue de corticostéroïdes systémiques, ou en cas de co-infection par le SRAS-CoV-2.</a:t>
            </a:r>
          </a:p>
          <a:p>
            <a:endParaRPr lang="fr-FR" sz="2000" dirty="0"/>
          </a:p>
          <a:p>
            <a:r>
              <a:rPr lang="fr-FR" sz="2000" dirty="0" smtClean="0"/>
              <a:t>Femmes enceintes et allaitantes éligibles (mais utiliser prednisolone/hydrocortisone au lieu de dexaméthasone - voir protocole) </a:t>
            </a:r>
            <a:endParaRPr lang="fr-FR" sz="2000" dirty="0"/>
          </a:p>
          <a:p>
            <a:r>
              <a:rPr lang="fr-FR" sz="2000" dirty="0"/>
              <a:t>Les patients souffrant d’insuffisance hépatique ou rénale sont éligibles.</a:t>
            </a:r>
          </a:p>
          <a:p>
            <a:endParaRPr lang="fr-FR" sz="20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5058092"/>
            <a:ext cx="11301975"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400" dirty="0" smtClean="0"/>
          </a:p>
          <a:p>
            <a:r>
              <a:rPr lang="fr-FR" sz="2400" dirty="0" smtClean="0"/>
              <a:t>Si, après la randomisation, des corticostéroïdes sont indiqués chez un patient ayant reçu le traitement habituel, ils doivent lui être administrés (cela ne doit se produire qu’en raison </a:t>
            </a:r>
            <a:r>
              <a:rPr lang="fr-FR" sz="2000" dirty="0" smtClean="0"/>
              <a:t>d’un</a:t>
            </a:r>
            <a:r>
              <a:rPr lang="fr-FR" sz="2400" dirty="0" smtClean="0"/>
              <a:t> changement de l’état clinique).</a:t>
            </a:r>
          </a:p>
          <a:p>
            <a:endParaRPr lang="fr-FR" sz="2400" dirty="0"/>
          </a:p>
        </p:txBody>
      </p:sp>
      <p:sp>
        <p:nvSpPr>
          <p:cNvPr id="7"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sz="3200" dirty="0" smtClean="0"/>
              <a:t>Corticostéroïdes pour la grippe</a:t>
            </a:r>
          </a:p>
          <a:p>
            <a:r>
              <a:rPr lang="fr-FR" sz="3200" dirty="0" smtClean="0"/>
              <a:t>Éligibilité</a:t>
            </a:r>
            <a:endParaRPr lang="fr-FR" sz="3200" dirty="0"/>
          </a:p>
        </p:txBody>
      </p:sp>
    </p:spTree>
    <p:extLst>
      <p:ext uri="{BB962C8B-B14F-4D97-AF65-F5344CB8AC3E}">
        <p14:creationId xmlns:p14="http://schemas.microsoft.com/office/powerpoint/2010/main" val="296642859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482585"/>
            <a:ext cx="8177676" cy="4580078"/>
          </a:xfrm>
        </p:spPr>
        <p:txBody>
          <a:bodyPr>
            <a:noAutofit/>
          </a:bodyPr>
          <a:lstStyle/>
          <a:p>
            <a:r>
              <a:rPr lang="fr-FR" sz="1800" dirty="0" smtClean="0"/>
              <a:t>Dexaméthasone 6 mg une fois par jour, par voie orale/nasogastrique ou par voie intraveineuse </a:t>
            </a:r>
          </a:p>
          <a:p>
            <a:r>
              <a:rPr lang="fr-FR" sz="1800" dirty="0"/>
              <a:t>Traitement pendant 10 jours ou jusqu’à la sortie de l’hôpital, selon la première éventualité.</a:t>
            </a:r>
          </a:p>
          <a:p>
            <a:r>
              <a:rPr lang="fr-FR" sz="1800" dirty="0" smtClean="0"/>
              <a:t>Pas d’échantillons de référence ou de suivi</a:t>
            </a:r>
            <a:endParaRPr lang="fr-FR" sz="1800" dirty="0"/>
          </a:p>
          <a:p>
            <a:pPr marL="0" indent="0">
              <a:buNone/>
            </a:pPr>
            <a:endParaRPr lang="fr-FR" sz="800" dirty="0"/>
          </a:p>
          <a:p>
            <a:r>
              <a:rPr lang="fr-FR" sz="1800" dirty="0" smtClean="0"/>
              <a:t>Les effets secondaires importants des corticostéroïdes doivent être pris en compte et anticipés comme dans la pratique normale, par exemple</a:t>
            </a:r>
          </a:p>
          <a:p>
            <a:pPr lvl="1"/>
            <a:r>
              <a:rPr lang="fr-FR" sz="1800" dirty="0" smtClean="0"/>
              <a:t>Risque d’hyperglycémie (envisager la nécessité d’une surveillance accrue)</a:t>
            </a:r>
          </a:p>
          <a:p>
            <a:pPr lvl="1"/>
            <a:r>
              <a:rPr lang="fr-FR" sz="1800" dirty="0" smtClean="0"/>
              <a:t>Ulcération gastroduodénale (envisager la nécessité d’une gastroprotection en cas de risque élevé)</a:t>
            </a:r>
          </a:p>
          <a:p>
            <a:pPr lvl="1"/>
            <a:r>
              <a:rPr lang="fr-FR" sz="1800" dirty="0" smtClean="0"/>
              <a:t>Infection (en particulier si d’autres raisons justifient l’immunosuppression)</a:t>
            </a:r>
          </a:p>
          <a:p>
            <a:pPr lvl="1"/>
            <a:r>
              <a:rPr lang="fr-FR" sz="1800" dirty="0" smtClean="0"/>
              <a:t>Réactions psychiatriques</a:t>
            </a:r>
          </a:p>
          <a:p>
            <a:pPr lvl="1"/>
            <a:r>
              <a:rPr lang="fr-FR" sz="1800" dirty="0" smtClean="0"/>
              <a:t>Rétention hydrique</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smtClean="0"/>
          </a:p>
          <a:p>
            <a:endParaRPr lang="en-GB" sz="2400" i="1" dirty="0"/>
          </a:p>
        </p:txBody>
      </p:sp>
      <p:sp>
        <p:nvSpPr>
          <p:cNvPr id="8" name="Content Placeholder 2"/>
          <p:cNvSpPr txBox="1">
            <a:spLocks/>
          </p:cNvSpPr>
          <p:nvPr/>
        </p:nvSpPr>
        <p:spPr>
          <a:xfrm>
            <a:off x="92276" y="5793779"/>
            <a:ext cx="11760200"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2000" dirty="0" smtClean="0"/>
              <a:t>Risque d’insuffisance surrénale en cas d’arrêt brutal chez certains patients, par exemple en cas d’utilisation antérieure importante de corticostéroïdes ou pour d’autres raisons d’insuffisance surrénale (envisager un arrêt progressif selon la pratique normale).</a:t>
            </a:r>
          </a:p>
          <a:p>
            <a:pPr lvl="1"/>
            <a:endParaRPr lang="fr-FR" sz="1800" dirty="0"/>
          </a:p>
        </p:txBody>
      </p:sp>
      <p:sp>
        <p:nvSpPr>
          <p:cNvPr id="9"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sz="3200" dirty="0" smtClean="0"/>
              <a:t>Corticostéroïdes pour la grippe</a:t>
            </a:r>
          </a:p>
          <a:p>
            <a:r>
              <a:rPr lang="fr-FR" sz="3200" dirty="0" smtClean="0"/>
              <a:t>Dosage et effets secondaires</a:t>
            </a:r>
            <a:endParaRPr lang="fr-FR" sz="3200" dirty="0"/>
          </a:p>
        </p:txBody>
      </p:sp>
    </p:spTree>
    <p:extLst>
      <p:ext uri="{BB962C8B-B14F-4D97-AF65-F5344CB8AC3E}">
        <p14:creationId xmlns:p14="http://schemas.microsoft.com/office/powerpoint/2010/main" val="17033185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fr-FR" sz="2200" dirty="0"/>
              <a:t>La dexaméthasone est un substrat du CYP3A4, il y a donc un risque d’augmentation de l’exposition et des effets secondaires si elle est administrée en même temps que des inhibiteurs puissants du CYP3A4, par exemple </a:t>
            </a:r>
            <a:endParaRPr lang="fr-FR" sz="2200" dirty="0" smtClean="0"/>
          </a:p>
          <a:p>
            <a:pPr lvl="1"/>
            <a:r>
              <a:rPr lang="fr-FR" sz="2200" dirty="0"/>
              <a:t>Clarithromycine/érythromycine (</a:t>
            </a:r>
            <a:r>
              <a:rPr lang="fr-FR" sz="2200" u="sng" dirty="0"/>
              <a:t>mais pas l’azithromycine</a:t>
            </a:r>
            <a:r>
              <a:rPr lang="fr-FR" sz="2200" dirty="0"/>
              <a:t>)</a:t>
            </a:r>
          </a:p>
          <a:p>
            <a:pPr lvl="1"/>
            <a:r>
              <a:rPr lang="fr-FR" sz="2200" dirty="0" smtClean="0"/>
              <a:t>Ritonavir/cobicistat</a:t>
            </a:r>
          </a:p>
          <a:p>
            <a:pPr lvl="1"/>
            <a:r>
              <a:rPr lang="fr-FR" sz="2200" dirty="0"/>
              <a:t>Antifongiques azolés </a:t>
            </a:r>
          </a:p>
          <a:p>
            <a:endParaRPr lang="fr-FR"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2400" dirty="0"/>
          </a:p>
          <a:p>
            <a:r>
              <a:rPr lang="fr-FR" sz="2200" dirty="0"/>
              <a:t>Déterminez si un inhibiteur puissant du CYP3A4 peut être suspendu/remplacé en toute sécurité, ou si une surveillance accrue des effets secondaires des stéroïdes est nécessaire.</a:t>
            </a:r>
          </a:p>
          <a:p>
            <a:endParaRPr lang="fr-FR" sz="2200" dirty="0"/>
          </a:p>
          <a:p>
            <a:r>
              <a:rPr lang="fr-FR" sz="2200" dirty="0" smtClean="0"/>
              <a:t>Si un inhibiteur puissant du CYP3A4 ne peut être évité, il peut ne pas être approprié d’inscrire le patient dans la comparaison des corticostéroïdes, mais cela n’est pas interdit par le protocole, car la prise en charge doit être basée sur une évaluation des risques/bénéfices individuels.</a:t>
            </a:r>
          </a:p>
          <a:p>
            <a:endParaRPr lang="fr-FR" sz="2400" dirty="0" smtClean="0"/>
          </a:p>
          <a:p>
            <a:endParaRPr lang="fr-FR" sz="2400" dirty="0"/>
          </a:p>
        </p:txBody>
      </p:sp>
      <p:sp>
        <p:nvSpPr>
          <p:cNvPr id="6" name="Title 1"/>
          <p:cNvSpPr>
            <a:spLocks noGrp="1"/>
          </p:cNvSpPr>
          <p:nvPr>
            <p:ph type="title"/>
          </p:nvPr>
        </p:nvSpPr>
        <p:spPr>
          <a:xfrm>
            <a:off x="572343" y="0"/>
            <a:ext cx="7565967" cy="1325563"/>
          </a:xfrm>
        </p:spPr>
        <p:txBody>
          <a:bodyPr>
            <a:normAutofit/>
          </a:bodyPr>
          <a:lstStyle/>
          <a:p>
            <a:r>
              <a:rPr lang="fr-FR" sz="3200" dirty="0" smtClean="0"/>
              <a:t>Corticostéroïdes pour la grippe</a:t>
            </a:r>
            <a:r>
              <a:t/>
            </a:r>
            <a:br/>
            <a:r>
              <a:rPr lang="fr-FR" sz="3200" dirty="0" smtClean="0"/>
              <a:t>Interactions potentielles</a:t>
            </a:r>
            <a:endParaRPr lang="fr-FR" sz="3200" dirty="0"/>
          </a:p>
        </p:txBody>
      </p:sp>
    </p:spTree>
    <p:extLst>
      <p:ext uri="{BB962C8B-B14F-4D97-AF65-F5344CB8AC3E}">
        <p14:creationId xmlns:p14="http://schemas.microsoft.com/office/powerpoint/2010/main" val="16394793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504202" y="56169"/>
            <a:ext cx="10515600" cy="1325563"/>
          </a:xfrm>
        </p:spPr>
        <p:txBody>
          <a:bodyPr>
            <a:normAutofit/>
          </a:bodyPr>
          <a:lstStyle/>
          <a:p>
            <a:r>
              <a:rPr lang="fr-FR" sz="3200" dirty="0"/>
              <a:t>Résumé - Traitements contre la grippe </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504202" y="1596885"/>
            <a:ext cx="10375833" cy="4580078"/>
          </a:xfrm>
        </p:spPr>
        <p:txBody>
          <a:bodyPr>
            <a:normAutofit/>
          </a:bodyPr>
          <a:lstStyle/>
          <a:p>
            <a:r>
              <a:rPr lang="fr-FR" sz="2400" dirty="0" smtClean="0"/>
              <a:t>La grippe tue des centaines de milliers de personnes par an et une pandémie de grippe pourrait être cent fois plus grave.</a:t>
            </a:r>
            <a:endParaRPr lang="fr-FR" sz="2400" dirty="0"/>
          </a:p>
          <a:p>
            <a:pPr marL="0" indent="0">
              <a:buNone/>
            </a:pPr>
            <a:endParaRPr lang="fr-FR" sz="2400" dirty="0"/>
          </a:p>
          <a:p>
            <a:r>
              <a:rPr lang="fr-FR" sz="2400" dirty="0"/>
              <a:t>Contrairement au COVID-19, aucun traitement antigrippal prometteur n’a été correctement évalué dans le cadre d’essais randomisés sur des patients hospitalisés.</a:t>
            </a:r>
          </a:p>
          <a:p>
            <a:endParaRPr lang="fr-FR" sz="2400" dirty="0"/>
          </a:p>
          <a:p>
            <a:r>
              <a:rPr lang="fr-FR" sz="2400" dirty="0" smtClean="0"/>
              <a:t>Merci de vous joindre à nous pour améliorer le traitement de la grippe !</a:t>
            </a:r>
            <a:endParaRPr lang="fr-FR" sz="2400" dirty="0"/>
          </a:p>
        </p:txBody>
      </p:sp>
    </p:spTree>
    <p:extLst>
      <p:ext uri="{BB962C8B-B14F-4D97-AF65-F5344CB8AC3E}">
        <p14:creationId xmlns:p14="http://schemas.microsoft.com/office/powerpoint/2010/main" val="160573266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fr-FR" sz="4000" dirty="0" smtClean="0"/>
              <a:t>Contexte de la grippe</a:t>
            </a:r>
            <a:r>
              <a:rPr lang="fr-FR" smtClean="0"/>
              <a:t>  </a:t>
            </a:r>
            <a:endParaRPr lang="fr-FR" sz="4000" dirty="0"/>
          </a:p>
        </p:txBody>
      </p:sp>
      <p:sp>
        <p:nvSpPr>
          <p:cNvPr id="6" name="Content Placeholder 5"/>
          <p:cNvSpPr>
            <a:spLocks noGrp="1"/>
          </p:cNvSpPr>
          <p:nvPr>
            <p:ph idx="1"/>
          </p:nvPr>
        </p:nvSpPr>
        <p:spPr>
          <a:xfrm>
            <a:off x="169896" y="1473319"/>
            <a:ext cx="8257411" cy="4753862"/>
          </a:xfrm>
        </p:spPr>
        <p:txBody>
          <a:bodyPr>
            <a:normAutofit/>
          </a:bodyPr>
          <a:lstStyle/>
          <a:p>
            <a:r>
              <a:rPr lang="fr-FR" sz="2000" dirty="0" smtClean="0"/>
              <a:t>La grippe saisonnière tue environ 400 000 personnes par an dans le monde (dont un tiers de moins de 65 ans).</a:t>
            </a:r>
          </a:p>
          <a:p>
            <a:endParaRPr lang="fr-FR" sz="2000" dirty="0"/>
          </a:p>
          <a:p>
            <a:r>
              <a:rPr lang="fr-FR" sz="2000" dirty="0" smtClean="0"/>
              <a:t>Une pandémie de grippe peut tuer des dizaines de millions de personnes.</a:t>
            </a:r>
          </a:p>
          <a:p>
            <a:endParaRPr lang="fr-FR" sz="2000" dirty="0" smtClean="0"/>
          </a:p>
          <a:p>
            <a:r>
              <a:rPr lang="fr-FR" sz="2000" dirty="0" smtClean="0"/>
              <a:t>RECOVERY et d’autres essais ont rapidement identifié des traitements vitaux pour le COVID-19 en randomisant des milliers de patients.</a:t>
            </a:r>
          </a:p>
          <a:p>
            <a:endParaRPr lang="fr-FR" sz="2000" dirty="0"/>
          </a:p>
          <a:p>
            <a:r>
              <a:rPr lang="fr-FR" sz="2000" dirty="0" smtClean="0"/>
              <a:t>De nombreux autres traitements prometteurs se sont révélés inefficaces.</a:t>
            </a:r>
          </a:p>
          <a:p>
            <a:pPr marL="0" indent="0">
              <a:buNone/>
            </a:pPr>
            <a:endParaRPr lang="fr-FR" sz="2000" dirty="0" smtClean="0"/>
          </a:p>
          <a:p>
            <a:r>
              <a:rPr lang="fr-FR" sz="2000" dirty="0" smtClean="0"/>
              <a:t>Contrairement au COVID-19, nous ne disposons pas de données probantes (c’est-à-dire randomisées) pour guider le traitement de la grippe.</a:t>
            </a:r>
          </a:p>
          <a:p>
            <a:endParaRPr lang="fr-FR" sz="2000" dirty="0"/>
          </a:p>
          <a:p>
            <a:endParaRPr lang="fr-FR" sz="2000" dirty="0"/>
          </a:p>
        </p:txBody>
      </p:sp>
      <p:pic>
        <p:nvPicPr>
          <p:cNvPr id="4" name="Picture 3" descr="A picture containing cake, decorated, colorful, several&#10;&#10;Description automatically generated">
            <a:extLst>
              <a:ext uri="{FF2B5EF4-FFF2-40B4-BE49-F238E27FC236}">
                <a16:creationId xmlns:a16="http://schemas.microsoft.com/office/drawing/2014/main" id="{D8E2B7A5-8C49-E44E-9A1F-DFF167467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22" y="1939785"/>
            <a:ext cx="3898870" cy="3835985"/>
          </a:xfrm>
          <a:prstGeom prst="rect">
            <a:avLst/>
          </a:prstGeom>
        </p:spPr>
      </p:pic>
    </p:spTree>
    <p:extLst>
      <p:ext uri="{BB962C8B-B14F-4D97-AF65-F5344CB8AC3E}">
        <p14:creationId xmlns:p14="http://schemas.microsoft.com/office/powerpoint/2010/main" val="56688668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fr-FR" sz="3600" dirty="0" smtClean="0"/>
              <a:t>Éligibilité pour l’essai RECOVERY</a:t>
            </a:r>
            <a:endParaRPr lang="fr-FR" sz="3600" dirty="0"/>
          </a:p>
        </p:txBody>
      </p:sp>
      <p:sp>
        <p:nvSpPr>
          <p:cNvPr id="6" name="Content Placeholder 5"/>
          <p:cNvSpPr>
            <a:spLocks noGrp="1"/>
          </p:cNvSpPr>
          <p:nvPr>
            <p:ph idx="1"/>
          </p:nvPr>
        </p:nvSpPr>
        <p:spPr>
          <a:xfrm>
            <a:off x="51289" y="1429757"/>
            <a:ext cx="12089421" cy="4786662"/>
          </a:xfrm>
        </p:spPr>
        <p:txBody>
          <a:bodyPr>
            <a:noAutofit/>
          </a:bodyPr>
          <a:lstStyle/>
          <a:p>
            <a:pPr marL="514350" indent="-514350">
              <a:buFont typeface="+mj-lt"/>
              <a:buAutoNum type="arabicPeriod"/>
            </a:pPr>
            <a:r>
              <a:rPr lang="fr-FR" sz="2000" dirty="0"/>
              <a:t>Patients hospitalisés âgés de ≥18 ans</a:t>
            </a:r>
            <a:endParaRPr lang="fr-FR" sz="700" dirty="0" smtClean="0"/>
          </a:p>
          <a:p>
            <a:pPr marL="514350" indent="-514350">
              <a:spcBef>
                <a:spcPts val="1800"/>
              </a:spcBef>
              <a:buFont typeface="+mj-lt"/>
              <a:buAutoNum type="arabicPeriod"/>
            </a:pPr>
            <a:r>
              <a:rPr lang="fr-FR" sz="2000" dirty="0"/>
              <a:t>Syndrome de pneumonie, par exemple</a:t>
            </a:r>
          </a:p>
          <a:p>
            <a:pPr marL="914400" lvl="1" indent="-457200">
              <a:buFont typeface="+mj-lt"/>
              <a:buAutoNum type="alphaLcPeriod"/>
            </a:pPr>
            <a:r>
              <a:rPr lang="fr-FR" sz="1800" dirty="0" smtClean="0"/>
              <a:t>Symptômes typiques d’une nouvelle infection des voies respiratoires (toux, essoufflement, fièvre, etc.) ; et</a:t>
            </a:r>
          </a:p>
          <a:p>
            <a:pPr marL="914400" lvl="1" indent="-457200">
              <a:buFont typeface="+mj-lt"/>
              <a:buAutoNum type="alphaLcPeriod"/>
            </a:pPr>
            <a:r>
              <a:rPr lang="fr-FR" sz="1800" dirty="0"/>
              <a:t>Preuve objective d’une maladie pulmonaire aiguë (par exemple, modifications radiographiques/CT/US, hypoxie ou examen clinique) ; et</a:t>
            </a:r>
          </a:p>
          <a:p>
            <a:pPr marL="914400" lvl="1" indent="-457200">
              <a:buFont typeface="+mj-lt"/>
              <a:buAutoNum type="alphaLcPeriod"/>
            </a:pPr>
            <a:r>
              <a:rPr lang="fr-FR" sz="1800" dirty="0"/>
              <a:t>des causes alternatives considérées comme improbables ou exclues (par exemple, une insuffisance cardiaque).</a:t>
            </a:r>
          </a:p>
          <a:p>
            <a:pPr marL="457200" lvl="1" indent="0">
              <a:buNone/>
            </a:pPr>
            <a:r>
              <a:rPr lang="fr-FR" sz="1800" i="1" dirty="0"/>
              <a:t>Toutefois, le diagnostic est clinique selon l’avis du médecin traitant (ces critères sont donnés à titre indicatif).</a:t>
            </a:r>
            <a:endParaRPr lang="fr-FR" sz="700" i="1" dirty="0" smtClean="0"/>
          </a:p>
          <a:p>
            <a:pPr marL="514350" indent="-514350">
              <a:spcBef>
                <a:spcPts val="1800"/>
              </a:spcBef>
              <a:buFont typeface="+mj-lt"/>
              <a:buAutoNum type="arabicPeriod"/>
            </a:pPr>
            <a:r>
              <a:rPr lang="fr-FR" sz="2000" dirty="0" smtClean="0"/>
              <a:t>L’un des diagnostics suivants :</a:t>
            </a:r>
          </a:p>
          <a:p>
            <a:pPr marL="914400" lvl="1" indent="-457200">
              <a:buFont typeface="+mj-lt"/>
              <a:buAutoNum type="alphaLcPeriod"/>
            </a:pPr>
            <a:r>
              <a:rPr lang="fr-FR" sz="1800" dirty="0">
                <a:solidFill>
                  <a:schemeClr val="bg1">
                    <a:lumMod val="75000"/>
                  </a:schemeClr>
                </a:solidFill>
              </a:rPr>
              <a:t>Infection confirmée par le SRAS-CoV-2 (les comparaisons COVID-19 ne sont pas ouvertes dans l’UE)</a:t>
            </a:r>
          </a:p>
          <a:p>
            <a:pPr marL="914400" lvl="1" indent="-457200">
              <a:buFont typeface="+mj-lt"/>
              <a:buAutoNum type="alphaLcPeriod"/>
            </a:pPr>
            <a:r>
              <a:rPr lang="fr-FR" sz="1800" b="1" dirty="0" smtClean="0"/>
              <a:t>Infection confirmée par la grippe A ou B  </a:t>
            </a:r>
          </a:p>
          <a:p>
            <a:pPr marL="914400" lvl="1" indent="-457200">
              <a:buFont typeface="+mj-lt"/>
              <a:buAutoNum type="alphaLcPeriod"/>
            </a:pPr>
            <a:r>
              <a:rPr lang="fr-FR" sz="1800" dirty="0" smtClean="0">
                <a:solidFill>
                  <a:schemeClr val="bg1">
                    <a:lumMod val="75000"/>
                  </a:schemeClr>
                </a:solidFill>
              </a:rPr>
              <a:t>Pneumonie d’origine communautaire avec antibiothérapie planifiée (sans suspicion de COVID-19/grippe/PCP/TB)</a:t>
            </a:r>
            <a:endParaRPr lang="fr-FR" sz="700" dirty="0" smtClean="0">
              <a:solidFill>
                <a:schemeClr val="bg1">
                  <a:lumMod val="75000"/>
                </a:schemeClr>
              </a:solidFill>
            </a:endParaRPr>
          </a:p>
          <a:p>
            <a:pPr marL="457200" indent="-457200">
              <a:spcBef>
                <a:spcPts val="1800"/>
              </a:spcBef>
              <a:buFont typeface="+mj-lt"/>
              <a:buAutoNum type="arabicPeriod"/>
            </a:pPr>
            <a:r>
              <a:rPr lang="fr-FR" sz="2000" dirty="0" smtClean="0"/>
              <a:t>Aucun antécédent médical susceptible d’exposer le patient à un risque s’il devait participer à l’essai.</a:t>
            </a:r>
            <a:endParaRPr lang="fr-FR" sz="700" dirty="0" smtClean="0"/>
          </a:p>
          <a:p>
            <a:pPr marL="457200" indent="-457200">
              <a:spcBef>
                <a:spcPts val="1800"/>
              </a:spcBef>
              <a:buFont typeface="+mj-lt"/>
              <a:buAutoNum type="arabicPeriod"/>
            </a:pPr>
            <a:r>
              <a:rPr lang="fr-FR" sz="2000" dirty="0" smtClean="0"/>
              <a:t>Le clinicien traitant ne pense pas qu’un traitement spécifique soit indiqué ou contre-indiqué.</a:t>
            </a:r>
            <a:endParaRPr lang="fr-FR" sz="2000" dirty="0"/>
          </a:p>
        </p:txBody>
      </p:sp>
    </p:spTree>
    <p:extLst>
      <p:ext uri="{BB962C8B-B14F-4D97-AF65-F5344CB8AC3E}">
        <p14:creationId xmlns:p14="http://schemas.microsoft.com/office/powerpoint/2010/main" val="2702034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84053" y="15990"/>
            <a:ext cx="8096250" cy="1325563"/>
          </a:xfrm>
        </p:spPr>
        <p:txBody>
          <a:bodyPr>
            <a:normAutofit/>
          </a:bodyPr>
          <a:lstStyle/>
          <a:p>
            <a:r>
              <a:rPr lang="fr-FR" sz="3200" dirty="0" smtClean="0"/>
              <a:t>Conception RECOVERY : Protocole principal V27.0 (y compris les comparaisons hors UE)</a:t>
            </a:r>
            <a:endParaRPr lang="fr-FR" sz="3200"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b="1" dirty="0" smtClean="0"/>
              <a:t>PATIENTS HOSPITALISÉS ATTEINTS DE PNEUMONIE</a:t>
            </a:r>
            <a:endParaRPr lang="fr-FR"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000" b="1" dirty="0" smtClean="0"/>
              <a:t>ANALYSE</a:t>
            </a:r>
            <a:endParaRPr lang="fr-FR" sz="2400" b="1" dirty="0"/>
          </a:p>
        </p:txBody>
      </p:sp>
      <p:sp>
        <p:nvSpPr>
          <p:cNvPr id="77" name="Left-Right Arrow 76"/>
          <p:cNvSpPr/>
          <p:nvPr/>
        </p:nvSpPr>
        <p:spPr>
          <a:xfrm rot="1152713" flipV="1">
            <a:off x="4133239"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a:t>R</a:t>
            </a:r>
            <a:endParaRPr lang="fr-FR"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38554"/>
          </a:xfrm>
          <a:prstGeom prst="rect">
            <a:avLst/>
          </a:prstGeom>
          <a:noFill/>
        </p:spPr>
        <p:txBody>
          <a:bodyPr wrap="square" rtlCol="0">
            <a:spAutoFit/>
          </a:bodyPr>
          <a:lstStyle/>
          <a:p>
            <a:pPr algn="ctr"/>
            <a:r>
              <a:rPr lang="fr-FR" sz="1600" b="1" dirty="0"/>
              <a:t>Patients atteints d’un SRAS-CoV-2 confirmé (NON OUVERT DANS L’UE)</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Dexaméthasone à forte dose</a:t>
              </a:r>
              <a:endParaRPr lang="fr-FR"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100" b="1" dirty="0" smtClean="0">
                  <a:solidFill>
                    <a:schemeClr val="bg1"/>
                  </a:solidFill>
                </a:rPr>
                <a:t>Soins habituels (dose standard de corticostéroïdes)</a:t>
              </a:r>
              <a:endParaRPr lang="fr-FR" sz="11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06438"/>
            </a:xfrm>
            <a:prstGeom prst="rect">
              <a:avLst/>
            </a:prstGeom>
            <a:noFill/>
          </p:spPr>
          <p:txBody>
            <a:bodyPr wrap="square" rtlCol="0">
              <a:spAutoFit/>
            </a:bodyPr>
            <a:lstStyle/>
            <a:p>
              <a:r>
                <a:rPr lang="fr-FR" sz="1400" b="1" i="1" dirty="0"/>
                <a:t>ou</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643518"/>
            </a:xfrm>
            <a:prstGeom prst="rect">
              <a:avLst/>
            </a:prstGeom>
            <a:noFill/>
          </p:spPr>
          <p:txBody>
            <a:bodyPr wrap="square" rtlCol="0">
              <a:spAutoFit/>
            </a:bodyPr>
            <a:lstStyle/>
            <a:p>
              <a:r>
                <a:rPr lang="fr-FR" sz="1200" b="1" dirty="0" smtClean="0"/>
                <a:t>Comparaison COVID-19 des doses élevées de corticostéroïdes (patients sous VNI ou VMI)</a:t>
              </a:r>
              <a:endParaRPr lang="fr-FR" sz="12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svg="http://schemas.microsoft.com/office/drawing/2016/SVG/main"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Dexaméthasone</a:t>
              </a:r>
              <a:endParaRPr lang="fr-FR"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corticostéroïdes</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fr-FR" sz="1600" b="1" i="1" dirty="0"/>
                <a:t>ou</a:t>
              </a:r>
              <a:endParaRPr lang="fr-FR"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461665"/>
            </a:xfrm>
            <a:prstGeom prst="rect">
              <a:avLst/>
            </a:prstGeom>
            <a:noFill/>
          </p:spPr>
          <p:txBody>
            <a:bodyPr wrap="square" rtlCol="0">
              <a:spAutoFit/>
            </a:bodyPr>
            <a:lstStyle/>
            <a:p>
              <a:r>
                <a:rPr lang="fr-FR" sz="1200" b="1" dirty="0" smtClean="0"/>
                <a:t>Comparaison des corticostéroïdes contre la grippe (patients souffrant d’hypoxie)</a:t>
              </a:r>
              <a:endParaRPr lang="fr-FR" sz="12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fr-FR" sz="1600" b="1" i="1" dirty="0"/>
                <a:t>ou</a:t>
              </a:r>
              <a:endParaRPr lang="fr-FR"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23220"/>
            </a:xfrm>
            <a:prstGeom prst="rect">
              <a:avLst/>
            </a:prstGeom>
            <a:noFill/>
          </p:spPr>
          <p:txBody>
            <a:bodyPr wrap="square" rtlCol="0">
              <a:spAutoFit/>
            </a:bodyPr>
            <a:lstStyle/>
            <a:p>
              <a:r>
                <a:rPr lang="fr-FR" sz="1400" b="1" dirty="0" smtClean="0"/>
                <a:t>Comparaison avec le baloxavir</a:t>
              </a:r>
            </a:p>
            <a:p>
              <a:r>
                <a:rPr lang="fr-FR" sz="1400" b="1" dirty="0" smtClean="0"/>
                <a:t>PAS ENCORE OUVERT DANS L’UE</a:t>
              </a:r>
              <a:endParaRPr lang="fr-FR" sz="20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fr-FR"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fr-FR" sz="1600" b="1" i="1" dirty="0"/>
                <a:t>ou</a:t>
              </a:r>
              <a:endParaRPr lang="fr-FR"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fr-FR" sz="1600" b="1" dirty="0" smtClean="0"/>
                <a:t>Comparaison avec l’oseltamivir</a:t>
              </a:r>
              <a:endParaRPr lang="fr-FR"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fr-FR" b="1" dirty="0"/>
              <a:t>Patients atteints d’une GRIPPE confirmée</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svg="http://schemas.microsoft.com/office/drawing/2016/SVG/main"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Sotrovimab</a:t>
                </a:r>
                <a:endParaRPr lang="fr-FR"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J</a:t>
                </a:r>
                <a:endParaRPr lang="fr-FR"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fr-FR" sz="1600" b="1" i="1" dirty="0"/>
                  <a:t>ou</a:t>
                </a:r>
                <a:endParaRPr lang="fr-FR"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fr-FR" sz="1600" b="1" dirty="0" smtClean="0"/>
                  <a:t>Comparaison avec le sotrovimab</a:t>
                </a:r>
                <a:endParaRPr lang="fr-FR"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23220"/>
          </a:xfrm>
          <a:prstGeom prst="rect">
            <a:avLst/>
          </a:prstGeom>
          <a:noFill/>
        </p:spPr>
        <p:txBody>
          <a:bodyPr wrap="square" rtlCol="0">
            <a:spAutoFit/>
          </a:bodyPr>
          <a:lstStyle/>
          <a:p>
            <a:pPr algn="ctr"/>
            <a:r>
              <a:rPr lang="fr-FR" sz="1400" b="1" dirty="0"/>
              <a:t>Patients atteints de PAC (sans suspicion de SRAS-CoV-2/grippe/PCP/TB)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Dexaméthasone</a:t>
                </a:r>
                <a:endParaRPr lang="fr-FR"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corticostéroïdes</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fr-FR" sz="1600" b="1" i="1" dirty="0"/>
                  <a:t>ou</a:t>
                </a:r>
                <a:endParaRPr lang="fr-FR"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646331"/>
              </a:xfrm>
              <a:prstGeom prst="rect">
                <a:avLst/>
              </a:prstGeom>
              <a:noFill/>
            </p:spPr>
            <p:txBody>
              <a:bodyPr wrap="square" rtlCol="0">
                <a:spAutoFit/>
              </a:bodyPr>
              <a:lstStyle/>
              <a:p>
                <a:r>
                  <a:rPr lang="fr-FR" sz="1200" b="1" dirty="0" smtClean="0"/>
                  <a:t>Comparaison des corticostéroïdes pour la pneumonie acquise dans la communauté (PAC)</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svg="http://schemas.microsoft.com/office/drawing/2016/SVG/main"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461665"/>
          </a:xfrm>
          <a:prstGeom prst="rect">
            <a:avLst/>
          </a:prstGeom>
          <a:noFill/>
        </p:spPr>
        <p:txBody>
          <a:bodyPr wrap="square" rtlCol="0">
            <a:spAutoFit/>
          </a:bodyPr>
          <a:lstStyle/>
          <a:p>
            <a:r>
              <a:rPr lang="fr-FR" sz="1200" b="1" dirty="0" smtClean="0"/>
              <a:t>Collecte des données de base, détermination de l’adéquation</a:t>
            </a:r>
          </a:p>
          <a:p>
            <a:r>
              <a:rPr lang="fr-FR" sz="1200" b="1" dirty="0" smtClean="0"/>
              <a:t>Randomisation 1:1 dans chaque comparaison appropriée</a:t>
            </a:r>
            <a:endParaRPr lang="fr-FR" sz="12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fr-FR" sz="1400" b="1" dirty="0"/>
              <a:t>Résultats à 28 jours et 6 mois</a:t>
            </a:r>
          </a:p>
          <a:p>
            <a:pPr marL="285750" indent="-285750">
              <a:buFont typeface="Arial" panose="020B0604020202020204" pitchFamily="34" charset="0"/>
              <a:buChar char="•"/>
            </a:pPr>
            <a:r>
              <a:rPr lang="fr-FR" sz="1300" b="1" dirty="0" smtClean="0"/>
              <a:t>Mortalité</a:t>
            </a:r>
          </a:p>
          <a:p>
            <a:pPr marL="285750" indent="-285750">
              <a:buFont typeface="Arial" panose="020B0604020202020204" pitchFamily="34" charset="0"/>
              <a:buChar char="•"/>
            </a:pPr>
            <a:r>
              <a:rPr lang="fr-FR" sz="1300" b="1" dirty="0" smtClean="0"/>
              <a:t>Délai de sortie de l’hôpital en vie</a:t>
            </a:r>
          </a:p>
          <a:p>
            <a:pPr marL="285750" indent="-285750">
              <a:buFont typeface="Arial" panose="020B0604020202020204" pitchFamily="34" charset="0"/>
              <a:buChar char="•"/>
            </a:pPr>
            <a:r>
              <a:rPr lang="fr-FR" sz="1300" b="1" dirty="0"/>
              <a:t>Progression vers la ventilation ou le décès</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Tree>
    <p:extLst>
      <p:ext uri="{BB962C8B-B14F-4D97-AF65-F5344CB8AC3E}">
        <p14:creationId xmlns:p14="http://schemas.microsoft.com/office/powerpoint/2010/main" val="79441003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b="1" dirty="0" smtClean="0"/>
              <a:t>PATIENTS HOSPITALISÉS ATTEINTS DE PNEUMONIE</a:t>
            </a:r>
            <a:endParaRPr lang="fr-FR" b="1" dirty="0"/>
          </a:p>
        </p:txBody>
      </p:sp>
      <p:sp>
        <p:nvSpPr>
          <p:cNvPr id="11" name="Rounded Rectangle 10"/>
          <p:cNvSpPr/>
          <p:nvPr/>
        </p:nvSpPr>
        <p:spPr>
          <a:xfrm>
            <a:off x="11511239" y="144782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000" b="1" dirty="0" smtClean="0"/>
              <a:t>ANALYSE</a:t>
            </a:r>
            <a:endParaRPr lang="fr-FR"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a:t>R</a:t>
            </a:r>
            <a:endParaRPr lang="fr-FR"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38554"/>
          </a:xfrm>
          <a:prstGeom prst="rect">
            <a:avLst/>
          </a:prstGeom>
          <a:noFill/>
        </p:spPr>
        <p:txBody>
          <a:bodyPr wrap="square" rtlCol="0">
            <a:spAutoFit/>
          </a:bodyPr>
          <a:lstStyle/>
          <a:p>
            <a:pPr algn="ctr"/>
            <a:r>
              <a:rPr lang="fr-FR" sz="1600" b="1" dirty="0"/>
              <a:t>Patients atteints d’un SRAS-CoV-2 confirmé (NON OUVERT DANS L’UE)</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Dexaméthasone à forte dose</a:t>
              </a:r>
              <a:endParaRPr lang="fr-FR"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Soins habituels (dose standard de corticostéroïdes)</a:t>
              </a:r>
              <a:endParaRPr lang="fr-FR" sz="12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fr-FR" sz="1600" b="1" i="1" dirty="0"/>
                <a:t>ou</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fr-FR" sz="1400" b="1" dirty="0" smtClean="0"/>
                <a:t>Comparaison COVID-19 des doses élevées de corticostéroïdes (patients sous VNI ou VMI)</a:t>
              </a:r>
              <a:endParaRPr lang="fr-FR" sz="14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svg="http://schemas.microsoft.com/office/drawing/2016/SVG/main"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Dexaméthasone</a:t>
              </a:r>
              <a:endParaRPr lang="fr-FR"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corticostéroïdes</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fr-FR" sz="1600" b="1" i="1" dirty="0"/>
                <a:t>ou</a:t>
              </a:r>
              <a:endParaRPr lang="fr-FR"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461665"/>
            </a:xfrm>
            <a:prstGeom prst="rect">
              <a:avLst/>
            </a:prstGeom>
            <a:noFill/>
          </p:spPr>
          <p:txBody>
            <a:bodyPr wrap="square" rtlCol="0">
              <a:spAutoFit/>
            </a:bodyPr>
            <a:lstStyle/>
            <a:p>
              <a:r>
                <a:rPr lang="fr-FR" sz="1200" b="1" dirty="0" smtClean="0"/>
                <a:t>Comparaison des corticostéroïdes contre la grippe (patients souffrant d’hypoxie)</a:t>
              </a:r>
              <a:endParaRPr lang="fr-FR" sz="12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fr-FR" sz="1600" b="1" i="1" dirty="0"/>
                <a:t>ou</a:t>
              </a:r>
              <a:endParaRPr lang="fr-FR"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84775"/>
            </a:xfrm>
            <a:prstGeom prst="rect">
              <a:avLst/>
            </a:prstGeom>
            <a:noFill/>
          </p:spPr>
          <p:txBody>
            <a:bodyPr wrap="square" rtlCol="0">
              <a:spAutoFit/>
            </a:bodyPr>
            <a:lstStyle/>
            <a:p>
              <a:r>
                <a:rPr lang="fr-FR" sz="1600" b="1" dirty="0" smtClean="0"/>
                <a:t>Comparaison avec le baloxavir</a:t>
              </a:r>
            </a:p>
            <a:p>
              <a:r>
                <a:rPr lang="fr-FR" sz="1600" b="1" dirty="0" smtClean="0"/>
                <a:t>PAS ENCORE OUVERT DANS L’UE</a:t>
              </a:r>
              <a:endParaRPr lang="fr-FR"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fr-FR"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fr-FR" sz="1600" b="1" i="1" dirty="0"/>
                <a:t>ou</a:t>
              </a:r>
              <a:endParaRPr lang="fr-FR"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fr-FR" sz="1600" b="1" dirty="0" smtClean="0"/>
                <a:t>Comparaison avec l’oseltamivir</a:t>
              </a:r>
              <a:endParaRPr lang="fr-FR"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fr-FR" b="1" dirty="0"/>
              <a:t>Patients atteints d’une GRIPPE confirmée</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svg="http://schemas.microsoft.com/office/drawing/2016/SVG/main"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smtClean="0">
                    <a:solidFill>
                      <a:schemeClr val="bg1"/>
                    </a:solidFill>
                  </a:rPr>
                  <a:t>Sotrovimab</a:t>
                </a:r>
                <a:endParaRPr lang="fr-FR"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J</a:t>
                </a:r>
                <a:endParaRPr lang="fr-FR"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fr-FR" sz="1600" b="1" i="1" dirty="0"/>
                  <a:t>ou</a:t>
                </a:r>
                <a:endParaRPr lang="fr-FR"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fr-FR" sz="1600" b="1" dirty="0" smtClean="0"/>
                  <a:t>Comparaison avec le sotrovimab</a:t>
                </a:r>
                <a:endParaRPr lang="fr-FR"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23220"/>
          </a:xfrm>
          <a:prstGeom prst="rect">
            <a:avLst/>
          </a:prstGeom>
          <a:noFill/>
        </p:spPr>
        <p:txBody>
          <a:bodyPr wrap="square" rtlCol="0">
            <a:spAutoFit/>
          </a:bodyPr>
          <a:lstStyle/>
          <a:p>
            <a:pPr algn="ctr"/>
            <a:r>
              <a:rPr lang="fr-FR" sz="1400" b="1" dirty="0"/>
              <a:t>Patients atteints de PAC (sans suspicion de SRAS-CoV-2/grippe/PCP/TB)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Dexaméthasone</a:t>
                </a:r>
                <a:endParaRPr lang="fr-FR"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chemeClr val="bg1"/>
                    </a:solidFill>
                  </a:rPr>
                  <a:t>Soins habituels sans corticostéroïdes</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fr-FR" sz="1600" b="1" i="1" dirty="0"/>
                  <a:t>ou</a:t>
                </a:r>
                <a:endParaRPr lang="fr-FR"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fr-FR" sz="1400" b="1" dirty="0" smtClean="0"/>
                  <a:t>Comparaison des corticostéroïdes pour la pneumonie acquise dans la communauté (PAC)</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svg="http://schemas.microsoft.com/office/drawing/2016/SVG/main"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461665"/>
          </a:xfrm>
          <a:prstGeom prst="rect">
            <a:avLst/>
          </a:prstGeom>
          <a:noFill/>
        </p:spPr>
        <p:txBody>
          <a:bodyPr wrap="square" rtlCol="0">
            <a:spAutoFit/>
          </a:bodyPr>
          <a:lstStyle/>
          <a:p>
            <a:r>
              <a:rPr lang="fr-FR" sz="1200" b="1" dirty="0" smtClean="0"/>
              <a:t>Collecte des données de base, détermination de l’adéquation</a:t>
            </a:r>
          </a:p>
          <a:p>
            <a:r>
              <a:rPr lang="fr-FR" sz="1200" b="1" dirty="0" smtClean="0"/>
              <a:t>Randomisation 1:1 dans chaque comparaison appropriée</a:t>
            </a:r>
            <a:endParaRPr lang="fr-FR" sz="12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fr-FR" sz="1400" b="1" dirty="0"/>
              <a:t>Résultats à 28 jours et 6 mois</a:t>
            </a:r>
          </a:p>
          <a:p>
            <a:pPr marL="285750" indent="-285750">
              <a:buFont typeface="Arial" panose="020B0604020202020204" pitchFamily="34" charset="0"/>
              <a:buChar char="•"/>
            </a:pPr>
            <a:r>
              <a:rPr lang="fr-FR" sz="1300" b="1" dirty="0" smtClean="0"/>
              <a:t>Mortalité</a:t>
            </a:r>
          </a:p>
          <a:p>
            <a:pPr marL="285750" indent="-285750">
              <a:buFont typeface="Arial" panose="020B0604020202020204" pitchFamily="34" charset="0"/>
              <a:buChar char="•"/>
            </a:pPr>
            <a:r>
              <a:rPr lang="fr-FR" sz="1300" b="1" dirty="0" smtClean="0"/>
              <a:t>Délai de sortie de l’hôpital en vie</a:t>
            </a:r>
          </a:p>
          <a:p>
            <a:pPr marL="285750" indent="-285750">
              <a:buFont typeface="Arial" panose="020B0604020202020204" pitchFamily="34" charset="0"/>
              <a:buChar char="•"/>
            </a:pPr>
            <a:r>
              <a:rPr lang="fr-FR" sz="1300" b="1" dirty="0"/>
              <a:t>Progression vers la ventilation ou le décès</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79" name="Rounded Rectangle 78">
            <a:extLst>
              <a:ext uri="{FF2B5EF4-FFF2-40B4-BE49-F238E27FC236}">
                <a16:creationId xmlns:a16="http://schemas.microsoft.com/office/drawing/2014/main" id="{38B586F1-F3FA-8C47-9702-A236829F5589}"/>
              </a:ext>
            </a:extLst>
          </p:cNvPr>
          <p:cNvSpPr/>
          <p:nvPr/>
        </p:nvSpPr>
        <p:spPr>
          <a:xfrm>
            <a:off x="812541" y="5071696"/>
            <a:ext cx="3532204" cy="1574724"/>
          </a:xfrm>
          <a:prstGeom prst="roundRect">
            <a:avLst/>
          </a:prstGeom>
          <a:solidFill>
            <a:schemeClr val="bg1">
              <a:alpha val="90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1" name="Title 1"/>
          <p:cNvSpPr txBox="1">
            <a:spLocks/>
          </p:cNvSpPr>
          <p:nvPr/>
        </p:nvSpPr>
        <p:spPr>
          <a:xfrm>
            <a:off x="611391" y="59174"/>
            <a:ext cx="80962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sz="3200" dirty="0" smtClean="0"/>
              <a:t>Conception RECOVERY : </a:t>
            </a:r>
          </a:p>
          <a:p>
            <a:r>
              <a:rPr lang="fr-FR" sz="3200" dirty="0" smtClean="0"/>
              <a:t>Comparaisons de la grippe dans l’UE</a:t>
            </a:r>
            <a:endParaRPr lang="fr-FR" sz="3200" dirty="0"/>
          </a:p>
        </p:txBody>
      </p:sp>
    </p:spTree>
    <p:extLst>
      <p:ext uri="{BB962C8B-B14F-4D97-AF65-F5344CB8AC3E}">
        <p14:creationId xmlns:p14="http://schemas.microsoft.com/office/powerpoint/2010/main" val="308160701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fr-FR" smtClean="0"/>
              <a:t>Oseltamivir (TAMIFLU)</a:t>
            </a:r>
            <a:endParaRPr lang="fr-FR" dirty="0"/>
          </a:p>
        </p:txBody>
      </p:sp>
    </p:spTree>
    <p:extLst>
      <p:ext uri="{BB962C8B-B14F-4D97-AF65-F5344CB8AC3E}">
        <p14:creationId xmlns:p14="http://schemas.microsoft.com/office/powerpoint/2010/main" val="2081629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F83042A-DC61-C148-8A7C-6FFD2501A342}"/>
              </a:ext>
            </a:extLst>
          </p:cNvPr>
          <p:cNvGrpSpPr>
            <a:grpSpLocks noChangeAspect="1"/>
          </p:cNvGrpSpPr>
          <p:nvPr/>
        </p:nvGrpSpPr>
        <p:grpSpPr>
          <a:xfrm>
            <a:off x="680860" y="3428592"/>
            <a:ext cx="8724397" cy="3429408"/>
            <a:chOff x="914400" y="2310504"/>
            <a:chExt cx="8735786" cy="3433885"/>
          </a:xfrm>
        </p:grpSpPr>
        <p:grpSp>
          <p:nvGrpSpPr>
            <p:cNvPr id="15" name="Group 14">
              <a:extLst>
                <a:ext uri="{FF2B5EF4-FFF2-40B4-BE49-F238E27FC236}">
                  <a16:creationId xmlns:a16="http://schemas.microsoft.com/office/drawing/2014/main" id="{8984A543-4860-364F-96C2-3052EC5CED3E}"/>
                </a:ext>
              </a:extLst>
            </p:cNvPr>
            <p:cNvGrpSpPr/>
            <p:nvPr/>
          </p:nvGrpSpPr>
          <p:grpSpPr>
            <a:xfrm>
              <a:off x="914400" y="2317012"/>
              <a:ext cx="8735786" cy="3427377"/>
              <a:chOff x="914400" y="3525339"/>
              <a:chExt cx="8404167" cy="3186786"/>
            </a:xfrm>
          </p:grpSpPr>
          <p:pic>
            <p:nvPicPr>
              <p:cNvPr id="21" name="Picture 20" descr="Chart, line chart&#10;&#10;Description automatically generated">
                <a:extLst>
                  <a:ext uri="{FF2B5EF4-FFF2-40B4-BE49-F238E27FC236}">
                    <a16:creationId xmlns:a16="http://schemas.microsoft.com/office/drawing/2014/main" id="{BB34C04F-2DDD-F34F-9058-C18F25EEFF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22" name="TextBox 21">
                <a:extLst>
                  <a:ext uri="{FF2B5EF4-FFF2-40B4-BE49-F238E27FC236}">
                    <a16:creationId xmlns:a16="http://schemas.microsoft.com/office/drawing/2014/main" id="{4F1DF930-EB2B-F24E-821B-DF721B6E2D4B}"/>
                  </a:ext>
                </a:extLst>
              </p:cNvPr>
              <p:cNvSpPr txBox="1"/>
              <p:nvPr/>
            </p:nvSpPr>
            <p:spPr>
              <a:xfrm>
                <a:off x="4364068" y="6425953"/>
                <a:ext cx="2455167" cy="286172"/>
              </a:xfrm>
              <a:prstGeom prst="rect">
                <a:avLst/>
              </a:prstGeom>
              <a:noFill/>
            </p:spPr>
            <p:txBody>
              <a:bodyPr wrap="none" rtlCol="0">
                <a:spAutoFit/>
              </a:bodyPr>
              <a:lstStyle/>
              <a:p>
                <a:r>
                  <a:rPr lang="fr-FR" sz="1400" dirty="0"/>
                  <a:t>Temps écoulé depuis le début du traitement (h)</a:t>
                </a:r>
              </a:p>
            </p:txBody>
          </p:sp>
        </p:grpSp>
        <p:cxnSp>
          <p:nvCxnSpPr>
            <p:cNvPr id="16" name="Straight Connector 15">
              <a:extLst>
                <a:ext uri="{FF2B5EF4-FFF2-40B4-BE49-F238E27FC236}">
                  <a16:creationId xmlns:a16="http://schemas.microsoft.com/office/drawing/2014/main" id="{CDEB48F0-9A7C-A349-999C-615625AB5A53}"/>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EDA172-4D06-344A-9222-EB243B8CA2C1}"/>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02117A-835A-D541-8A9A-C75BB6FFE5AE}"/>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2A0EBA-F61A-3E44-9F8E-2729C655044D}"/>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p>
              <a:r>
                <a:rPr lang="fr-FR" sz="1200" dirty="0"/>
                <a:t>Baloxavir</a:t>
              </a:r>
            </a:p>
            <a:p>
              <a:r>
                <a:rPr lang="fr-FR" sz="1200" dirty="0"/>
                <a:t>Placebo</a:t>
              </a:r>
            </a:p>
            <a:p>
              <a:r>
                <a:rPr lang="fr-FR" sz="1200" dirty="0"/>
                <a:t>Oseltamivir</a:t>
              </a:r>
            </a:p>
          </p:txBody>
        </p:sp>
        <p:sp>
          <p:nvSpPr>
            <p:cNvPr id="20" name="TextBox 19">
              <a:extLst>
                <a:ext uri="{FF2B5EF4-FFF2-40B4-BE49-F238E27FC236}">
                  <a16:creationId xmlns:a16="http://schemas.microsoft.com/office/drawing/2014/main" id="{2D99A6F5-6E53-584D-8BA3-82491537BC64}"/>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p>
              <a:r>
                <a:rPr lang="fr-FR" sz="1400" dirty="0"/>
                <a:t>% sans amélioration des symptômes</a:t>
              </a:r>
            </a:p>
          </p:txBody>
        </p:sp>
      </p:grpSp>
      <p:sp>
        <p:nvSpPr>
          <p:cNvPr id="3" name="Content Placeholder 2"/>
          <p:cNvSpPr>
            <a:spLocks noGrp="1"/>
          </p:cNvSpPr>
          <p:nvPr>
            <p:ph idx="1"/>
          </p:nvPr>
        </p:nvSpPr>
        <p:spPr>
          <a:xfrm>
            <a:off x="156331" y="1412393"/>
            <a:ext cx="11767939" cy="4580078"/>
          </a:xfrm>
        </p:spPr>
        <p:txBody>
          <a:bodyPr>
            <a:normAutofit/>
          </a:bodyPr>
          <a:lstStyle/>
          <a:p>
            <a:r>
              <a:rPr lang="fr-FR" sz="2400" dirty="0" smtClean="0"/>
              <a:t>L’oseltamivir est un inhibiteur de la neuraminidase (INA)</a:t>
            </a:r>
          </a:p>
          <a:p>
            <a:r>
              <a:rPr lang="fr-FR" sz="2400" dirty="0" smtClean="0"/>
              <a:t>La neuraminidase permet le bourgeonnement du virus à partir des cellules infectées, de sorte que les INA interfèrent avec le cycle de réplication virale.</a:t>
            </a:r>
          </a:p>
          <a:p>
            <a:r>
              <a:rPr lang="fr-FR" sz="2400" dirty="0" smtClean="0"/>
              <a:t>L’oseltamivir réduit la durée des symptômes de la grippe d’environ 16 heures s’il est administré dans les 48 heures suivant l’apparition des symptômes.</a:t>
            </a:r>
          </a:p>
        </p:txBody>
      </p:sp>
      <p:sp>
        <p:nvSpPr>
          <p:cNvPr id="24" name="TextBox 23"/>
          <p:cNvSpPr txBox="1"/>
          <p:nvPr/>
        </p:nvSpPr>
        <p:spPr>
          <a:xfrm>
            <a:off x="9600181" y="6371458"/>
            <a:ext cx="2591819" cy="461665"/>
          </a:xfrm>
          <a:prstGeom prst="rect">
            <a:avLst/>
          </a:prstGeom>
          <a:noFill/>
        </p:spPr>
        <p:txBody>
          <a:bodyPr wrap="square" rtlCol="0">
            <a:spAutoFit/>
          </a:bodyPr>
          <a:lstStyle/>
          <a:p>
            <a:r>
              <a:rPr lang="fr-FR" sz="1200" dirty="0"/>
              <a:t>Ison MG et al. Lancet Infect Dis. 2020 Oct;20(10):1204-1214. PMID32526195</a:t>
            </a:r>
          </a:p>
        </p:txBody>
      </p:sp>
      <p:sp>
        <p:nvSpPr>
          <p:cNvPr id="23" name="Title 1"/>
          <p:cNvSpPr>
            <a:spLocks noGrp="1"/>
          </p:cNvSpPr>
          <p:nvPr>
            <p:ph type="title"/>
          </p:nvPr>
        </p:nvSpPr>
        <p:spPr>
          <a:xfrm>
            <a:off x="446328" y="29794"/>
            <a:ext cx="10515600" cy="1325563"/>
          </a:xfrm>
        </p:spPr>
        <p:txBody>
          <a:bodyPr>
            <a:normAutofit/>
          </a:bodyPr>
          <a:lstStyle/>
          <a:p>
            <a:r>
              <a:rPr lang="fr-FR" sz="3200" dirty="0"/>
              <a:t>Oseltamivir (Tamiflu)</a:t>
            </a:r>
            <a:r>
              <a:t/>
            </a:r>
            <a:br/>
            <a:r>
              <a:rPr lang="fr-FR" sz="3200" dirty="0"/>
              <a:t>Contexte</a:t>
            </a:r>
          </a:p>
        </p:txBody>
      </p:sp>
    </p:spTree>
    <p:extLst>
      <p:ext uri="{BB962C8B-B14F-4D97-AF65-F5344CB8AC3E}">
        <p14:creationId xmlns:p14="http://schemas.microsoft.com/office/powerpoint/2010/main" val="380186684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5"/>
            <a:ext cx="11767939" cy="4580078"/>
          </a:xfrm>
        </p:spPr>
        <p:txBody>
          <a:bodyPr>
            <a:normAutofit fontScale="92500" lnSpcReduction="20000"/>
          </a:bodyPr>
          <a:lstStyle/>
          <a:p>
            <a:r>
              <a:rPr lang="fr-FR" smtClean="0"/>
              <a:t>Certaines études </a:t>
            </a:r>
            <a:r>
              <a:rPr lang="fr-FR" i="1" dirty="0"/>
              <a:t>d’observation</a:t>
            </a:r>
            <a:r>
              <a:rPr lang="fr-FR" smtClean="0"/>
              <a:t> ont suggéré un bénéfice de l’oseltamivir chez les patients hospitalisés, mais d’autres ne l’ont pas fait, et les preuves issues d’essais </a:t>
            </a:r>
            <a:r>
              <a:rPr lang="fr-FR" i="1" dirty="0"/>
              <a:t>randomisés</a:t>
            </a:r>
            <a:r>
              <a:rPr lang="fr-FR" smtClean="0"/>
              <a:t> font défaut.</a:t>
            </a:r>
            <a:r>
              <a:rPr lang="fr-FR" baseline="30000" dirty="0" smtClean="0"/>
              <a:t>1,2</a:t>
            </a:r>
          </a:p>
          <a:p>
            <a:endParaRPr lang="fr-FR" baseline="30000" dirty="0"/>
          </a:p>
          <a:p>
            <a:r>
              <a:rPr lang="fr-FR" smtClean="0"/>
              <a:t>Ces données d’observation sont sujettes à des biais qui ne peuvent être évités de manière fiable</a:t>
            </a:r>
          </a:p>
          <a:p>
            <a:endParaRPr lang="fr-FR" baseline="30000" dirty="0"/>
          </a:p>
          <a:p>
            <a:r>
              <a:rPr lang="fr-FR" smtClean="0"/>
              <a:t>Pendant la pandémie, les données d’observation relatives à plusieurs traitements COVID-19 (par exemple l’azithromycine, le plasma de convalescence) étaient trompeuses et ont été contredites par des essais randomisés de grande envergure réalisés ultérieurement.</a:t>
            </a:r>
          </a:p>
          <a:p>
            <a:endParaRPr lang="fr-FR" dirty="0"/>
          </a:p>
          <a:p>
            <a:r>
              <a:rPr lang="fr-FR" smtClean="0"/>
              <a:t>En l’absence de données randomisées, l’efficacité et la sécurité de l’oseltamivir chez les patients hospitalisés sont incertaines.</a:t>
            </a:r>
            <a:endParaRPr lang="fr-FR" dirty="0"/>
          </a:p>
        </p:txBody>
      </p:sp>
      <p:sp>
        <p:nvSpPr>
          <p:cNvPr id="4" name="TextBox 3"/>
          <p:cNvSpPr txBox="1"/>
          <p:nvPr/>
        </p:nvSpPr>
        <p:spPr>
          <a:xfrm>
            <a:off x="5241215" y="6273225"/>
            <a:ext cx="7057830" cy="584775"/>
          </a:xfrm>
          <a:prstGeom prst="rect">
            <a:avLst/>
          </a:prstGeom>
          <a:noFill/>
        </p:spPr>
        <p:txBody>
          <a:bodyPr wrap="none" rtlCol="0">
            <a:spAutoFit/>
          </a:bodyPr>
          <a:lstStyle/>
          <a:p>
            <a:r>
              <a:rPr lang="fr-FR" sz="1600" dirty="0" smtClean="0"/>
              <a:t>1 Muthuri SG, et al. Lancet Respir Med. 2014 May;2(5):395-404. </a:t>
            </a:r>
            <a:r>
              <a:rPr lang="fr-FR" sz="1600" u="sng" dirty="0" smtClean="0">
                <a:hlinkClick r:id="rId2"/>
              </a:rPr>
              <a:t>PMC6637757</a:t>
            </a:r>
            <a:endParaRPr lang="fr-FR" sz="1600" dirty="0"/>
          </a:p>
          <a:p>
            <a:r>
              <a:rPr lang="fr-FR" sz="1600" dirty="0" smtClean="0"/>
              <a:t>2 Heneghan CJ, et al. Health Technol Assess. 2016 May;20(42):1-242. </a:t>
            </a:r>
            <a:r>
              <a:rPr lang="fr-FR" sz="1600" u="sng" dirty="0">
                <a:hlinkClick r:id="rId3"/>
              </a:rPr>
              <a:t>PMC4904189</a:t>
            </a:r>
            <a:endParaRPr lang="fr-FR" sz="1600"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fr-FR" sz="3200" dirty="0" smtClean="0"/>
              <a:t>Oseltamivir (Tamiflu)</a:t>
            </a:r>
            <a:r>
              <a:t/>
            </a:r>
            <a:br/>
            <a:r>
              <a:rPr lang="fr-FR" sz="3200" dirty="0" smtClean="0"/>
              <a:t>Contexte</a:t>
            </a:r>
            <a:endParaRPr lang="fr-FR" sz="3200" dirty="0"/>
          </a:p>
        </p:txBody>
      </p:sp>
    </p:spTree>
    <p:extLst>
      <p:ext uri="{BB962C8B-B14F-4D97-AF65-F5344CB8AC3E}">
        <p14:creationId xmlns:p14="http://schemas.microsoft.com/office/powerpoint/2010/main" val="299917586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7" y="1459126"/>
            <a:ext cx="6379814" cy="3957558"/>
          </a:xfrm>
        </p:spPr>
        <p:txBody>
          <a:bodyPr>
            <a:normAutofit/>
          </a:bodyPr>
          <a:lstStyle/>
          <a:p>
            <a:r>
              <a:rPr lang="fr-FR" sz="2000" dirty="0" smtClean="0"/>
              <a:t>De nombreuses directives thérapeutiques recommandent l’administration d’INA aux patients hospitalisés pour cause de grippe.</a:t>
            </a:r>
          </a:p>
          <a:p>
            <a:r>
              <a:rPr lang="fr-FR" sz="2000" dirty="0" smtClean="0"/>
              <a:t>En 2023, le Chief Medical Officer pour l’Angleterre a écrit à tous les hôpitaux du Royaume-Uni pour soutenir les essais qui comprennent un bras sans antiviral</a:t>
            </a:r>
          </a:p>
          <a:p>
            <a:endParaRPr lang="fr-FR" sz="2000" dirty="0"/>
          </a:p>
          <a:p>
            <a:endParaRPr lang="fr-FR" sz="2000" dirty="0" smtClean="0"/>
          </a:p>
          <a:p>
            <a:endParaRPr lang="fr-FR" sz="2000" dirty="0"/>
          </a:p>
          <a:p>
            <a:endParaRPr lang="fr-FR" sz="2000" dirty="0" smtClean="0"/>
          </a:p>
          <a:p>
            <a:endParaRPr lang="fr-FR" sz="2000" dirty="0"/>
          </a:p>
          <a:p>
            <a:endParaRPr lang="fr-FR" sz="2000" dirty="0"/>
          </a:p>
          <a:p>
            <a:endParaRPr lang="fr-FR" sz="2000" dirty="0" smtClean="0"/>
          </a:p>
          <a:p>
            <a:endParaRPr lang="fr-FR" sz="2000" dirty="0"/>
          </a:p>
        </p:txBody>
      </p:sp>
      <p:pic>
        <p:nvPicPr>
          <p:cNvPr id="5" name="Picture 4"/>
          <p:cNvPicPr>
            <a:picLocks noChangeAspect="1"/>
          </p:cNvPicPr>
          <p:nvPr/>
        </p:nvPicPr>
        <p:blipFill>
          <a:blip r:embed="rId2"/>
          <a:stretch>
            <a:fillRect/>
          </a:stretch>
        </p:blipFill>
        <p:spPr>
          <a:xfrm>
            <a:off x="8881162" y="2415209"/>
            <a:ext cx="3222490" cy="437118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884015" y="1449635"/>
            <a:ext cx="3118829" cy="4258727"/>
          </a:xfrm>
          <a:prstGeom prst="rect">
            <a:avLst/>
          </a:prstGeom>
          <a:ln>
            <a:solidFill>
              <a:schemeClr val="tx1"/>
            </a:solidFill>
          </a:ln>
        </p:spPr>
      </p:pic>
      <p:sp>
        <p:nvSpPr>
          <p:cNvPr id="6" name="Rectangle 5"/>
          <p:cNvSpPr/>
          <p:nvPr/>
        </p:nvSpPr>
        <p:spPr>
          <a:xfrm>
            <a:off x="348647" y="3385359"/>
            <a:ext cx="6605036" cy="2031325"/>
          </a:xfrm>
          <a:prstGeom prst="rect">
            <a:avLst/>
          </a:prstGeom>
        </p:spPr>
        <p:txBody>
          <a:bodyPr wrap="square">
            <a:spAutoFit/>
          </a:bodyPr>
          <a:lstStyle/>
          <a:p>
            <a:r>
              <a:rPr lang="fr-FR" b="1" i="1" dirty="0" smtClean="0"/>
              <a:t>« [...] Pour les hôpitaux et les cliniciens qui entreprennent des essais nationaux, nous considérons qu’il est tout à fait conforme aux bonnes pratiques cliniques et à nos directives de procéder à une randomisation. »</a:t>
            </a:r>
          </a:p>
          <a:p>
            <a:endParaRPr lang="fr-FR" b="1" i="1" dirty="0" smtClean="0"/>
          </a:p>
          <a:p>
            <a:r>
              <a:rPr lang="fr-FR" b="1" i="1" dirty="0" smtClean="0"/>
              <a:t>« À ce jour, aucun de ces traitements antiviraux n’a prouvé, dans le cadre d’essais contrôlés randomisés, qu’il améliorait les résultats cliniques des patients admis à l’hôpital. »</a:t>
            </a:r>
            <a:endParaRPr lang="fr-FR" b="1" i="1" dirty="0"/>
          </a:p>
        </p:txBody>
      </p:sp>
      <p:sp>
        <p:nvSpPr>
          <p:cNvPr id="8" name="TextBox 7"/>
          <p:cNvSpPr txBox="1"/>
          <p:nvPr/>
        </p:nvSpPr>
        <p:spPr>
          <a:xfrm>
            <a:off x="220387" y="5708362"/>
            <a:ext cx="8227874" cy="707886"/>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t>Des discussions/communications locales peuvent être nécessaires pour expliquer ce contexte.</a:t>
            </a:r>
            <a:endParaRPr lang="fr-FR" sz="1600" dirty="0"/>
          </a:p>
        </p:txBody>
      </p:sp>
      <p:sp>
        <p:nvSpPr>
          <p:cNvPr id="10" name="Title 1"/>
          <p:cNvSpPr>
            <a:spLocks noGrp="1"/>
          </p:cNvSpPr>
          <p:nvPr>
            <p:ph type="title"/>
          </p:nvPr>
        </p:nvSpPr>
        <p:spPr>
          <a:xfrm>
            <a:off x="446328" y="29794"/>
            <a:ext cx="10515600" cy="1325563"/>
          </a:xfrm>
        </p:spPr>
        <p:txBody>
          <a:bodyPr>
            <a:normAutofit/>
          </a:bodyPr>
          <a:lstStyle/>
          <a:p>
            <a:r>
              <a:rPr lang="fr-FR" sz="3200" dirty="0"/>
              <a:t>Oseltamivir (Tamiflu)</a:t>
            </a:r>
            <a:r>
              <a:t/>
            </a:r>
            <a:br/>
            <a:r>
              <a:rPr lang="fr-FR" sz="3200" dirty="0"/>
              <a:t>Contexte</a:t>
            </a:r>
          </a:p>
        </p:txBody>
      </p:sp>
    </p:spTree>
    <p:extLst>
      <p:ext uri="{BB962C8B-B14F-4D97-AF65-F5344CB8AC3E}">
        <p14:creationId xmlns:p14="http://schemas.microsoft.com/office/powerpoint/2010/main" val="1806970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2.xml><?xml version="1.0" encoding="utf-8"?>
<ds:datastoreItem xmlns:ds="http://schemas.openxmlformats.org/officeDocument/2006/customXml" ds:itemID="{55AE2DF8-4CF7-423A-9389-1D444BE72635}"/>
</file>

<file path=customXml/itemProps3.xml><?xml version="1.0" encoding="utf-8"?>
<ds:datastoreItem xmlns:ds="http://schemas.openxmlformats.org/officeDocument/2006/customXml" ds:itemID="{B412AD73-C1FD-49B0-ACF6-15D917CCBFA5}">
  <ds:schemaRefs>
    <ds:schemaRef ds:uri="cf0dfbcc-b360-4cf7-9bf5-370ba522dbe9"/>
    <ds:schemaRef ds:uri="http://purl.org/dc/dcmitype/"/>
    <ds:schemaRef ds:uri="83c9eb58-c16a-4eef-9abf-4aeec758fe0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5713</TotalTime>
  <Words>1763</Words>
  <Application>Microsoft Office PowerPoint</Application>
  <PresentationFormat>Widescreen</PresentationFormat>
  <Paragraphs>214</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Arial</vt:lpstr>
      <vt:lpstr>Office Theme</vt:lpstr>
      <vt:lpstr>L’essai RECOVERY</vt:lpstr>
      <vt:lpstr>Contexte de la grippe  </vt:lpstr>
      <vt:lpstr>Éligibilité pour l’essai RECOVERY</vt:lpstr>
      <vt:lpstr>Conception RECOVERY : Protocole principal V27.0 (y compris les comparaisons hors UE)</vt:lpstr>
      <vt:lpstr>PowerPoint Presentation</vt:lpstr>
      <vt:lpstr>PowerPoint Presentation</vt:lpstr>
      <vt:lpstr>Oseltamivir (Tamiflu) Contexte</vt:lpstr>
      <vt:lpstr>PowerPoint Presentation</vt:lpstr>
      <vt:lpstr>Oseltamivir (Tamiflu) Contexte</vt:lpstr>
      <vt:lpstr>Oseltamivir (Tamiflu) Éligibilité</vt:lpstr>
      <vt:lpstr>Oseltamivir (Tamiflu) Dosage et effets secondaires</vt:lpstr>
      <vt:lpstr>PowerPoint Presentation</vt:lpstr>
      <vt:lpstr>Corticostéroïdes pour la grippe Contexte</vt:lpstr>
      <vt:lpstr>PowerPoint Presentation</vt:lpstr>
      <vt:lpstr>PowerPoint Presentation</vt:lpstr>
      <vt:lpstr>Corticostéroïdes pour la grippe Interactions potentielles</vt:lpstr>
      <vt:lpstr>Résumé - Traitements contre la grippe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647</cp:revision>
  <cp:lastPrinted>2020-03-18T19:42:16Z</cp:lastPrinted>
  <dcterms:created xsi:type="dcterms:W3CDTF">2020-03-14T13:47:38Z</dcterms:created>
  <dcterms:modified xsi:type="dcterms:W3CDTF">2024-03-14T10:18:21Z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