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handoutMasterIdLst>
    <p:handoutMasterId r:id="rId32"/>
  </p:handoutMasterIdLst>
  <p:sldIdLst>
    <p:sldId id="285" r:id="rId5"/>
    <p:sldId id="340" r:id="rId6"/>
    <p:sldId id="286" r:id="rId7"/>
    <p:sldId id="288" r:id="rId8"/>
    <p:sldId id="293" r:id="rId9"/>
    <p:sldId id="337" r:id="rId10"/>
    <p:sldId id="319" r:id="rId11"/>
    <p:sldId id="320" r:id="rId12"/>
    <p:sldId id="292" r:id="rId13"/>
    <p:sldId id="299" r:id="rId14"/>
    <p:sldId id="297" r:id="rId15"/>
    <p:sldId id="338" r:id="rId16"/>
    <p:sldId id="336" r:id="rId17"/>
    <p:sldId id="301" r:id="rId18"/>
    <p:sldId id="317" r:id="rId19"/>
    <p:sldId id="321" r:id="rId20"/>
    <p:sldId id="339" r:id="rId21"/>
    <p:sldId id="326" r:id="rId22"/>
    <p:sldId id="325" r:id="rId23"/>
    <p:sldId id="328" r:id="rId24"/>
    <p:sldId id="327" r:id="rId25"/>
    <p:sldId id="329" r:id="rId26"/>
    <p:sldId id="330" r:id="rId27"/>
    <p:sldId id="331" r:id="rId28"/>
    <p:sldId id="341" r:id="rId29"/>
    <p:sldId id="342" r:id="rId30"/>
  </p:sldIdLst>
  <p:sldSz cx="12192000" cy="6858000"/>
  <p:notesSz cx="6881813" cy="96615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31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99" autoAdjust="0"/>
    <p:restoredTop sz="94660"/>
  </p:normalViewPr>
  <p:slideViewPr>
    <p:cSldViewPr snapToGrid="0">
      <p:cViewPr varScale="1">
        <p:scale>
          <a:sx n="130" d="100"/>
          <a:sy n="130" d="100"/>
        </p:scale>
        <p:origin x="91" y="139"/>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1" d="100"/>
          <a:sy n="61" d="100"/>
        </p:scale>
        <p:origin x="3168" y="3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841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97313" y="0"/>
            <a:ext cx="2982912" cy="484188"/>
          </a:xfrm>
          <a:prstGeom prst="rect">
            <a:avLst/>
          </a:prstGeom>
        </p:spPr>
        <p:txBody>
          <a:bodyPr vert="horz" lIns="91440" tIns="45720" rIns="91440" bIns="45720" rtlCol="0"/>
          <a:lstStyle>
            <a:lvl1pPr algn="r">
              <a:defRPr sz="1200"/>
            </a:lvl1pPr>
          </a:lstStyle>
          <a:p>
            <a:fld id="{07A89F33-88FA-4C31-8EE9-53BF7CE611CD}" type="datetimeFigureOut">
              <a:rPr lang="en-GB" smtClean="0"/>
              <a:t>14/03/2024</a:t>
            </a:fld>
            <a:endParaRPr lang="fr-FR"/>
          </a:p>
        </p:txBody>
      </p:sp>
      <p:sp>
        <p:nvSpPr>
          <p:cNvPr id="4" name="Footer Placeholder 3"/>
          <p:cNvSpPr>
            <a:spLocks noGrp="1"/>
          </p:cNvSpPr>
          <p:nvPr>
            <p:ph type="ftr" sz="quarter" idx="2"/>
          </p:nvPr>
        </p:nvSpPr>
        <p:spPr>
          <a:xfrm>
            <a:off x="0" y="9177338"/>
            <a:ext cx="2982913" cy="4841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97313" y="9177338"/>
            <a:ext cx="2982912" cy="484187"/>
          </a:xfrm>
          <a:prstGeom prst="rect">
            <a:avLst/>
          </a:prstGeom>
        </p:spPr>
        <p:txBody>
          <a:bodyPr vert="horz" lIns="91440" tIns="45720" rIns="91440" bIns="45720" rtlCol="0" anchor="b"/>
          <a:lstStyle>
            <a:lvl1pPr algn="r">
              <a:defRPr sz="1200"/>
            </a:lvl1pPr>
          </a:lstStyle>
          <a:p>
            <a:fld id="{801E312D-A67A-4254-BAD9-A34E7CF79F62}" type="slidenum">
              <a:rPr lang="en-GB" smtClean="0"/>
              <a:t>‹#›</a:t>
            </a:fld>
            <a:endParaRPr lang="fr-FR"/>
          </a:p>
        </p:txBody>
      </p:sp>
    </p:spTree>
    <p:extLst>
      <p:ext uri="{BB962C8B-B14F-4D97-AF65-F5344CB8AC3E}">
        <p14:creationId xmlns:p14="http://schemas.microsoft.com/office/powerpoint/2010/main" val="23890628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841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97313" y="0"/>
            <a:ext cx="2982912" cy="484188"/>
          </a:xfrm>
          <a:prstGeom prst="rect">
            <a:avLst/>
          </a:prstGeom>
        </p:spPr>
        <p:txBody>
          <a:bodyPr vert="horz" lIns="91440" tIns="45720" rIns="91440" bIns="45720" rtlCol="0"/>
          <a:lstStyle>
            <a:lvl1pPr algn="r">
              <a:defRPr sz="1200"/>
            </a:lvl1pPr>
          </a:lstStyle>
          <a:p>
            <a:fld id="{31150CEC-88BE-4E7C-8A2B-7B45E16C23DF}" type="datetimeFigureOut">
              <a:rPr lang="en-GB" smtClean="0"/>
              <a:t>14/03/2024</a:t>
            </a:fld>
            <a:endParaRPr lang="fr-FR" dirty="0"/>
          </a:p>
        </p:txBody>
      </p:sp>
      <p:sp>
        <p:nvSpPr>
          <p:cNvPr id="4" name="Slide Image Placeholder 3"/>
          <p:cNvSpPr>
            <a:spLocks noGrp="1" noRot="1" noChangeAspect="1"/>
          </p:cNvSpPr>
          <p:nvPr>
            <p:ph type="sldImg" idx="2"/>
          </p:nvPr>
        </p:nvSpPr>
        <p:spPr>
          <a:xfrm>
            <a:off x="544513" y="1208088"/>
            <a:ext cx="5794375" cy="32607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8975" y="4649788"/>
            <a:ext cx="5505450" cy="38036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177338"/>
            <a:ext cx="2982913" cy="4841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97313" y="9177338"/>
            <a:ext cx="2982912" cy="484187"/>
          </a:xfrm>
          <a:prstGeom prst="rect">
            <a:avLst/>
          </a:prstGeom>
        </p:spPr>
        <p:txBody>
          <a:bodyPr vert="horz" lIns="91440" tIns="45720" rIns="91440" bIns="45720" rtlCol="0" anchor="b"/>
          <a:lstStyle>
            <a:lvl1pPr algn="r">
              <a:defRPr sz="1200"/>
            </a:lvl1pPr>
          </a:lstStyle>
          <a:p>
            <a:fld id="{811C7653-B33C-4F75-9080-43DE5D58E600}" type="slidenum">
              <a:rPr lang="en-GB" smtClean="0"/>
              <a:t>‹#›</a:t>
            </a:fld>
            <a:endParaRPr lang="fr-FR" dirty="0"/>
          </a:p>
        </p:txBody>
      </p:sp>
    </p:spTree>
    <p:extLst>
      <p:ext uri="{BB962C8B-B14F-4D97-AF65-F5344CB8AC3E}">
        <p14:creationId xmlns:p14="http://schemas.microsoft.com/office/powerpoint/2010/main" val="3349859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901852"/>
            <a:ext cx="9144000" cy="2387600"/>
          </a:xfrm>
        </p:spPr>
        <p:txBody>
          <a:bodyPr anchor="b"/>
          <a:lstStyle>
            <a:lvl1pPr algn="ctr">
              <a:defRPr sz="6000">
                <a:solidFill>
                  <a:schemeClr val="tx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ACF49BA-76B6-44EE-BBED-300C86C8DDCC}" type="datetimeFigureOut">
              <a:rPr lang="en-GB" smtClean="0"/>
              <a:t>14/03/2024</a:t>
            </a:fld>
            <a:endParaRPr lang="en-GB" dirty="0"/>
          </a:p>
        </p:txBody>
      </p:sp>
      <p:sp>
        <p:nvSpPr>
          <p:cNvPr id="5" name="Footer Placeholder 4"/>
          <p:cNvSpPr>
            <a:spLocks noGrp="1"/>
          </p:cNvSpPr>
          <p:nvPr>
            <p:ph type="ftr" sz="quarter" idx="11"/>
          </p:nvPr>
        </p:nvSpPr>
        <p:spPr/>
        <p:txBody>
          <a:bodyPr/>
          <a:lstStyle/>
          <a:p>
            <a:r>
              <a:rPr lang="en-GB" dirty="0"/>
              <a:t>1</a:t>
            </a:r>
          </a:p>
        </p:txBody>
      </p:sp>
      <p:sp>
        <p:nvSpPr>
          <p:cNvPr id="6" name="Slide Number Placeholder 5"/>
          <p:cNvSpPr>
            <a:spLocks noGrp="1"/>
          </p:cNvSpPr>
          <p:nvPr>
            <p:ph type="sldNum" sz="quarter" idx="12"/>
          </p:nvPr>
        </p:nvSpPr>
        <p:spPr/>
        <p:txBody>
          <a:bodyPr/>
          <a:lstStyle>
            <a:lvl1pPr>
              <a:defRPr/>
            </a:lvl1pPr>
          </a:lstStyle>
          <a:p>
            <a:r>
              <a:rPr lang="en-GB" dirty="0"/>
              <a:t>1</a:t>
            </a:r>
          </a:p>
        </p:txBody>
      </p:sp>
    </p:spTree>
    <p:extLst>
      <p:ext uri="{BB962C8B-B14F-4D97-AF65-F5344CB8AC3E}">
        <p14:creationId xmlns:p14="http://schemas.microsoft.com/office/powerpoint/2010/main" val="3386723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ACF49BA-76B6-44EE-BBED-300C86C8DDCC}" type="datetimeFigureOut">
              <a:rPr lang="en-GB" smtClean="0"/>
              <a:t>14/03/2024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479959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ACF49BA-76B6-44EE-BBED-300C86C8DDCC}" type="datetimeFigureOut">
              <a:rPr lang="en-GB" smtClean="0"/>
              <a:t>14/03/2024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1496721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4741"/>
            <a:ext cx="10515600" cy="1325563"/>
          </a:xfrm>
        </p:spPr>
        <p:txBody>
          <a:bodyPr/>
          <a:lstStyle>
            <a:lvl1pPr>
              <a:defRPr b="1">
                <a:solidFill>
                  <a:schemeClr val="bg1"/>
                </a:solidFill>
                <a:latin typeface="+mn-lt"/>
              </a:defRPr>
            </a:lvl1pPr>
          </a:lstStyle>
          <a:p>
            <a:r>
              <a:rPr lang="en-US" dirty="0"/>
              <a:t>Click to edit Master title style</a:t>
            </a:r>
            <a:endParaRPr lang="en-GB" dirty="0"/>
          </a:p>
        </p:txBody>
      </p:sp>
      <p:sp>
        <p:nvSpPr>
          <p:cNvPr id="3" name="Content Placeholder 2"/>
          <p:cNvSpPr>
            <a:spLocks noGrp="1"/>
          </p:cNvSpPr>
          <p:nvPr>
            <p:ph idx="1"/>
          </p:nvPr>
        </p:nvSpPr>
        <p:spPr>
          <a:xfrm>
            <a:off x="504201" y="1596885"/>
            <a:ext cx="11177899" cy="458007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FACF49BA-76B6-44EE-BBED-300C86C8DDCC}" type="datetimeFigureOut">
              <a:rPr lang="en-GB" smtClean="0"/>
              <a:t>14/03/2024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2603384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normAutofit/>
          </a:bodyPr>
          <a:lstStyle>
            <a:lvl1pPr marL="0" indent="0">
              <a:buNone/>
              <a:defRPr sz="4000" b="1" cap="all" baseline="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FACF49BA-76B6-44EE-BBED-300C86C8DDCC}" type="datetimeFigureOut">
              <a:rPr lang="en-GB" smtClean="0"/>
              <a:t>14/03/2024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2006543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ACF49BA-76B6-44EE-BBED-300C86C8DDCC}" type="datetimeFigureOut">
              <a:rPr lang="en-GB" smtClean="0"/>
              <a:t>14/03/2024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1756927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ACF49BA-76B6-44EE-BBED-300C86C8DDCC}" type="datetimeFigureOut">
              <a:rPr lang="en-GB" smtClean="0"/>
              <a:t>14/03/2024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3945957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ACF49BA-76B6-44EE-BBED-300C86C8DDCC}" type="datetimeFigureOut">
              <a:rPr lang="en-GB" smtClean="0"/>
              <a:t>14/03/2024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3634164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CF49BA-76B6-44EE-BBED-300C86C8DDCC}" type="datetimeFigureOut">
              <a:rPr lang="en-GB" smtClean="0"/>
              <a:t>14/03/2024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1224225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ACF49BA-76B6-44EE-BBED-300C86C8DDCC}" type="datetimeFigureOut">
              <a:rPr lang="en-GB" smtClean="0"/>
              <a:t>14/03/2024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3214022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ACF49BA-76B6-44EE-BBED-300C86C8DDCC}" type="datetimeFigureOut">
              <a:rPr lang="en-GB" smtClean="0"/>
              <a:t>14/03/2024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291893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12192000" cy="1340304"/>
          </a:xfrm>
          <a:prstGeom prst="rect">
            <a:avLst/>
          </a:prstGeom>
          <a:solidFill>
            <a:srgbClr val="9E3159"/>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
        <p:nvSpPr>
          <p:cNvPr id="2" name="Title Placeholder 1"/>
          <p:cNvSpPr>
            <a:spLocks noGrp="1"/>
          </p:cNvSpPr>
          <p:nvPr>
            <p:ph type="title"/>
          </p:nvPr>
        </p:nvSpPr>
        <p:spPr>
          <a:xfrm>
            <a:off x="838200" y="737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CF49BA-76B6-44EE-BBED-300C86C8DDCC}" type="datetimeFigureOut">
              <a:rPr lang="en-GB" smtClean="0"/>
              <a:t>14/03/2024</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C0CA23-4D8D-4670-B5DD-ACC4E2457EF3}" type="slidenum">
              <a:rPr lang="en-GB" smtClean="0"/>
              <a:t>‹#›</a:t>
            </a:fld>
            <a:endParaRPr lang="en-GB" dirty="0"/>
          </a:p>
        </p:txBody>
      </p:sp>
      <p:pic>
        <p:nvPicPr>
          <p:cNvPr id="8" name="Picture 7" descr="A picture containing drawing&#10;&#10;Description automatically generated">
            <a:extLst>
              <a:ext uri="{FF2B5EF4-FFF2-40B4-BE49-F238E27FC236}">
                <a16:creationId xmlns:a16="http://schemas.microsoft.com/office/drawing/2014/main" id="{D0CC1E02-2C9F-4010-9C00-8B42EAD64238}"/>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b="23645"/>
          <a:stretch/>
        </p:blipFill>
        <p:spPr>
          <a:xfrm>
            <a:off x="8581049" y="165100"/>
            <a:ext cx="2880360" cy="686547"/>
          </a:xfrm>
          <a:prstGeom prst="rect">
            <a:avLst/>
          </a:prstGeom>
        </p:spPr>
      </p:pic>
    </p:spTree>
    <p:extLst>
      <p:ext uri="{BB962C8B-B14F-4D97-AF65-F5344CB8AC3E}">
        <p14:creationId xmlns:p14="http://schemas.microsoft.com/office/powerpoint/2010/main" val="37645353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mailto:recovery@ecraid.eu"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recovery.net/"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mailto:recoverytrial@ndph.ox.ac.u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npeu.openclinica.io/"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386208"/>
            <a:ext cx="9144000" cy="1102986"/>
          </a:xfrm>
        </p:spPr>
        <p:txBody>
          <a:bodyPr>
            <a:normAutofit fontScale="90000"/>
          </a:bodyPr>
          <a:lstStyle/>
          <a:p>
            <a:r>
              <a:t/>
            </a:r>
            <a:br/>
            <a:r>
              <a:rPr lang="fr-FR" b="1" dirty="0">
                <a:solidFill>
                  <a:srgbClr val="9E3159"/>
                </a:solidFill>
                <a:latin typeface="+mn-lt"/>
              </a:rPr>
              <a:t>L’essai RECOVERY</a:t>
            </a:r>
          </a:p>
        </p:txBody>
      </p:sp>
      <p:sp>
        <p:nvSpPr>
          <p:cNvPr id="3" name="Subtitle 2"/>
          <p:cNvSpPr>
            <a:spLocks noGrp="1"/>
          </p:cNvSpPr>
          <p:nvPr>
            <p:ph type="subTitle" idx="1"/>
          </p:nvPr>
        </p:nvSpPr>
        <p:spPr>
          <a:xfrm>
            <a:off x="1588008" y="4342194"/>
            <a:ext cx="9144000" cy="1655762"/>
          </a:xfrm>
        </p:spPr>
        <p:txBody>
          <a:bodyPr/>
          <a:lstStyle/>
          <a:p>
            <a:r>
              <a:rPr lang="fr-FR" sz="3200" b="1" dirty="0"/>
              <a:t>Formation au suivi dans l’UE</a:t>
            </a:r>
          </a:p>
          <a:p>
            <a:endParaRPr lang="fr-FR" b="1" dirty="0"/>
          </a:p>
          <a:p>
            <a:r>
              <a:rPr lang="fr-FR" sz="2000" b="1" dirty="0">
                <a:solidFill>
                  <a:schemeClr val="bg1">
                    <a:lumMod val="50000"/>
                  </a:schemeClr>
                </a:solidFill>
              </a:rPr>
              <a:t>V1.0 2024-01-30</a:t>
            </a:r>
          </a:p>
        </p:txBody>
      </p:sp>
    </p:spTree>
    <p:extLst>
      <p:ext uri="{BB962C8B-B14F-4D97-AF65-F5344CB8AC3E}">
        <p14:creationId xmlns:p14="http://schemas.microsoft.com/office/powerpoint/2010/main" val="1048101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9F5EA-4FFB-42AD-B9A4-FD8205757EE3}"/>
              </a:ext>
            </a:extLst>
          </p:cNvPr>
          <p:cNvSpPr>
            <a:spLocks noGrp="1"/>
          </p:cNvSpPr>
          <p:nvPr>
            <p:ph type="title"/>
          </p:nvPr>
        </p:nvSpPr>
        <p:spPr/>
        <p:txBody>
          <a:bodyPr/>
          <a:lstStyle/>
          <a:p>
            <a:r>
              <a:rPr lang="fr-FR"/>
              <a:t>Identification du participant</a:t>
            </a:r>
          </a:p>
        </p:txBody>
      </p:sp>
      <p:sp>
        <p:nvSpPr>
          <p:cNvPr id="3" name="Rectangle 2"/>
          <p:cNvSpPr/>
          <p:nvPr/>
        </p:nvSpPr>
        <p:spPr>
          <a:xfrm>
            <a:off x="7365537" y="1653080"/>
            <a:ext cx="5068576" cy="2642070"/>
          </a:xfrm>
          <a:prstGeom prst="rect">
            <a:avLst/>
          </a:prstGeom>
        </p:spPr>
        <p:txBody>
          <a:bodyPr wrap="square">
            <a:spAutoFit/>
          </a:bodyPr>
          <a:lstStyle/>
          <a:p>
            <a:pPr>
              <a:lnSpc>
                <a:spcPct val="107000"/>
              </a:lnSpc>
              <a:spcAft>
                <a:spcPts val="800"/>
              </a:spcAft>
            </a:pPr>
            <a:r>
              <a:rPr lang="fr-FR" sz="2600" dirty="0">
                <a:latin typeface="Calibri" panose="020F0502020204030204" pitchFamily="34" charset="0"/>
              </a:rPr>
              <a:t>Si nécessaire, vous pouvez confirmer l’ID du participant en imprimant les détails de la randomisation ou en vous connectant au site web de la randomisation et en cliquant sur « Voir la liste des recrutements récents »</a:t>
            </a:r>
            <a:endParaRPr lang="fr-FR" sz="2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p:cNvSpPr txBox="1"/>
          <p:nvPr/>
        </p:nvSpPr>
        <p:spPr>
          <a:xfrm>
            <a:off x="4826465" y="5205826"/>
            <a:ext cx="2241377" cy="923330"/>
          </a:xfrm>
          <a:prstGeom prst="rect">
            <a:avLst/>
          </a:prstGeom>
          <a:noFill/>
        </p:spPr>
        <p:txBody>
          <a:bodyPr wrap="square" rtlCol="0">
            <a:spAutoFit/>
          </a:bodyPr>
          <a:lstStyle/>
          <a:p>
            <a:r>
              <a:rPr lang="fr-FR" dirty="0"/>
              <a:t>Liste de recrutement récent sur le site web de randomisation</a:t>
            </a:r>
          </a:p>
        </p:txBody>
      </p:sp>
      <p:sp>
        <p:nvSpPr>
          <p:cNvPr id="10" name="TextBox 9"/>
          <p:cNvSpPr txBox="1"/>
          <p:nvPr/>
        </p:nvSpPr>
        <p:spPr>
          <a:xfrm>
            <a:off x="4594588" y="2258125"/>
            <a:ext cx="1903090" cy="923330"/>
          </a:xfrm>
          <a:prstGeom prst="rect">
            <a:avLst/>
          </a:prstGeom>
          <a:noFill/>
        </p:spPr>
        <p:txBody>
          <a:bodyPr wrap="square" rtlCol="0">
            <a:spAutoFit/>
          </a:bodyPr>
          <a:lstStyle/>
          <a:p>
            <a:r>
              <a:rPr lang="fr-FR" dirty="0"/>
              <a:t>Impression des détails de la randomisation</a:t>
            </a:r>
          </a:p>
        </p:txBody>
      </p:sp>
      <p:pic>
        <p:nvPicPr>
          <p:cNvPr id="9" name="Afbeelding 8">
            <a:extLst>
              <a:ext uri="{FF2B5EF4-FFF2-40B4-BE49-F238E27FC236}">
                <a16:creationId xmlns:a16="http://schemas.microsoft.com/office/drawing/2014/main" id="{892A43EA-9314-4024-CAF4-C920EA8D709A}"/>
              </a:ext>
            </a:extLst>
          </p:cNvPr>
          <p:cNvPicPr>
            <a:picLocks noChangeAspect="1"/>
          </p:cNvPicPr>
          <p:nvPr/>
        </p:nvPicPr>
        <p:blipFill>
          <a:blip r:embed="rId2"/>
          <a:stretch>
            <a:fillRect/>
          </a:stretch>
        </p:blipFill>
        <p:spPr>
          <a:xfrm>
            <a:off x="209604" y="1364340"/>
            <a:ext cx="4287213" cy="3634229"/>
          </a:xfrm>
          <a:prstGeom prst="rect">
            <a:avLst/>
          </a:prstGeom>
        </p:spPr>
      </p:pic>
      <p:pic>
        <p:nvPicPr>
          <p:cNvPr id="7" name="Afbeelding 6">
            <a:extLst>
              <a:ext uri="{FF2B5EF4-FFF2-40B4-BE49-F238E27FC236}">
                <a16:creationId xmlns:a16="http://schemas.microsoft.com/office/drawing/2014/main" id="{A8F36835-032F-1EFF-50D5-221953686D94}"/>
              </a:ext>
            </a:extLst>
          </p:cNvPr>
          <p:cNvPicPr>
            <a:picLocks noChangeAspect="1"/>
          </p:cNvPicPr>
          <p:nvPr/>
        </p:nvPicPr>
        <p:blipFill>
          <a:blip r:embed="rId3"/>
          <a:stretch>
            <a:fillRect/>
          </a:stretch>
        </p:blipFill>
        <p:spPr>
          <a:xfrm>
            <a:off x="75500" y="4295150"/>
            <a:ext cx="4750965" cy="2491483"/>
          </a:xfrm>
          <a:prstGeom prst="rect">
            <a:avLst/>
          </a:prstGeom>
          <a:ln>
            <a:solidFill>
              <a:schemeClr val="tx1"/>
            </a:solidFill>
          </a:ln>
        </p:spPr>
      </p:pic>
    </p:spTree>
    <p:extLst>
      <p:ext uri="{BB962C8B-B14F-4D97-AF65-F5344CB8AC3E}">
        <p14:creationId xmlns:p14="http://schemas.microsoft.com/office/powerpoint/2010/main" val="1632317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234036" y="1839723"/>
            <a:ext cx="6753785" cy="4538201"/>
          </a:xfrm>
          <a:prstGeom prst="rect">
            <a:avLst/>
          </a:prstGeom>
        </p:spPr>
      </p:pic>
      <p:sp>
        <p:nvSpPr>
          <p:cNvPr id="2" name="Title 1">
            <a:extLst>
              <a:ext uri="{FF2B5EF4-FFF2-40B4-BE49-F238E27FC236}">
                <a16:creationId xmlns:a16="http://schemas.microsoft.com/office/drawing/2014/main" id="{4F5FCFB4-5898-40FE-BF87-683AC4BDFE3C}"/>
              </a:ext>
            </a:extLst>
          </p:cNvPr>
          <p:cNvSpPr>
            <a:spLocks noGrp="1"/>
          </p:cNvSpPr>
          <p:nvPr>
            <p:ph type="title"/>
          </p:nvPr>
        </p:nvSpPr>
        <p:spPr/>
        <p:txBody>
          <a:bodyPr/>
          <a:lstStyle/>
          <a:p>
            <a:r>
              <a:rPr lang="fr-FR"/>
              <a:t>Dossier du participant</a:t>
            </a:r>
          </a:p>
        </p:txBody>
      </p:sp>
      <p:sp>
        <p:nvSpPr>
          <p:cNvPr id="4" name="TextBox 3"/>
          <p:cNvSpPr txBox="1"/>
          <p:nvPr/>
        </p:nvSpPr>
        <p:spPr>
          <a:xfrm>
            <a:off x="7208801" y="1694534"/>
            <a:ext cx="4625059" cy="2246769"/>
          </a:xfrm>
          <a:prstGeom prst="rect">
            <a:avLst/>
          </a:prstGeom>
          <a:noFill/>
        </p:spPr>
        <p:txBody>
          <a:bodyPr wrap="square" rtlCol="0">
            <a:spAutoFit/>
          </a:bodyPr>
          <a:lstStyle/>
          <a:p>
            <a:r>
              <a:rPr lang="fr-FR" sz="2000" dirty="0"/>
              <a:t>Dans le dossier du participant, vous verrez une liste de CRFs qui ont été créés.</a:t>
            </a:r>
          </a:p>
          <a:p>
            <a:endParaRPr lang="fr-FR" sz="2000" dirty="0"/>
          </a:p>
          <a:p>
            <a:r>
              <a:rPr lang="fr-FR" sz="2000" dirty="0"/>
              <a:t>Un formulaire de suivi vierge est créé dès que le participant est randomisé, mais il ne doit pas être rempli avant le 28e jour.</a:t>
            </a:r>
          </a:p>
          <a:p>
            <a:endParaRPr lang="fr-FR" sz="2000" dirty="0"/>
          </a:p>
        </p:txBody>
      </p:sp>
      <p:sp>
        <p:nvSpPr>
          <p:cNvPr id="7" name="Oval 6"/>
          <p:cNvSpPr/>
          <p:nvPr/>
        </p:nvSpPr>
        <p:spPr>
          <a:xfrm>
            <a:off x="1198724" y="4343884"/>
            <a:ext cx="889156" cy="4795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9" name="Straight Connector 8"/>
          <p:cNvCxnSpPr/>
          <p:nvPr/>
        </p:nvCxnSpPr>
        <p:spPr>
          <a:xfrm flipV="1">
            <a:off x="2087880" y="2857500"/>
            <a:ext cx="5120921" cy="1726172"/>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pic>
        <p:nvPicPr>
          <p:cNvPr id="12" name="Picture 11"/>
          <p:cNvPicPr>
            <a:picLocks noChangeAspect="1"/>
          </p:cNvPicPr>
          <p:nvPr/>
        </p:nvPicPr>
        <p:blipFill>
          <a:blip r:embed="rId3"/>
          <a:stretch>
            <a:fillRect/>
          </a:stretch>
        </p:blipFill>
        <p:spPr>
          <a:xfrm>
            <a:off x="10854592" y="4415004"/>
            <a:ext cx="979268" cy="1369651"/>
          </a:xfrm>
          <a:prstGeom prst="rect">
            <a:avLst/>
          </a:prstGeom>
          <a:ln>
            <a:solidFill>
              <a:schemeClr val="tx1"/>
            </a:solidFill>
          </a:ln>
        </p:spPr>
      </p:pic>
      <p:sp>
        <p:nvSpPr>
          <p:cNvPr id="13" name="TextBox 12"/>
          <p:cNvSpPr txBox="1"/>
          <p:nvPr/>
        </p:nvSpPr>
        <p:spPr>
          <a:xfrm>
            <a:off x="7208800" y="4346599"/>
            <a:ext cx="3466819" cy="1908215"/>
          </a:xfrm>
          <a:prstGeom prst="rect">
            <a:avLst/>
          </a:prstGeom>
          <a:noFill/>
        </p:spPr>
        <p:txBody>
          <a:bodyPr wrap="square" rtlCol="0">
            <a:spAutoFit/>
          </a:bodyPr>
          <a:lstStyle/>
          <a:p>
            <a:r>
              <a:rPr lang="fr-FR" sz="2000" dirty="0"/>
              <a:t>Pour consulter ou modifier un CRF, cliquez sur les points et sélectionnez l’icône correspondante (pour éviter des modifications accidentelles, utilisez « Consulter » sauf si vous avez l’intention de modifier)</a:t>
            </a:r>
          </a:p>
          <a:p>
            <a:endParaRPr lang="fr-FR" dirty="0"/>
          </a:p>
        </p:txBody>
      </p:sp>
      <p:sp>
        <p:nvSpPr>
          <p:cNvPr id="14" name="Oval 13"/>
          <p:cNvSpPr/>
          <p:nvPr/>
        </p:nvSpPr>
        <p:spPr>
          <a:xfrm>
            <a:off x="3238500" y="4686300"/>
            <a:ext cx="191436" cy="22604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5" name="Straight Connector 14"/>
          <p:cNvCxnSpPr>
            <a:stCxn id="14" idx="6"/>
          </p:cNvCxnSpPr>
          <p:nvPr/>
        </p:nvCxnSpPr>
        <p:spPr>
          <a:xfrm flipV="1">
            <a:off x="3429936" y="4527161"/>
            <a:ext cx="3778863" cy="272162"/>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807881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31557" y="1571225"/>
            <a:ext cx="7039739" cy="4791475"/>
          </a:xfrm>
          <a:prstGeom prst="rect">
            <a:avLst/>
          </a:prstGeom>
        </p:spPr>
      </p:pic>
      <p:cxnSp>
        <p:nvCxnSpPr>
          <p:cNvPr id="9" name="Straight Connector 8"/>
          <p:cNvCxnSpPr>
            <a:stCxn id="7" idx="0"/>
          </p:cNvCxnSpPr>
          <p:nvPr/>
        </p:nvCxnSpPr>
        <p:spPr>
          <a:xfrm flipV="1">
            <a:off x="6864682" y="2407921"/>
            <a:ext cx="519098" cy="777239"/>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sp>
        <p:nvSpPr>
          <p:cNvPr id="2" name="Title 1">
            <a:extLst>
              <a:ext uri="{FF2B5EF4-FFF2-40B4-BE49-F238E27FC236}">
                <a16:creationId xmlns:a16="http://schemas.microsoft.com/office/drawing/2014/main" id="{4F5FCFB4-5898-40FE-BF87-683AC4BDFE3C}"/>
              </a:ext>
            </a:extLst>
          </p:cNvPr>
          <p:cNvSpPr>
            <a:spLocks noGrp="1"/>
          </p:cNvSpPr>
          <p:nvPr>
            <p:ph type="title"/>
          </p:nvPr>
        </p:nvSpPr>
        <p:spPr/>
        <p:txBody>
          <a:bodyPr/>
          <a:lstStyle/>
          <a:p>
            <a:r>
              <a:rPr lang="fr-FR"/>
              <a:t>Dossier du participant</a:t>
            </a:r>
          </a:p>
        </p:txBody>
      </p:sp>
      <p:sp>
        <p:nvSpPr>
          <p:cNvPr id="4" name="TextBox 3"/>
          <p:cNvSpPr txBox="1"/>
          <p:nvPr/>
        </p:nvSpPr>
        <p:spPr>
          <a:xfrm>
            <a:off x="7383780" y="2043383"/>
            <a:ext cx="4625059" cy="2246769"/>
          </a:xfrm>
          <a:prstGeom prst="rect">
            <a:avLst/>
          </a:prstGeom>
          <a:noFill/>
        </p:spPr>
        <p:txBody>
          <a:bodyPr wrap="square" rtlCol="0">
            <a:spAutoFit/>
          </a:bodyPr>
          <a:lstStyle/>
          <a:p>
            <a:r>
              <a:rPr lang="fr-FR" sz="2000" dirty="0"/>
              <a:t>Pour créer un nouveau CRF vierge (6 mois ou événement indésirable), cliquez sur « Ajouter nouveau »</a:t>
            </a:r>
          </a:p>
          <a:p>
            <a:endParaRPr lang="fr-FR" sz="2000" dirty="0"/>
          </a:p>
          <a:p>
            <a:r>
              <a:rPr lang="fr-FR" sz="2000" dirty="0"/>
              <a:t>Sélectionnez ensuite le formulaire approprié et la date d’achèvement du CRF (« Date de début »), puis cliquez sur « Ajouter des visites »</a:t>
            </a:r>
          </a:p>
          <a:p>
            <a:endParaRPr lang="fr-FR" sz="2000" dirty="0"/>
          </a:p>
        </p:txBody>
      </p:sp>
      <p:sp>
        <p:nvSpPr>
          <p:cNvPr id="7" name="Oval 6"/>
          <p:cNvSpPr/>
          <p:nvPr/>
        </p:nvSpPr>
        <p:spPr>
          <a:xfrm>
            <a:off x="6558068" y="3185160"/>
            <a:ext cx="613228" cy="3645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6" name="Picture 15"/>
          <p:cNvPicPr>
            <a:picLocks noChangeAspect="1"/>
          </p:cNvPicPr>
          <p:nvPr/>
        </p:nvPicPr>
        <p:blipFill>
          <a:blip r:embed="rId3"/>
          <a:stretch>
            <a:fillRect/>
          </a:stretch>
        </p:blipFill>
        <p:spPr>
          <a:xfrm>
            <a:off x="1905094" y="3408069"/>
            <a:ext cx="2105716" cy="737313"/>
          </a:xfrm>
          <a:prstGeom prst="rect">
            <a:avLst/>
          </a:prstGeom>
        </p:spPr>
      </p:pic>
    </p:spTree>
    <p:extLst>
      <p:ext uri="{BB962C8B-B14F-4D97-AF65-F5344CB8AC3E}">
        <p14:creationId xmlns:p14="http://schemas.microsoft.com/office/powerpoint/2010/main" val="2663396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295E0-A71C-4599-B141-C76240877BF4}"/>
              </a:ext>
            </a:extLst>
          </p:cNvPr>
          <p:cNvSpPr>
            <a:spLocks noGrp="1"/>
          </p:cNvSpPr>
          <p:nvPr>
            <p:ph type="title"/>
          </p:nvPr>
        </p:nvSpPr>
        <p:spPr/>
        <p:txBody>
          <a:bodyPr/>
          <a:lstStyle/>
          <a:p>
            <a:r>
              <a:rPr lang="fr-FR"/>
              <a:t>Remplissage des CRF</a:t>
            </a:r>
            <a:endParaRPr lang="fr-FR" dirty="0"/>
          </a:p>
        </p:txBody>
      </p:sp>
      <p:sp>
        <p:nvSpPr>
          <p:cNvPr id="3" name="TextBox 2"/>
          <p:cNvSpPr txBox="1"/>
          <p:nvPr/>
        </p:nvSpPr>
        <p:spPr>
          <a:xfrm>
            <a:off x="838200" y="2460800"/>
            <a:ext cx="8620760" cy="1754326"/>
          </a:xfrm>
          <a:prstGeom prst="rect">
            <a:avLst/>
          </a:prstGeom>
          <a:noFill/>
        </p:spPr>
        <p:txBody>
          <a:bodyPr wrap="square" rtlCol="0">
            <a:spAutoFit/>
          </a:bodyPr>
          <a:lstStyle/>
          <a:p>
            <a:r>
              <a:rPr lang="fr-FR" sz="3600" dirty="0"/>
              <a:t>Toutes les questions des CRF de suivi et de 6 mois se rapportent à la période d’hospitalisation du participant </a:t>
            </a:r>
            <a:r>
              <a:rPr lang="fr-FR" sz="3600" u="sng" dirty="0"/>
              <a:t>après</a:t>
            </a:r>
            <a:r>
              <a:rPr lang="fr-FR" sz="3600" dirty="0"/>
              <a:t> la randomisation.</a:t>
            </a:r>
          </a:p>
        </p:txBody>
      </p:sp>
    </p:spTree>
    <p:extLst>
      <p:ext uri="{BB962C8B-B14F-4D97-AF65-F5344CB8AC3E}">
        <p14:creationId xmlns:p14="http://schemas.microsoft.com/office/powerpoint/2010/main" val="3400169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40073" y="1671682"/>
            <a:ext cx="4913727" cy="3785652"/>
          </a:xfrm>
          <a:prstGeom prst="rect">
            <a:avLst/>
          </a:prstGeom>
          <a:noFill/>
        </p:spPr>
        <p:txBody>
          <a:bodyPr wrap="square" rtlCol="0">
            <a:spAutoFit/>
          </a:bodyPr>
          <a:lstStyle/>
          <a:p>
            <a:pPr marL="457200" indent="-457200">
              <a:buFont typeface="Arial" panose="020B0604020202020204" pitchFamily="34" charset="0"/>
              <a:buChar char="•"/>
            </a:pPr>
            <a:r>
              <a:rPr lang="fr-FR" sz="2000" dirty="0"/>
              <a:t>N’oubliez pas que le suivi à 28 jours est effectué à l’aide du formulaire « Formulaire de suivi »(et non du formulaire « Statut vital à 28 jours »).</a:t>
            </a:r>
          </a:p>
          <a:p>
            <a:pPr marL="457200" indent="-457200">
              <a:buFont typeface="Arial" panose="020B0604020202020204" pitchFamily="34" charset="0"/>
              <a:buChar char="•"/>
            </a:pPr>
            <a:endParaRPr lang="fr-FR" sz="2000" dirty="0"/>
          </a:p>
          <a:p>
            <a:pPr marL="457200" indent="-457200">
              <a:buFont typeface="Arial" panose="020B0604020202020204" pitchFamily="34" charset="0"/>
              <a:buChar char="•"/>
            </a:pPr>
            <a:r>
              <a:rPr lang="fr-FR" sz="2000" dirty="0"/>
              <a:t>Saisissez les données en sélectionnant une option ou en tapant les données dans la case appropriée</a:t>
            </a:r>
          </a:p>
          <a:p>
            <a:pPr marL="457200" indent="-457200">
              <a:buFont typeface="Arial" panose="020B0604020202020204" pitchFamily="34" charset="0"/>
              <a:buChar char="•"/>
            </a:pPr>
            <a:endParaRPr lang="fr-FR" sz="2000" dirty="0"/>
          </a:p>
          <a:p>
            <a:pPr marL="457200" indent="-457200">
              <a:buFont typeface="Arial" panose="020B0604020202020204" pitchFamily="34" charset="0"/>
              <a:buChar char="•"/>
            </a:pPr>
            <a:r>
              <a:rPr lang="fr-FR" sz="2000" dirty="0"/>
              <a:t>Si vous saisissez une date, vous pouvez utiliser le widget calendrier ou taper dans le format </a:t>
            </a:r>
            <a:r>
              <a:rPr lang="fr-FR" sz="2000" b="1" dirty="0"/>
              <a:t>AAAA-MM-JJ</a:t>
            </a:r>
          </a:p>
        </p:txBody>
      </p:sp>
      <p:sp>
        <p:nvSpPr>
          <p:cNvPr id="8" name="Title 1">
            <a:extLst>
              <a:ext uri="{FF2B5EF4-FFF2-40B4-BE49-F238E27FC236}">
                <a16:creationId xmlns:a16="http://schemas.microsoft.com/office/drawing/2014/main" id="{431295E0-A71C-4599-B141-C76240877BF4}"/>
              </a:ext>
            </a:extLst>
          </p:cNvPr>
          <p:cNvSpPr>
            <a:spLocks noGrp="1"/>
          </p:cNvSpPr>
          <p:nvPr>
            <p:ph type="title"/>
          </p:nvPr>
        </p:nvSpPr>
        <p:spPr/>
        <p:txBody>
          <a:bodyPr/>
          <a:lstStyle/>
          <a:p>
            <a:r>
              <a:rPr lang="fr-FR"/>
              <a:t>Remplissage des CRF</a:t>
            </a:r>
            <a:endParaRPr lang="fr-FR" dirty="0"/>
          </a:p>
        </p:txBody>
      </p:sp>
      <p:pic>
        <p:nvPicPr>
          <p:cNvPr id="4" name="Afbeelding 3">
            <a:extLst>
              <a:ext uri="{FF2B5EF4-FFF2-40B4-BE49-F238E27FC236}">
                <a16:creationId xmlns:a16="http://schemas.microsoft.com/office/drawing/2014/main" id="{CC20FBC8-D5DF-30BD-4AD9-F4919D9887F1}"/>
              </a:ext>
            </a:extLst>
          </p:cNvPr>
          <p:cNvPicPr>
            <a:picLocks noChangeAspect="1"/>
          </p:cNvPicPr>
          <p:nvPr/>
        </p:nvPicPr>
        <p:blipFill>
          <a:blip r:embed="rId2"/>
          <a:stretch>
            <a:fillRect/>
          </a:stretch>
        </p:blipFill>
        <p:spPr>
          <a:xfrm>
            <a:off x="410068" y="1428095"/>
            <a:ext cx="5341859" cy="5217469"/>
          </a:xfrm>
          <a:prstGeom prst="rect">
            <a:avLst/>
          </a:prstGeom>
        </p:spPr>
      </p:pic>
    </p:spTree>
    <p:extLst>
      <p:ext uri="{BB962C8B-B14F-4D97-AF65-F5344CB8AC3E}">
        <p14:creationId xmlns:p14="http://schemas.microsoft.com/office/powerpoint/2010/main" val="21228238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FB3BD-E35F-4714-9E82-EA483EC339F3}"/>
              </a:ext>
            </a:extLst>
          </p:cNvPr>
          <p:cNvSpPr>
            <a:spLocks noGrp="1"/>
          </p:cNvSpPr>
          <p:nvPr>
            <p:ph type="title"/>
          </p:nvPr>
        </p:nvSpPr>
        <p:spPr/>
        <p:txBody>
          <a:bodyPr/>
          <a:lstStyle/>
          <a:p>
            <a:r>
              <a:rPr lang="fr-FR"/>
              <a:t>Messages d’avertissement</a:t>
            </a:r>
          </a:p>
        </p:txBody>
      </p:sp>
      <p:sp>
        <p:nvSpPr>
          <p:cNvPr id="6" name="TextBox 5"/>
          <p:cNvSpPr txBox="1"/>
          <p:nvPr/>
        </p:nvSpPr>
        <p:spPr>
          <a:xfrm>
            <a:off x="5886939" y="1594839"/>
            <a:ext cx="5360181" cy="4493538"/>
          </a:xfrm>
          <a:prstGeom prst="rect">
            <a:avLst/>
          </a:prstGeom>
          <a:noFill/>
        </p:spPr>
        <p:txBody>
          <a:bodyPr wrap="square" rtlCol="0">
            <a:spAutoFit/>
          </a:bodyPr>
          <a:lstStyle/>
          <a:p>
            <a:pPr marL="457200" indent="-457200">
              <a:buFont typeface="Arial" panose="020B0604020202020204" pitchFamily="34" charset="0"/>
              <a:buChar char="•"/>
            </a:pPr>
            <a:r>
              <a:rPr lang="fr-FR" sz="2600" dirty="0"/>
              <a:t>Des messages d’avertissement s’affichent si la valeur saisie échoue à un contrôle de validation.</a:t>
            </a:r>
          </a:p>
          <a:p>
            <a:pPr marL="457200" indent="-457200">
              <a:buFont typeface="Arial" panose="020B0604020202020204" pitchFamily="34" charset="0"/>
              <a:buChar char="•"/>
            </a:pPr>
            <a:endParaRPr lang="fr-FR" sz="2600" dirty="0"/>
          </a:p>
          <a:p>
            <a:pPr marL="457200" indent="-457200">
              <a:buFont typeface="Arial" panose="020B0604020202020204" pitchFamily="34" charset="0"/>
              <a:buChar char="•"/>
            </a:pPr>
            <a:r>
              <a:rPr lang="fr-FR" sz="2600" dirty="0"/>
              <a:t>Dans cet exemple, l’année de naissance ne correspond pas à la date saisie lors de la randomisation (l’année de naissance et le sexe sont collectés pour éviter que des données ne soient accidentellement saisies pour le mauvais participant).</a:t>
            </a:r>
          </a:p>
          <a:p>
            <a:r>
              <a:rPr lang="fr-FR" dirty="0"/>
              <a:t> </a:t>
            </a:r>
            <a:endParaRPr lang="fr-FR" sz="2600" b="1" dirty="0"/>
          </a:p>
        </p:txBody>
      </p:sp>
      <p:pic>
        <p:nvPicPr>
          <p:cNvPr id="5" name="Afbeelding 4">
            <a:extLst>
              <a:ext uri="{FF2B5EF4-FFF2-40B4-BE49-F238E27FC236}">
                <a16:creationId xmlns:a16="http://schemas.microsoft.com/office/drawing/2014/main" id="{52ACE7E4-34F6-F833-59D7-9A4EEC38C17F}"/>
              </a:ext>
            </a:extLst>
          </p:cNvPr>
          <p:cNvPicPr>
            <a:picLocks noChangeAspect="1"/>
          </p:cNvPicPr>
          <p:nvPr/>
        </p:nvPicPr>
        <p:blipFill rotWithShape="1">
          <a:blip r:embed="rId2"/>
          <a:srcRect t="1456"/>
          <a:stretch/>
        </p:blipFill>
        <p:spPr>
          <a:xfrm>
            <a:off x="286326" y="1514764"/>
            <a:ext cx="5477164" cy="5328495"/>
          </a:xfrm>
          <a:prstGeom prst="rect">
            <a:avLst/>
          </a:prstGeom>
        </p:spPr>
      </p:pic>
    </p:spTree>
    <p:extLst>
      <p:ext uri="{BB962C8B-B14F-4D97-AF65-F5344CB8AC3E}">
        <p14:creationId xmlns:p14="http://schemas.microsoft.com/office/powerpoint/2010/main" val="17128254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220927" y="1772863"/>
            <a:ext cx="5209073" cy="4343457"/>
          </a:xfrm>
        </p:spPr>
        <p:txBody>
          <a:bodyPr>
            <a:normAutofit fontScale="85000" lnSpcReduction="20000"/>
          </a:bodyPr>
          <a:lstStyle/>
          <a:p>
            <a:r>
              <a:rPr lang="fr-FR" sz="2600" dirty="0"/>
              <a:t>Dans le CRF de suivi, sélectionnez tous les traitements listés que le patient a reçus (pour l’essai ou dans le cadre des soins de routine)</a:t>
            </a:r>
          </a:p>
          <a:p>
            <a:endParaRPr lang="fr-FR" sz="2600" dirty="0"/>
          </a:p>
          <a:p>
            <a:r>
              <a:rPr lang="fr-FR" sz="2600" dirty="0"/>
              <a:t>N’incluez le traitement attribué dans le cadre de l’étude RECOVERY que s’il a effectivement été administré au patient</a:t>
            </a:r>
          </a:p>
          <a:p>
            <a:pPr marL="0" indent="0">
              <a:buNone/>
            </a:pPr>
            <a:endParaRPr lang="fr-FR" sz="2600" dirty="0"/>
          </a:p>
          <a:p>
            <a:r>
              <a:rPr lang="fr-FR" sz="2600" dirty="0"/>
              <a:t>Veillez à enregistrer toute utilisation non expérimentale de traitements (par exemple l’oseltamivir) chez les participants auxquels ce traitement n’a pas été attribué</a:t>
            </a:r>
          </a:p>
        </p:txBody>
      </p:sp>
      <p:sp>
        <p:nvSpPr>
          <p:cNvPr id="7" name="Title 1">
            <a:extLst>
              <a:ext uri="{FF2B5EF4-FFF2-40B4-BE49-F238E27FC236}">
                <a16:creationId xmlns:a16="http://schemas.microsoft.com/office/drawing/2014/main" id="{431295E0-A71C-4599-B141-C76240877BF4}"/>
              </a:ext>
            </a:extLst>
          </p:cNvPr>
          <p:cNvSpPr txBox="1">
            <a:spLocks/>
          </p:cNvSpPr>
          <p:nvPr/>
        </p:nvSpPr>
        <p:spPr>
          <a:xfrm>
            <a:off x="990600" y="16714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r>
              <a:rPr lang="fr-FR"/>
              <a:t>Remplissage des CRF</a:t>
            </a:r>
            <a:endParaRPr lang="fr-FR" dirty="0"/>
          </a:p>
        </p:txBody>
      </p:sp>
      <p:pic>
        <p:nvPicPr>
          <p:cNvPr id="4" name="Afbeelding 3">
            <a:extLst>
              <a:ext uri="{FF2B5EF4-FFF2-40B4-BE49-F238E27FC236}">
                <a16:creationId xmlns:a16="http://schemas.microsoft.com/office/drawing/2014/main" id="{F615F2DF-136B-665B-69E3-0F3D05ACA6EF}"/>
              </a:ext>
            </a:extLst>
          </p:cNvPr>
          <p:cNvPicPr>
            <a:picLocks noChangeAspect="1"/>
          </p:cNvPicPr>
          <p:nvPr/>
        </p:nvPicPr>
        <p:blipFill>
          <a:blip r:embed="rId2"/>
          <a:stretch>
            <a:fillRect/>
          </a:stretch>
        </p:blipFill>
        <p:spPr>
          <a:xfrm>
            <a:off x="410455" y="1492704"/>
            <a:ext cx="5209073" cy="5321398"/>
          </a:xfrm>
          <a:prstGeom prst="rect">
            <a:avLst/>
          </a:prstGeom>
        </p:spPr>
      </p:pic>
    </p:spTree>
    <p:extLst>
      <p:ext uri="{BB962C8B-B14F-4D97-AF65-F5344CB8AC3E}">
        <p14:creationId xmlns:p14="http://schemas.microsoft.com/office/powerpoint/2010/main" val="6536116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21167" y="1661103"/>
            <a:ext cx="10360193" cy="4343457"/>
          </a:xfrm>
        </p:spPr>
        <p:txBody>
          <a:bodyPr>
            <a:normAutofit fontScale="92500" lnSpcReduction="10000"/>
          </a:bodyPr>
          <a:lstStyle/>
          <a:p>
            <a:r>
              <a:rPr lang="fr-FR" sz="2600" dirty="0"/>
              <a:t>D’autres questions dans les CRF concernent les principaux résultats de l’essai, les résultats en matière de sécurité et les tests de dépistage du SRAS-CoV-2 et de la grippe</a:t>
            </a:r>
          </a:p>
          <a:p>
            <a:endParaRPr lang="fr-FR" sz="2600" dirty="0"/>
          </a:p>
          <a:p>
            <a:r>
              <a:rPr lang="fr-FR" sz="2600" dirty="0"/>
              <a:t>Les résultats des tests de la fonction rénale et hépatique sont enregistrés dans le CRF de suivi s’ils ont été effectués dans le cadre des soins de routine (il ne s’agit pas d’échantillons de recherche, donc s’ils n’ont pas été effectués dans le cadre des soins de routine, cochez la case « non effectué »)</a:t>
            </a:r>
          </a:p>
          <a:p>
            <a:endParaRPr lang="fr-FR" sz="2600" dirty="0"/>
          </a:p>
          <a:p>
            <a:r>
              <a:rPr lang="fr-FR" sz="2600" dirty="0"/>
              <a:t>Nous espérons que les questions du CRF sont explicites, mais n’hésitez pas à envoyer un courriel à l’équipe chargée de l’essai si vous avez besoin d’éclaircissements (</a:t>
            </a:r>
            <a:r>
              <a:rPr lang="fr-FR" sz="2600" dirty="0">
                <a:hlinkClick r:id="rId2"/>
              </a:rPr>
              <a:t>recovery@ecraid.eu</a:t>
            </a:r>
            <a:r>
              <a:rPr lang="fr-FR" sz="2600" dirty="0"/>
              <a:t>) </a:t>
            </a:r>
          </a:p>
        </p:txBody>
      </p:sp>
      <p:sp>
        <p:nvSpPr>
          <p:cNvPr id="7" name="Title 1">
            <a:extLst>
              <a:ext uri="{FF2B5EF4-FFF2-40B4-BE49-F238E27FC236}">
                <a16:creationId xmlns:a16="http://schemas.microsoft.com/office/drawing/2014/main" id="{431295E0-A71C-4599-B141-C76240877BF4}"/>
              </a:ext>
            </a:extLst>
          </p:cNvPr>
          <p:cNvSpPr txBox="1">
            <a:spLocks/>
          </p:cNvSpPr>
          <p:nvPr/>
        </p:nvSpPr>
        <p:spPr>
          <a:xfrm>
            <a:off x="990600" y="16714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r>
              <a:rPr lang="fr-FR"/>
              <a:t>Remplissage des CRF</a:t>
            </a:r>
            <a:endParaRPr lang="fr-FR" dirty="0"/>
          </a:p>
        </p:txBody>
      </p:sp>
    </p:spTree>
    <p:extLst>
      <p:ext uri="{BB962C8B-B14F-4D97-AF65-F5344CB8AC3E}">
        <p14:creationId xmlns:p14="http://schemas.microsoft.com/office/powerpoint/2010/main" val="28774588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Terminer la saisie des données</a:t>
            </a:r>
          </a:p>
        </p:txBody>
      </p:sp>
      <p:sp>
        <p:nvSpPr>
          <p:cNvPr id="5" name="TextBox 4"/>
          <p:cNvSpPr txBox="1"/>
          <p:nvPr/>
        </p:nvSpPr>
        <p:spPr>
          <a:xfrm>
            <a:off x="7152751" y="3110946"/>
            <a:ext cx="4421298" cy="2769989"/>
          </a:xfrm>
          <a:prstGeom prst="rect">
            <a:avLst/>
          </a:prstGeom>
          <a:noFill/>
        </p:spPr>
        <p:txBody>
          <a:bodyPr wrap="square" rtlCol="0">
            <a:spAutoFit/>
          </a:bodyPr>
          <a:lstStyle/>
          <a:p>
            <a:pPr marL="457200" indent="-457200">
              <a:buFont typeface="Arial" panose="020B0604020202020204" pitchFamily="34" charset="0"/>
              <a:buChar char="•"/>
            </a:pPr>
            <a:r>
              <a:rPr lang="fr-FR" sz="2600" dirty="0"/>
              <a:t>Pour terminer la saisie des données dans un CRF, cliquez sur le bouton </a:t>
            </a:r>
            <a:r>
              <a:rPr lang="fr-FR" sz="2600" b="1" dirty="0"/>
              <a:t>Complete</a:t>
            </a:r>
            <a:r>
              <a:rPr lang="fr-FR" sz="2600" dirty="0"/>
              <a:t>.</a:t>
            </a:r>
          </a:p>
          <a:p>
            <a:pPr marL="457200" indent="-457200">
              <a:buFont typeface="Arial" panose="020B0604020202020204" pitchFamily="34" charset="0"/>
              <a:buChar char="•"/>
            </a:pPr>
            <a:endParaRPr lang="fr-FR" sz="2600" dirty="0"/>
          </a:p>
          <a:p>
            <a:pPr marL="457200" indent="-457200">
              <a:buFont typeface="Arial" panose="020B0604020202020204" pitchFamily="34" charset="0"/>
              <a:buChar char="•"/>
            </a:pPr>
            <a:r>
              <a:rPr lang="fr-FR" b="1" dirty="0"/>
              <a:t>Confirmer</a:t>
            </a:r>
            <a:r>
              <a:rPr lang="fr-FR" dirty="0"/>
              <a:t> ensuite  </a:t>
            </a:r>
          </a:p>
          <a:p>
            <a:endParaRPr lang="fr-FR" sz="2600" dirty="0"/>
          </a:p>
        </p:txBody>
      </p:sp>
      <p:pic>
        <p:nvPicPr>
          <p:cNvPr id="8" name="Afbeelding 7">
            <a:extLst>
              <a:ext uri="{FF2B5EF4-FFF2-40B4-BE49-F238E27FC236}">
                <a16:creationId xmlns:a16="http://schemas.microsoft.com/office/drawing/2014/main" id="{21139C0A-E322-F9B8-FB8C-6B14B566D71B}"/>
              </a:ext>
            </a:extLst>
          </p:cNvPr>
          <p:cNvPicPr>
            <a:picLocks noChangeAspect="1"/>
          </p:cNvPicPr>
          <p:nvPr/>
        </p:nvPicPr>
        <p:blipFill>
          <a:blip r:embed="rId2"/>
          <a:stretch>
            <a:fillRect/>
          </a:stretch>
        </p:blipFill>
        <p:spPr>
          <a:xfrm>
            <a:off x="518317" y="1494898"/>
            <a:ext cx="5456437" cy="4999922"/>
          </a:xfrm>
          <a:prstGeom prst="rect">
            <a:avLst/>
          </a:prstGeom>
        </p:spPr>
      </p:pic>
    </p:spTree>
    <p:extLst>
      <p:ext uri="{BB962C8B-B14F-4D97-AF65-F5344CB8AC3E}">
        <p14:creationId xmlns:p14="http://schemas.microsoft.com/office/powerpoint/2010/main" val="41243696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Message d’erreur</a:t>
            </a:r>
          </a:p>
        </p:txBody>
      </p:sp>
      <p:sp>
        <p:nvSpPr>
          <p:cNvPr id="6" name="Rectangle 5"/>
          <p:cNvSpPr/>
          <p:nvPr/>
        </p:nvSpPr>
        <p:spPr>
          <a:xfrm>
            <a:off x="7015089" y="2781176"/>
            <a:ext cx="4914314" cy="3693319"/>
          </a:xfrm>
          <a:prstGeom prst="rect">
            <a:avLst/>
          </a:prstGeom>
        </p:spPr>
        <p:txBody>
          <a:bodyPr wrap="square">
            <a:spAutoFit/>
          </a:bodyPr>
          <a:lstStyle/>
          <a:p>
            <a:pPr marL="457200" indent="-457200">
              <a:buFont typeface="Arial" panose="020B0604020202020204" pitchFamily="34" charset="0"/>
              <a:buChar char="•"/>
            </a:pPr>
            <a:r>
              <a:rPr lang="fr-FR" sz="2600" dirty="0">
                <a:latin typeface="Calibri" panose="020F0502020204030204" pitchFamily="34" charset="0"/>
              </a:rPr>
              <a:t>Si un message d’alerte apparaît, c’est qu’une erreur s’est glissée dans les données introduites. </a:t>
            </a:r>
          </a:p>
          <a:p>
            <a:pPr marL="457200" indent="-457200">
              <a:buFont typeface="Arial" panose="020B0604020202020204" pitchFamily="34" charset="0"/>
              <a:buChar char="•"/>
            </a:pPr>
            <a:endParaRPr lang="fr-FR" sz="2600" dirty="0">
              <a:latin typeface="Calibri" panose="020F0502020204030204" pitchFamily="34" charset="0"/>
              <a:ea typeface="Calibri" panose="020F0502020204030204" pitchFamily="34" charset="0"/>
              <a:cs typeface="Times New Roman" panose="02020603050405020304" pitchFamily="18" charset="0"/>
            </a:endParaRPr>
          </a:p>
          <a:p>
            <a:pPr marL="457200" indent="-457200">
              <a:buFont typeface="Arial" panose="020B0604020202020204" pitchFamily="34" charset="0"/>
              <a:buChar char="•"/>
            </a:pPr>
            <a:r>
              <a:rPr lang="fr-FR" sz="2600" dirty="0">
                <a:latin typeface="Calibri" panose="020F0502020204030204" pitchFamily="34" charset="0"/>
              </a:rPr>
              <a:t>Si les données saisies ne comportent aucune erreur, ce message n’apparaîtra pas. Pour résoudre l’erreur, cliquez sur </a:t>
            </a:r>
            <a:r>
              <a:rPr lang="fr-FR" sz="2600" b="1" dirty="0">
                <a:latin typeface="Calibri" panose="020F0502020204030204" pitchFamily="34" charset="0"/>
              </a:rPr>
              <a:t>cancel</a:t>
            </a:r>
            <a:r>
              <a:rPr lang="fr-FR" sz="2600" dirty="0">
                <a:latin typeface="Calibri" panose="020F0502020204030204" pitchFamily="34" charset="0"/>
              </a:rPr>
              <a:t>.</a:t>
            </a:r>
            <a:endParaRPr lang="fr-FR" sz="2600" dirty="0"/>
          </a:p>
        </p:txBody>
      </p:sp>
      <p:pic>
        <p:nvPicPr>
          <p:cNvPr id="8" name="Afbeelding 7">
            <a:extLst>
              <a:ext uri="{FF2B5EF4-FFF2-40B4-BE49-F238E27FC236}">
                <a16:creationId xmlns:a16="http://schemas.microsoft.com/office/drawing/2014/main" id="{60AB3CB3-BE13-8F3A-F848-2FD5AC277B80}"/>
              </a:ext>
            </a:extLst>
          </p:cNvPr>
          <p:cNvPicPr>
            <a:picLocks noChangeAspect="1"/>
          </p:cNvPicPr>
          <p:nvPr/>
        </p:nvPicPr>
        <p:blipFill>
          <a:blip r:embed="rId2"/>
          <a:stretch>
            <a:fillRect/>
          </a:stretch>
        </p:blipFill>
        <p:spPr>
          <a:xfrm>
            <a:off x="680293" y="1596885"/>
            <a:ext cx="5412857" cy="5148262"/>
          </a:xfrm>
          <a:prstGeom prst="rect">
            <a:avLst/>
          </a:prstGeom>
        </p:spPr>
      </p:pic>
    </p:spTree>
    <p:extLst>
      <p:ext uri="{BB962C8B-B14F-4D97-AF65-F5344CB8AC3E}">
        <p14:creationId xmlns:p14="http://schemas.microsoft.com/office/powerpoint/2010/main" val="761909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a:t>Collecte de données de suivi</a:t>
            </a:r>
            <a:endParaRPr lang="fr-FR" dirty="0"/>
          </a:p>
        </p:txBody>
      </p:sp>
      <p:sp>
        <p:nvSpPr>
          <p:cNvPr id="3" name="Content Placeholder 2">
            <a:extLst>
              <a:ext uri="{FF2B5EF4-FFF2-40B4-BE49-F238E27FC236}">
                <a16:creationId xmlns:a16="http://schemas.microsoft.com/office/drawing/2014/main" id="{F782FFF2-07C1-4D1E-916A-E6DA4AE0DC32}"/>
              </a:ext>
            </a:extLst>
          </p:cNvPr>
          <p:cNvSpPr>
            <a:spLocks noGrp="1"/>
          </p:cNvSpPr>
          <p:nvPr>
            <p:ph idx="1"/>
          </p:nvPr>
        </p:nvSpPr>
        <p:spPr>
          <a:xfrm>
            <a:off x="380117" y="1501127"/>
            <a:ext cx="11253083" cy="5356873"/>
          </a:xfrm>
        </p:spPr>
        <p:txBody>
          <a:bodyPr>
            <a:noAutofit/>
          </a:bodyPr>
          <a:lstStyle/>
          <a:p>
            <a:r>
              <a:rPr lang="fr-FR" sz="1600" dirty="0"/>
              <a:t>Il y a deux points de collecte de données de suivi dans RECOVERY dans l’UE</a:t>
            </a:r>
          </a:p>
          <a:p>
            <a:pPr lvl="1"/>
            <a:r>
              <a:rPr lang="fr-FR" sz="1400" dirty="0"/>
              <a:t>28 jours après la randomisation</a:t>
            </a:r>
          </a:p>
          <a:p>
            <a:pPr lvl="1"/>
            <a:r>
              <a:rPr lang="fr-FR" sz="1400" dirty="0"/>
              <a:t>6 mois après la randomisation</a:t>
            </a:r>
          </a:p>
          <a:p>
            <a:endParaRPr lang="fr-FR" sz="1600" dirty="0"/>
          </a:p>
          <a:p>
            <a:r>
              <a:rPr lang="fr-FR" sz="1600" dirty="0"/>
              <a:t>Les données pour chaque point sont enregistrées dans un seul formulaire en ligne, en utilisant le système </a:t>
            </a:r>
            <a:r>
              <a:rPr lang="fr-FR" sz="1600" dirty="0" err="1"/>
              <a:t>OpenClinica</a:t>
            </a:r>
            <a:r>
              <a:rPr lang="fr-FR" sz="1600" dirty="0"/>
              <a:t>.</a:t>
            </a:r>
          </a:p>
          <a:p>
            <a:endParaRPr lang="fr-FR" sz="1600" dirty="0"/>
          </a:p>
          <a:p>
            <a:r>
              <a:rPr lang="fr-FR" sz="1600" dirty="0"/>
              <a:t>Des exemples de formulaires de suivi et d’événements indésirables sont disponibles sur la page web « Suivi »  (</a:t>
            </a:r>
            <a:r>
              <a:rPr lang="fr-FR" sz="1600" dirty="0">
                <a:hlinkClick r:id="rId2"/>
              </a:rPr>
              <a:t>www.recovery.net</a:t>
            </a:r>
            <a:r>
              <a:rPr lang="fr-FR" sz="1600" dirty="0"/>
              <a:t>) </a:t>
            </a:r>
          </a:p>
          <a:p>
            <a:pPr lvl="1"/>
            <a:endParaRPr lang="fr-FR" sz="1400" dirty="0"/>
          </a:p>
          <a:p>
            <a:pPr marL="285750" indent="-285750"/>
            <a:r>
              <a:rPr lang="fr-FR" sz="1600" dirty="0"/>
              <a:t>Si vous pensez que le suivi peut être effectué de manière fiable à partir de vos seuls dossiers médicaux, vous pouvez alors le faire sans contacter le participant/la famille.</a:t>
            </a:r>
          </a:p>
          <a:p>
            <a:pPr marL="742950" lvl="1" indent="-285750"/>
            <a:r>
              <a:rPr lang="fr-FR" sz="1400" dirty="0"/>
              <a:t>Notez que cela nécessite des informations fiables sur le décès et la réadmission à l’hôpital (vos dossiers doivent donc couvrir le(s) hôpital(</a:t>
            </a:r>
            <a:r>
              <a:rPr lang="fr-FR" sz="1400" dirty="0" err="1"/>
              <a:t>ux</a:t>
            </a:r>
            <a:r>
              <a:rPr lang="fr-FR" sz="1400" dirty="0"/>
              <a:t>) où le patient est susceptible d’être admis).</a:t>
            </a:r>
          </a:p>
          <a:p>
            <a:pPr marL="742950" lvl="1" indent="-285750"/>
            <a:endParaRPr lang="fr-FR" sz="1400" dirty="0"/>
          </a:p>
          <a:p>
            <a:pPr marL="285750" indent="-285750"/>
            <a:r>
              <a:rPr lang="fr-FR" sz="1600" dirty="0"/>
              <a:t>Si vous ne pouvez pas remplir les formulaires de manière fiable en utilisant uniquement vos dossiers médicaux, le participant/la personne apparentée doit être contacté(e) pour obtenir plus d’informations.</a:t>
            </a:r>
          </a:p>
          <a:p>
            <a:pPr marL="742950" lvl="1" indent="-285750"/>
            <a:r>
              <a:rPr lang="fr-FR" sz="1400" dirty="0"/>
              <a:t>Dans ce cas, il faut lui dire qu’il doit s’attendre à être contacté par l’équipe de recherche.</a:t>
            </a:r>
          </a:p>
          <a:p>
            <a:pPr marL="742950" lvl="1" indent="-285750"/>
            <a:r>
              <a:rPr lang="fr-FR" sz="1400" dirty="0"/>
              <a:t>Après avoir parlé au participant/à la personne apparentée (ou après plusieurs tentatives infructueuses), remplissez le formulaire du mieux que vous pouvez.</a:t>
            </a:r>
          </a:p>
        </p:txBody>
      </p:sp>
    </p:spTree>
    <p:extLst>
      <p:ext uri="{BB962C8B-B14F-4D97-AF65-F5344CB8AC3E}">
        <p14:creationId xmlns:p14="http://schemas.microsoft.com/office/powerpoint/2010/main" val="37472417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Résoudre une erreur</a:t>
            </a:r>
          </a:p>
        </p:txBody>
      </p:sp>
      <p:sp>
        <p:nvSpPr>
          <p:cNvPr id="3" name="Content Placeholder 2"/>
          <p:cNvSpPr>
            <a:spLocks noGrp="1"/>
          </p:cNvSpPr>
          <p:nvPr>
            <p:ph idx="1"/>
          </p:nvPr>
        </p:nvSpPr>
        <p:spPr>
          <a:xfrm>
            <a:off x="6935372" y="2670590"/>
            <a:ext cx="4817066" cy="2574388"/>
          </a:xfrm>
        </p:spPr>
        <p:txBody>
          <a:bodyPr>
            <a:normAutofit fontScale="92500"/>
          </a:bodyPr>
          <a:lstStyle/>
          <a:p>
            <a:r>
              <a:rPr lang="fr-FR"/>
              <a:t>Si les données ont été mal saisies, modifiez la valeur saisie.</a:t>
            </a:r>
          </a:p>
          <a:p>
            <a:r>
              <a:rPr lang="fr-FR"/>
              <a:t>Si la valeur est correcte, vous devez lancer une </a:t>
            </a:r>
            <a:r>
              <a:rPr lang="fr-FR" b="1"/>
              <a:t>requête</a:t>
            </a:r>
            <a:r>
              <a:rPr lang="fr-FR"/>
              <a:t>. Pour ce faire, cliquez sur la </a:t>
            </a:r>
            <a:r>
              <a:rPr lang="fr-FR" b="1"/>
              <a:t>petite bulle</a:t>
            </a:r>
            <a:r>
              <a:rPr lang="fr-FR"/>
              <a:t>.</a:t>
            </a:r>
          </a:p>
        </p:txBody>
      </p:sp>
      <p:pic>
        <p:nvPicPr>
          <p:cNvPr id="7" name="Afbeelding 6">
            <a:extLst>
              <a:ext uri="{FF2B5EF4-FFF2-40B4-BE49-F238E27FC236}">
                <a16:creationId xmlns:a16="http://schemas.microsoft.com/office/drawing/2014/main" id="{B7D5C191-04F6-D2D1-278D-A58B1E973D72}"/>
              </a:ext>
            </a:extLst>
          </p:cNvPr>
          <p:cNvPicPr>
            <a:picLocks noChangeAspect="1"/>
          </p:cNvPicPr>
          <p:nvPr/>
        </p:nvPicPr>
        <p:blipFill rotWithShape="1">
          <a:blip r:embed="rId2"/>
          <a:srcRect t="1456"/>
          <a:stretch/>
        </p:blipFill>
        <p:spPr>
          <a:xfrm>
            <a:off x="286326" y="1514764"/>
            <a:ext cx="5477164" cy="5328495"/>
          </a:xfrm>
          <a:prstGeom prst="rect">
            <a:avLst/>
          </a:prstGeom>
        </p:spPr>
      </p:pic>
    </p:spTree>
    <p:extLst>
      <p:ext uri="{BB962C8B-B14F-4D97-AF65-F5344CB8AC3E}">
        <p14:creationId xmlns:p14="http://schemas.microsoft.com/office/powerpoint/2010/main" val="13989981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Ajouter une requête</a:t>
            </a:r>
          </a:p>
        </p:txBody>
      </p:sp>
      <p:sp>
        <p:nvSpPr>
          <p:cNvPr id="5" name="Rectangle 4"/>
          <p:cNvSpPr/>
          <p:nvPr/>
        </p:nvSpPr>
        <p:spPr>
          <a:xfrm>
            <a:off x="7186613" y="2382559"/>
            <a:ext cx="4329112" cy="2893100"/>
          </a:xfrm>
          <a:prstGeom prst="rect">
            <a:avLst/>
          </a:prstGeom>
        </p:spPr>
        <p:txBody>
          <a:bodyPr wrap="square">
            <a:spAutoFit/>
          </a:bodyPr>
          <a:lstStyle/>
          <a:p>
            <a:pPr marL="457200" indent="-457200">
              <a:buFont typeface="Arial" panose="020B0604020202020204" pitchFamily="34" charset="0"/>
              <a:buChar char="•"/>
            </a:pPr>
            <a:r>
              <a:rPr lang="fr-FR" sz="2600" dirty="0"/>
              <a:t>Cliquez sur le bouton </a:t>
            </a:r>
            <a:r>
              <a:rPr lang="fr-FR" sz="2600" b="1" dirty="0"/>
              <a:t>Nouveau</a:t>
            </a:r>
            <a:r>
              <a:rPr lang="fr-FR" sz="2600" dirty="0"/>
              <a:t> à côté de </a:t>
            </a:r>
            <a:r>
              <a:rPr lang="fr-FR" sz="2600" b="1" dirty="0"/>
              <a:t>Requêtes</a:t>
            </a:r>
            <a:r>
              <a:rPr lang="fr-FR" sz="2600" dirty="0"/>
              <a:t>, puis indiquez quelques informations dans la zone de texte. </a:t>
            </a:r>
          </a:p>
          <a:p>
            <a:pPr marL="457200" indent="-457200">
              <a:buFont typeface="Arial" panose="020B0604020202020204" pitchFamily="34" charset="0"/>
              <a:buChar char="•"/>
            </a:pPr>
            <a:endParaRPr lang="fr-FR" sz="2600" dirty="0">
              <a:ea typeface="Calibri" panose="020F0502020204030204" pitchFamily="34" charset="0"/>
              <a:cs typeface="Times New Roman" panose="02020603050405020304" pitchFamily="18" charset="0"/>
            </a:endParaRPr>
          </a:p>
          <a:p>
            <a:pPr marL="457200" indent="-457200">
              <a:buFont typeface="Arial" panose="020B0604020202020204" pitchFamily="34" charset="0"/>
              <a:buChar char="•"/>
            </a:pPr>
            <a:r>
              <a:rPr lang="fr-FR" sz="2600" dirty="0"/>
              <a:t>Pour enregistrer la requête, cliquez sur </a:t>
            </a:r>
            <a:r>
              <a:rPr lang="fr-FR" sz="2600" b="1" dirty="0"/>
              <a:t>Ajouter une requête</a:t>
            </a:r>
            <a:r>
              <a:rPr lang="fr-FR" sz="2600" dirty="0"/>
              <a:t>.</a:t>
            </a:r>
          </a:p>
        </p:txBody>
      </p:sp>
      <p:sp>
        <p:nvSpPr>
          <p:cNvPr id="6" name="Tijdelijke aanduiding voor inhoud 5">
            <a:extLst>
              <a:ext uri="{FF2B5EF4-FFF2-40B4-BE49-F238E27FC236}">
                <a16:creationId xmlns:a16="http://schemas.microsoft.com/office/drawing/2014/main" id="{D73C4D81-FE82-6A00-4B89-B1B15382168D}"/>
              </a:ext>
            </a:extLst>
          </p:cNvPr>
          <p:cNvSpPr>
            <a:spLocks noGrp="1"/>
          </p:cNvSpPr>
          <p:nvPr>
            <p:ph idx="1"/>
          </p:nvPr>
        </p:nvSpPr>
        <p:spPr/>
        <p:txBody>
          <a:bodyPr/>
          <a:lstStyle/>
          <a:p>
            <a:endParaRPr lang="nl-NL"/>
          </a:p>
        </p:txBody>
      </p:sp>
      <p:pic>
        <p:nvPicPr>
          <p:cNvPr id="8" name="Afbeelding 7">
            <a:extLst>
              <a:ext uri="{FF2B5EF4-FFF2-40B4-BE49-F238E27FC236}">
                <a16:creationId xmlns:a16="http://schemas.microsoft.com/office/drawing/2014/main" id="{B1822E71-88E4-B0ED-8465-32FC23B8FEEF}"/>
              </a:ext>
            </a:extLst>
          </p:cNvPr>
          <p:cNvPicPr>
            <a:picLocks noChangeAspect="1"/>
          </p:cNvPicPr>
          <p:nvPr/>
        </p:nvPicPr>
        <p:blipFill>
          <a:blip r:embed="rId2"/>
          <a:stretch>
            <a:fillRect/>
          </a:stretch>
        </p:blipFill>
        <p:spPr>
          <a:xfrm>
            <a:off x="185146" y="1708727"/>
            <a:ext cx="7001467" cy="4865106"/>
          </a:xfrm>
          <a:prstGeom prst="rect">
            <a:avLst/>
          </a:prstGeom>
        </p:spPr>
      </p:pic>
    </p:spTree>
    <p:extLst>
      <p:ext uri="{BB962C8B-B14F-4D97-AF65-F5344CB8AC3E}">
        <p14:creationId xmlns:p14="http://schemas.microsoft.com/office/powerpoint/2010/main" val="22700467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Modification administrative</a:t>
            </a:r>
          </a:p>
        </p:txBody>
      </p:sp>
      <p:grpSp>
        <p:nvGrpSpPr>
          <p:cNvPr id="7" name="Group 6"/>
          <p:cNvGrpSpPr/>
          <p:nvPr/>
        </p:nvGrpSpPr>
        <p:grpSpPr>
          <a:xfrm>
            <a:off x="6988125" y="1751769"/>
            <a:ext cx="4365674" cy="2642070"/>
            <a:chOff x="6988125" y="1751769"/>
            <a:chExt cx="4365674" cy="2642070"/>
          </a:xfrm>
        </p:grpSpPr>
        <p:sp>
          <p:nvSpPr>
            <p:cNvPr id="5" name="Rectangle 4"/>
            <p:cNvSpPr/>
            <p:nvPr/>
          </p:nvSpPr>
          <p:spPr>
            <a:xfrm>
              <a:off x="6988125" y="1751769"/>
              <a:ext cx="4365674" cy="2642070"/>
            </a:xfrm>
            <a:prstGeom prst="rect">
              <a:avLst/>
            </a:prstGeom>
          </p:spPr>
          <p:txBody>
            <a:bodyPr wrap="square">
              <a:spAutoFit/>
            </a:bodyPr>
            <a:lstStyle/>
            <a:p>
              <a:pPr marL="457200" indent="-457200">
                <a:lnSpc>
                  <a:spcPct val="107000"/>
                </a:lnSpc>
                <a:spcAft>
                  <a:spcPts val="800"/>
                </a:spcAft>
                <a:buFont typeface="Arial" panose="020B0604020202020204" pitchFamily="34" charset="0"/>
                <a:buChar char="•"/>
              </a:pPr>
              <a:r>
                <a:rPr lang="fr-FR"/>
                <a:t>Si, pour une raison quelconque, vous devez modifier les données une fois la saisie terminée, vous pouvez le faire en ouvrant le CRF en mode </a:t>
              </a:r>
              <a:r>
                <a:rPr lang="fr-FR" b="1"/>
                <a:t>Modifier</a:t>
              </a:r>
              <a:r>
                <a:rPr lang="fr-FR"/>
                <a:t>.</a:t>
              </a:r>
              <a:r>
                <a:rPr lang="fr-FR" sz="2600" dirty="0">
                  <a:latin typeface="Calibri" panose="020F0502020204030204" pitchFamily="34" charset="0"/>
                </a:rPr>
                <a:t> </a:t>
              </a:r>
            </a:p>
          </p:txBody>
        </p:sp>
        <p:pic>
          <p:nvPicPr>
            <p:cNvPr id="6" name="Picture 5"/>
            <p:cNvPicPr>
              <a:picLocks noChangeAspect="1"/>
            </p:cNvPicPr>
            <p:nvPr/>
          </p:nvPicPr>
          <p:blipFill>
            <a:blip r:embed="rId2"/>
            <a:stretch>
              <a:fillRect/>
            </a:stretch>
          </p:blipFill>
          <p:spPr>
            <a:xfrm>
              <a:off x="10788600" y="2641725"/>
              <a:ext cx="565199" cy="515329"/>
            </a:xfrm>
            <a:prstGeom prst="rect">
              <a:avLst/>
            </a:prstGeom>
          </p:spPr>
        </p:pic>
      </p:grpSp>
      <p:pic>
        <p:nvPicPr>
          <p:cNvPr id="8" name="Picture 7"/>
          <p:cNvPicPr>
            <a:picLocks noChangeAspect="1"/>
          </p:cNvPicPr>
          <p:nvPr/>
        </p:nvPicPr>
        <p:blipFill>
          <a:blip r:embed="rId3"/>
          <a:stretch>
            <a:fillRect/>
          </a:stretch>
        </p:blipFill>
        <p:spPr>
          <a:xfrm>
            <a:off x="234036" y="1839723"/>
            <a:ext cx="6753785" cy="4538201"/>
          </a:xfrm>
          <a:prstGeom prst="rect">
            <a:avLst/>
          </a:prstGeom>
        </p:spPr>
      </p:pic>
      <p:sp>
        <p:nvSpPr>
          <p:cNvPr id="9" name="Oval 8"/>
          <p:cNvSpPr/>
          <p:nvPr/>
        </p:nvSpPr>
        <p:spPr>
          <a:xfrm>
            <a:off x="3223260" y="5875020"/>
            <a:ext cx="190500" cy="2514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1" name="Straight Connector 10"/>
          <p:cNvCxnSpPr/>
          <p:nvPr/>
        </p:nvCxnSpPr>
        <p:spPr>
          <a:xfrm flipV="1">
            <a:off x="3413760" y="2057400"/>
            <a:ext cx="3574061" cy="393192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06276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Raisons de la modification</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1952" y="1794303"/>
            <a:ext cx="5238026" cy="4614649"/>
          </a:xfrm>
          <a:prstGeom prst="rect">
            <a:avLst/>
          </a:prstGeom>
        </p:spPr>
      </p:pic>
      <p:sp>
        <p:nvSpPr>
          <p:cNvPr id="5" name="Rectangle 4"/>
          <p:cNvSpPr/>
          <p:nvPr/>
        </p:nvSpPr>
        <p:spPr>
          <a:xfrm>
            <a:off x="6912658" y="2483686"/>
            <a:ext cx="4647028" cy="2893100"/>
          </a:xfrm>
          <a:prstGeom prst="rect">
            <a:avLst/>
          </a:prstGeom>
        </p:spPr>
        <p:txBody>
          <a:bodyPr wrap="square">
            <a:spAutoFit/>
          </a:bodyPr>
          <a:lstStyle/>
          <a:p>
            <a:pPr marL="457200" indent="-457200">
              <a:buFont typeface="Arial" panose="020B0604020202020204" pitchFamily="34" charset="0"/>
              <a:buChar char="•"/>
            </a:pPr>
            <a:r>
              <a:rPr lang="fr-FR" sz="2600" dirty="0">
                <a:latin typeface="Calibri" panose="020F0502020204030204" pitchFamily="34" charset="0"/>
              </a:rPr>
              <a:t>En cliquant sur le bouton </a:t>
            </a:r>
            <a:r>
              <a:rPr lang="fr-FR" sz="2600" b="1" dirty="0">
                <a:latin typeface="Calibri" panose="020F0502020204030204" pitchFamily="34" charset="0"/>
              </a:rPr>
              <a:t>Modifier</a:t>
            </a:r>
            <a:r>
              <a:rPr lang="fr-FR" sz="2600" dirty="0">
                <a:latin typeface="Calibri" panose="020F0502020204030204" pitchFamily="34" charset="0"/>
              </a:rPr>
              <a:t>, vous ouvrirez le formulaire et pourrez modifier les données. </a:t>
            </a:r>
          </a:p>
          <a:p>
            <a:pPr marL="457200" indent="-457200">
              <a:buFont typeface="Arial" panose="020B0604020202020204" pitchFamily="34" charset="0"/>
              <a:buChar char="•"/>
            </a:pPr>
            <a:endParaRPr lang="fr-FR" sz="2600" dirty="0">
              <a:latin typeface="Calibri" panose="020F0502020204030204" pitchFamily="34" charset="0"/>
              <a:ea typeface="Calibri" panose="020F0502020204030204" pitchFamily="34" charset="0"/>
              <a:cs typeface="Times New Roman" panose="02020603050405020304" pitchFamily="18" charset="0"/>
            </a:endParaRPr>
          </a:p>
          <a:p>
            <a:pPr marL="457200" indent="-457200">
              <a:buFont typeface="Arial" panose="020B0604020202020204" pitchFamily="34" charset="0"/>
              <a:buChar char="•"/>
            </a:pPr>
            <a:r>
              <a:rPr lang="fr-FR" sz="2600" dirty="0">
                <a:latin typeface="Calibri" panose="020F0502020204030204" pitchFamily="34" charset="0"/>
              </a:rPr>
              <a:t>Si vous modifiez les données, il vous sera demandé d’en fournir la raison. </a:t>
            </a:r>
            <a:endParaRPr lang="fr-FR" sz="2600" dirty="0"/>
          </a:p>
        </p:txBody>
      </p:sp>
    </p:spTree>
    <p:extLst>
      <p:ext uri="{BB962C8B-B14F-4D97-AF65-F5344CB8AC3E}">
        <p14:creationId xmlns:p14="http://schemas.microsoft.com/office/powerpoint/2010/main" val="13788529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Visualiser les données</a:t>
            </a:r>
          </a:p>
        </p:txBody>
      </p:sp>
      <p:grpSp>
        <p:nvGrpSpPr>
          <p:cNvPr id="7" name="Group 6"/>
          <p:cNvGrpSpPr/>
          <p:nvPr/>
        </p:nvGrpSpPr>
        <p:grpSpPr>
          <a:xfrm>
            <a:off x="6856624" y="2876214"/>
            <a:ext cx="4393809" cy="2316532"/>
            <a:chOff x="6959991" y="2911607"/>
            <a:chExt cx="4393809" cy="2316532"/>
          </a:xfrm>
        </p:grpSpPr>
        <p:sp>
          <p:nvSpPr>
            <p:cNvPr id="5" name="Rectangle 4"/>
            <p:cNvSpPr/>
            <p:nvPr/>
          </p:nvSpPr>
          <p:spPr>
            <a:xfrm>
              <a:off x="6959991" y="2911607"/>
              <a:ext cx="4393809" cy="2316532"/>
            </a:xfrm>
            <a:prstGeom prst="rect">
              <a:avLst/>
            </a:prstGeom>
          </p:spPr>
          <p:txBody>
            <a:bodyPr wrap="square">
              <a:spAutoFit/>
            </a:bodyPr>
            <a:lstStyle/>
            <a:p>
              <a:pPr marL="457200" indent="-457200">
                <a:lnSpc>
                  <a:spcPct val="107000"/>
                </a:lnSpc>
                <a:spcAft>
                  <a:spcPts val="800"/>
                </a:spcAft>
                <a:buFont typeface="Arial" panose="020B0604020202020204" pitchFamily="34" charset="0"/>
                <a:buChar char="•"/>
              </a:pPr>
              <a:r>
                <a:rPr lang="fr-FR" sz="2600" dirty="0">
                  <a:latin typeface="Calibri" panose="020F0502020204030204" pitchFamily="34" charset="0"/>
                </a:rPr>
                <a:t>Si vous souhaitez consulter les données qui ont été saisies, cliquez sur le bouton </a:t>
              </a:r>
              <a:r>
                <a:rPr lang="fr-FR" sz="2600" b="1" dirty="0">
                  <a:latin typeface="Calibri" panose="020F0502020204030204" pitchFamily="34" charset="0"/>
                </a:rPr>
                <a:t>Consulter</a:t>
              </a:r>
              <a:r>
                <a:rPr lang="fr-FR" sz="2600" dirty="0">
                  <a:latin typeface="Calibri" panose="020F0502020204030204" pitchFamily="34" charset="0"/>
                </a:rPr>
                <a:t> </a:t>
              </a:r>
            </a:p>
            <a:p>
              <a:pPr marL="457200" indent="-457200">
                <a:lnSpc>
                  <a:spcPct val="107000"/>
                </a:lnSpc>
                <a:spcAft>
                  <a:spcPts val="800"/>
                </a:spcAft>
                <a:buFont typeface="Arial" panose="020B0604020202020204" pitchFamily="34" charset="0"/>
                <a:buChar char="•"/>
              </a:pPr>
              <a:r>
                <a:rPr lang="fr-FR" sz="2600" dirty="0">
                  <a:latin typeface="Calibri" panose="020F0502020204030204" pitchFamily="34" charset="0"/>
                </a:rPr>
                <a:t>Le CRF s’ouvrira alors en mode lecture seule.</a:t>
              </a:r>
              <a:endParaRPr lang="fr-FR" sz="2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10442476" y="3722522"/>
              <a:ext cx="522777" cy="522777"/>
            </a:xfrm>
            <a:prstGeom prst="rect">
              <a:avLst/>
            </a:prstGeom>
          </p:spPr>
        </p:pic>
      </p:grpSp>
      <p:pic>
        <p:nvPicPr>
          <p:cNvPr id="10" name="Tijdelijke aanduiding voor inhoud 9">
            <a:extLst>
              <a:ext uri="{FF2B5EF4-FFF2-40B4-BE49-F238E27FC236}">
                <a16:creationId xmlns:a16="http://schemas.microsoft.com/office/drawing/2014/main" id="{263FBCA9-31AE-524F-EC05-7E31B22D994E}"/>
              </a:ext>
            </a:extLst>
          </p:cNvPr>
          <p:cNvPicPr>
            <a:picLocks noGrp="1" noChangeAspect="1"/>
          </p:cNvPicPr>
          <p:nvPr>
            <p:ph idx="1"/>
          </p:nvPr>
        </p:nvPicPr>
        <p:blipFill>
          <a:blip r:embed="rId3"/>
          <a:stretch>
            <a:fillRect/>
          </a:stretch>
        </p:blipFill>
        <p:spPr>
          <a:xfrm>
            <a:off x="326463" y="1467218"/>
            <a:ext cx="5430281" cy="4962601"/>
          </a:xfrm>
        </p:spPr>
      </p:pic>
    </p:spTree>
    <p:extLst>
      <p:ext uri="{BB962C8B-B14F-4D97-AF65-F5344CB8AC3E}">
        <p14:creationId xmlns:p14="http://schemas.microsoft.com/office/powerpoint/2010/main" val="36595560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06208" y="1781092"/>
            <a:ext cx="10822252" cy="5055772"/>
          </a:xfrm>
        </p:spPr>
        <p:txBody>
          <a:bodyPr>
            <a:normAutofit fontScale="70000" lnSpcReduction="20000"/>
          </a:bodyPr>
          <a:lstStyle/>
          <a:p>
            <a:r>
              <a:rPr lang="fr-FR" sz="2600" dirty="0"/>
              <a:t>L’investigateur principal doit s’assurer qu’il est informé de tout effet indésirable grave présumé (EIGP) lié à un traitement de l’étude.</a:t>
            </a:r>
          </a:p>
          <a:p>
            <a:endParaRPr lang="fr-FR" sz="2600" dirty="0"/>
          </a:p>
          <a:p>
            <a:r>
              <a:rPr lang="fr-FR" sz="2600" dirty="0"/>
              <a:t>Seuls les EIGP doivent être rapportés dans RECOVERY, c’est-à-dire les événements indésirables dont à la fois :</a:t>
            </a:r>
          </a:p>
          <a:p>
            <a:pPr lvl="1">
              <a:spcBef>
                <a:spcPts val="600"/>
              </a:spcBef>
            </a:pPr>
            <a:r>
              <a:rPr lang="fr-FR" dirty="0"/>
              <a:t>on pense, avec une probabilité raisonnable, qu’ils sont liés à un traitement de l’étude, </a:t>
            </a:r>
            <a:r>
              <a:rPr lang="fr-FR" b="1" dirty="0"/>
              <a:t>ET</a:t>
            </a:r>
          </a:p>
          <a:p>
            <a:pPr lvl="1">
              <a:spcBef>
                <a:spcPts val="600"/>
              </a:spcBef>
              <a:spcAft>
                <a:spcPts val="600"/>
              </a:spcAft>
            </a:pPr>
            <a:r>
              <a:rPr lang="fr-FR" dirty="0"/>
              <a:t>graves, c’est-à-dire i) mettant en jeu le pronostic vital, ii) nécessitant une hospitalisation ou une prolongation de l’hospitalisation, iii) entraînant une invalidité ou une incapacité persistante ou importante, iv) entraînant une anomalie congénitale ou un défaut de naissance, ou v) des événements importants susceptibles de mettre en danger le participant ou nécessitant une intervention pour prévenir l’un des résultats énumérés ci-dessus</a:t>
            </a:r>
          </a:p>
          <a:p>
            <a:endParaRPr lang="fr-FR" sz="2600" dirty="0"/>
          </a:p>
          <a:p>
            <a:r>
              <a:rPr lang="fr-FR" sz="2600" dirty="0"/>
              <a:t>Les autres événements ne doivent pas être déclarés, même s’ils sont liés au traitement de l’étude.</a:t>
            </a:r>
          </a:p>
          <a:p>
            <a:endParaRPr lang="fr-FR" sz="2600" dirty="0"/>
          </a:p>
          <a:p>
            <a:r>
              <a:rPr lang="fr-FR" sz="2600" dirty="0"/>
              <a:t>L’investigateur principal détermine si un événement doit être déclaré (s’il n’est pas disponible, il doit désigner un autre médecin pour évaluer les éventuels EIGP en son absence).</a:t>
            </a:r>
          </a:p>
          <a:p>
            <a:endParaRPr lang="fr-FR" sz="2600" dirty="0"/>
          </a:p>
          <a:p>
            <a:r>
              <a:rPr lang="fr-FR" sz="2600" dirty="0"/>
              <a:t>Vous trouverez de plus amples informations sur les critères de déclaration des EIGP dans la section 4 du protocole de base</a:t>
            </a:r>
          </a:p>
        </p:txBody>
      </p:sp>
      <p:sp>
        <p:nvSpPr>
          <p:cNvPr id="7" name="Title 1">
            <a:extLst>
              <a:ext uri="{FF2B5EF4-FFF2-40B4-BE49-F238E27FC236}">
                <a16:creationId xmlns:a16="http://schemas.microsoft.com/office/drawing/2014/main" id="{431295E0-A71C-4599-B141-C76240877BF4}"/>
              </a:ext>
            </a:extLst>
          </p:cNvPr>
          <p:cNvSpPr txBox="1">
            <a:spLocks/>
          </p:cNvSpPr>
          <p:nvPr/>
        </p:nvSpPr>
        <p:spPr>
          <a:xfrm>
            <a:off x="84151" y="45552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r>
              <a:rPr lang="fr-FR" dirty="0"/>
              <a:t>Rapport sur les événements indésirables</a:t>
            </a:r>
          </a:p>
        </p:txBody>
      </p:sp>
    </p:spTree>
    <p:extLst>
      <p:ext uri="{BB962C8B-B14F-4D97-AF65-F5344CB8AC3E}">
        <p14:creationId xmlns:p14="http://schemas.microsoft.com/office/powerpoint/2010/main" val="15721204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87487" y="1579823"/>
            <a:ext cx="10985033" cy="4983537"/>
          </a:xfrm>
        </p:spPr>
        <p:txBody>
          <a:bodyPr>
            <a:normAutofit/>
          </a:bodyPr>
          <a:lstStyle/>
          <a:p>
            <a:r>
              <a:rPr lang="fr-FR" sz="2600" dirty="0"/>
              <a:t>Si un EIGP est identifié, le Bureau central de coordination (BCC) doit en être informé en anglais par courrier électronique. (</a:t>
            </a:r>
            <a:r>
              <a:rPr lang="fr-FR" sz="2600" dirty="0">
                <a:hlinkClick r:id="rId2"/>
              </a:rPr>
              <a:t>recoverytrial@ndph.ox.ac.uk</a:t>
            </a:r>
            <a:r>
              <a:rPr lang="fr-FR" sz="2600" dirty="0"/>
              <a:t>) ou par téléphone (+44 800 138 5451) dans les 24 heures suivant le moment où l’investigateur a pris connaissance</a:t>
            </a:r>
          </a:p>
          <a:p>
            <a:endParaRPr lang="fr-FR" sz="2600" dirty="0"/>
          </a:p>
          <a:p>
            <a:r>
              <a:rPr lang="fr-FR" sz="2600" dirty="0"/>
              <a:t>Un formulaire d’événement indésirable doit également être créé dans OpenClinica, qui recueille des données essentielles pour l’évaluation et l’éventuel rapport ultérieur du CCO</a:t>
            </a:r>
          </a:p>
          <a:p>
            <a:endParaRPr lang="fr-FR" sz="2600" dirty="0"/>
          </a:p>
          <a:p>
            <a:r>
              <a:rPr lang="fr-FR" sz="2600" dirty="0"/>
              <a:t>Veuillez contacter le CCO à l’adresse électronique ci-dessus si vous avez des questions sur le processus de notification.</a:t>
            </a:r>
          </a:p>
        </p:txBody>
      </p:sp>
      <p:sp>
        <p:nvSpPr>
          <p:cNvPr id="7" name="Title 1">
            <a:extLst>
              <a:ext uri="{FF2B5EF4-FFF2-40B4-BE49-F238E27FC236}">
                <a16:creationId xmlns:a16="http://schemas.microsoft.com/office/drawing/2014/main" id="{431295E0-A71C-4599-B141-C76240877BF4}"/>
              </a:ext>
            </a:extLst>
          </p:cNvPr>
          <p:cNvSpPr txBox="1">
            <a:spLocks/>
          </p:cNvSpPr>
          <p:nvPr/>
        </p:nvSpPr>
        <p:spPr>
          <a:xfrm>
            <a:off x="0" y="45338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r>
              <a:rPr lang="fr-FR" dirty="0"/>
              <a:t>Rapport sur les événements indésirables</a:t>
            </a:r>
          </a:p>
        </p:txBody>
      </p:sp>
    </p:spTree>
    <p:extLst>
      <p:ext uri="{BB962C8B-B14F-4D97-AF65-F5344CB8AC3E}">
        <p14:creationId xmlns:p14="http://schemas.microsoft.com/office/powerpoint/2010/main" val="2772888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a:t>OpenClinica</a:t>
            </a:r>
            <a:endParaRPr lang="fr-FR" dirty="0"/>
          </a:p>
        </p:txBody>
      </p:sp>
      <p:sp>
        <p:nvSpPr>
          <p:cNvPr id="3" name="Content Placeholder 2">
            <a:extLst>
              <a:ext uri="{FF2B5EF4-FFF2-40B4-BE49-F238E27FC236}">
                <a16:creationId xmlns:a16="http://schemas.microsoft.com/office/drawing/2014/main" id="{F782FFF2-07C1-4D1E-916A-E6DA4AE0DC32}"/>
              </a:ext>
            </a:extLst>
          </p:cNvPr>
          <p:cNvSpPr>
            <a:spLocks noGrp="1"/>
          </p:cNvSpPr>
          <p:nvPr>
            <p:ph idx="1"/>
          </p:nvPr>
        </p:nvSpPr>
        <p:spPr>
          <a:xfrm>
            <a:off x="380117" y="1501127"/>
            <a:ext cx="11496923" cy="5245113"/>
          </a:xfrm>
        </p:spPr>
        <p:txBody>
          <a:bodyPr>
            <a:normAutofit fontScale="92500" lnSpcReduction="20000"/>
          </a:bodyPr>
          <a:lstStyle/>
          <a:p>
            <a:r>
              <a:rPr lang="fr-FR"/>
              <a:t>OpenClinica est un système de gestion des données cliniques utilisé pour collecter les données de suivi dans RECOVERY.</a:t>
            </a:r>
          </a:p>
          <a:p>
            <a:pPr lvl="1"/>
            <a:r>
              <a:rPr lang="fr-FR"/>
              <a:t>L’accès se fait par l’intermédiaire d’un navigateur web (Chrome, Firefox et Internet Explorer).</a:t>
            </a:r>
          </a:p>
          <a:p>
            <a:pPr lvl="1"/>
            <a:endParaRPr lang="fr-FR" dirty="0"/>
          </a:p>
          <a:p>
            <a:pPr marL="285750" indent="-285750"/>
            <a:r>
              <a:rPr lang="fr-FR"/>
              <a:t>Les dossiers des participants sont créés automatiquement dans OpenClinica lorsqu’un patient est randomisé (il n’est donc pas nécessaire d’utiliser OpenClinica tant qu’un formulaire de suivi n’est pas disponible).</a:t>
            </a:r>
          </a:p>
          <a:p>
            <a:pPr lvl="1"/>
            <a:endParaRPr lang="fr-FR" dirty="0"/>
          </a:p>
          <a:p>
            <a:r>
              <a:rPr lang="fr-FR"/>
              <a:t>Les CRF peuvent être affichés dans la langue nationale appropriée, mais malheureusement l’interface d’OpenClinica n’est disponible qu’en anglais pour le moment.</a:t>
            </a:r>
          </a:p>
          <a:p>
            <a:endParaRPr lang="fr-FR" dirty="0"/>
          </a:p>
          <a:p>
            <a:r>
              <a:rPr lang="fr-FR"/>
              <a:t>Lorsque vous saisissez du texte, </a:t>
            </a:r>
            <a:r>
              <a:rPr lang="fr-FR" b="1"/>
              <a:t>veuillez le faire en anglais</a:t>
            </a:r>
            <a:r>
              <a:rPr lang="fr-FR"/>
              <a:t>, même si vous visualisez le formulaire dans une autre langue (le texte n’est généralement nécessaire que pour les événements indésirables ou pour répondre à des questions). </a:t>
            </a:r>
            <a:endParaRPr lang="fr-FR" dirty="0"/>
          </a:p>
        </p:txBody>
      </p:sp>
    </p:spTree>
    <p:extLst>
      <p:ext uri="{BB962C8B-B14F-4D97-AF65-F5344CB8AC3E}">
        <p14:creationId xmlns:p14="http://schemas.microsoft.com/office/powerpoint/2010/main" val="2416395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Définitions d’OpenClinica</a:t>
            </a:r>
            <a:endParaRPr lang="fr-FR" dirty="0"/>
          </a:p>
        </p:txBody>
      </p:sp>
      <p:sp>
        <p:nvSpPr>
          <p:cNvPr id="3" name="Content Placeholder 2"/>
          <p:cNvSpPr>
            <a:spLocks noGrp="1"/>
          </p:cNvSpPr>
          <p:nvPr>
            <p:ph idx="1"/>
          </p:nvPr>
        </p:nvSpPr>
        <p:spPr>
          <a:xfrm>
            <a:off x="504201" y="1596885"/>
            <a:ext cx="11177899" cy="4732478"/>
          </a:xfrm>
        </p:spPr>
        <p:txBody>
          <a:bodyPr>
            <a:normAutofit fontScale="92500" lnSpcReduction="20000"/>
          </a:bodyPr>
          <a:lstStyle/>
          <a:p>
            <a:r>
              <a:rPr lang="fr-FR" b="1" dirty="0"/>
              <a:t>Étude </a:t>
            </a:r>
            <a:r>
              <a:rPr lang="fr-FR"/>
              <a:t> - il s’agit de l’essai, dans ce cas RECOVERY</a:t>
            </a:r>
            <a:endParaRPr lang="fr-FR" dirty="0">
              <a:highlight>
                <a:srgbClr val="FFFF00"/>
              </a:highlight>
            </a:endParaRPr>
          </a:p>
          <a:p>
            <a:pPr lvl="1"/>
            <a:endParaRPr lang="fr-FR" dirty="0">
              <a:highlight>
                <a:srgbClr val="FFFF00"/>
              </a:highlight>
            </a:endParaRPr>
          </a:p>
          <a:p>
            <a:r>
              <a:rPr lang="fr-FR" b="1" dirty="0"/>
              <a:t>Participant - </a:t>
            </a:r>
            <a:r>
              <a:rPr lang="fr-FR"/>
              <a:t>il s’agit d’un patient au sein de l’étude.</a:t>
            </a:r>
            <a:endParaRPr lang="fr-FR" dirty="0">
              <a:highlight>
                <a:srgbClr val="FFFF00"/>
              </a:highlight>
            </a:endParaRPr>
          </a:p>
          <a:p>
            <a:pPr lvl="1"/>
            <a:endParaRPr lang="fr-FR" dirty="0">
              <a:highlight>
                <a:srgbClr val="FFFF00"/>
              </a:highlight>
            </a:endParaRPr>
          </a:p>
          <a:p>
            <a:r>
              <a:rPr lang="fr-FR" b="1" dirty="0"/>
              <a:t>Événement ou événement de l’étude - </a:t>
            </a:r>
            <a:r>
              <a:rPr lang="fr-FR"/>
              <a:t> se réfère à un point de collecte de données tel que le suivi ou les événements indésirables.</a:t>
            </a:r>
            <a:endParaRPr lang="fr-FR" dirty="0">
              <a:highlight>
                <a:srgbClr val="FFFF00"/>
              </a:highlight>
            </a:endParaRPr>
          </a:p>
          <a:p>
            <a:pPr lvl="1"/>
            <a:endParaRPr lang="fr-FR" dirty="0">
              <a:highlight>
                <a:srgbClr val="FFFF00"/>
              </a:highlight>
            </a:endParaRPr>
          </a:p>
          <a:p>
            <a:r>
              <a:rPr lang="fr-FR" b="1" dirty="0"/>
              <a:t>CRF - </a:t>
            </a:r>
            <a:r>
              <a:rPr lang="fr-FR"/>
              <a:t>Formulaire de rapport de cas, un formulaire utilisé pour collecter et contenir des données pour un événement d’étude.</a:t>
            </a:r>
            <a:endParaRPr lang="fr-FR" dirty="0">
              <a:highlight>
                <a:srgbClr val="FFFF00"/>
              </a:highlight>
            </a:endParaRPr>
          </a:p>
          <a:p>
            <a:pPr lvl="1"/>
            <a:endParaRPr lang="fr-FR" dirty="0">
              <a:highlight>
                <a:srgbClr val="FFFF00"/>
              </a:highlight>
            </a:endParaRPr>
          </a:p>
          <a:p>
            <a:r>
              <a:rPr lang="fr-FR" b="1" dirty="0"/>
              <a:t>Requêtes - </a:t>
            </a:r>
            <a:r>
              <a:rPr lang="fr-FR"/>
              <a:t> Ce sont des requêtes ou des annotations pour des éléments de données où une valeur introduite n’est pas celle attendue (créées par l’équipe du site ou le centre de coordination). Certains sont générés automatiquement si un résultat doit être vérifié.</a:t>
            </a:r>
            <a:endParaRPr lang="fr-FR" dirty="0">
              <a:highlight>
                <a:srgbClr val="FFFF00"/>
              </a:highlight>
            </a:endParaRPr>
          </a:p>
          <a:p>
            <a:pPr lvl="1"/>
            <a:endParaRPr lang="fr-FR" dirty="0"/>
          </a:p>
        </p:txBody>
      </p:sp>
    </p:spTree>
    <p:extLst>
      <p:ext uri="{BB962C8B-B14F-4D97-AF65-F5344CB8AC3E}">
        <p14:creationId xmlns:p14="http://schemas.microsoft.com/office/powerpoint/2010/main" val="4247678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BE5C4-71FA-45D9-A14A-E5444904503A}"/>
              </a:ext>
            </a:extLst>
          </p:cNvPr>
          <p:cNvSpPr>
            <a:spLocks noGrp="1"/>
          </p:cNvSpPr>
          <p:nvPr>
            <p:ph type="title"/>
          </p:nvPr>
        </p:nvSpPr>
        <p:spPr/>
        <p:txBody>
          <a:bodyPr/>
          <a:lstStyle/>
          <a:p>
            <a:r>
              <a:rPr lang="fr-FR"/>
              <a:t>Page de connexion</a:t>
            </a:r>
          </a:p>
        </p:txBody>
      </p:sp>
      <p:pic>
        <p:nvPicPr>
          <p:cNvPr id="5" name="Content Placeholder 4" descr="A screenshot of a social media post&#10;&#10;Description automatically generated">
            <a:extLst>
              <a:ext uri="{FF2B5EF4-FFF2-40B4-BE49-F238E27FC236}">
                <a16:creationId xmlns:a16="http://schemas.microsoft.com/office/drawing/2014/main" id="{99F26C8F-40CE-4689-ABBF-675F1D99E2E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5086" y="1731413"/>
            <a:ext cx="5742011" cy="4579938"/>
          </a:xfrm>
        </p:spPr>
      </p:pic>
      <p:sp>
        <p:nvSpPr>
          <p:cNvPr id="3" name="TextBox 2"/>
          <p:cNvSpPr txBox="1"/>
          <p:nvPr/>
        </p:nvSpPr>
        <p:spPr>
          <a:xfrm>
            <a:off x="6911339" y="2830162"/>
            <a:ext cx="4670475" cy="2092881"/>
          </a:xfrm>
          <a:prstGeom prst="rect">
            <a:avLst/>
          </a:prstGeom>
          <a:noFill/>
        </p:spPr>
        <p:txBody>
          <a:bodyPr wrap="square" rtlCol="0">
            <a:spAutoFit/>
          </a:bodyPr>
          <a:lstStyle/>
          <a:p>
            <a:r>
              <a:rPr lang="fr-FR" sz="2600" dirty="0"/>
              <a:t>URL : </a:t>
            </a:r>
            <a:r>
              <a:rPr lang="fr-FR" sz="2600" dirty="0">
                <a:hlinkClick r:id="rId3"/>
              </a:rPr>
              <a:t>https://npeu.openclinica.io</a:t>
            </a:r>
            <a:endParaRPr lang="fr-FR" sz="2600" dirty="0"/>
          </a:p>
          <a:p>
            <a:endParaRPr lang="fr-FR" sz="2600" dirty="0"/>
          </a:p>
          <a:p>
            <a:r>
              <a:rPr lang="fr-FR" sz="2600" dirty="0"/>
              <a:t>Un courriel d’invitation vous sera envoyé, qui contiendra vos identifiants de connexion.</a:t>
            </a:r>
          </a:p>
        </p:txBody>
      </p:sp>
    </p:spTree>
    <p:extLst>
      <p:ext uri="{BB962C8B-B14F-4D97-AF65-F5344CB8AC3E}">
        <p14:creationId xmlns:p14="http://schemas.microsoft.com/office/powerpoint/2010/main" val="1066255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38100" y="1373560"/>
            <a:ext cx="7894320" cy="5474270"/>
            <a:chOff x="-906780" y="119445"/>
            <a:chExt cx="9602032" cy="6658473"/>
          </a:xfrm>
        </p:grpSpPr>
        <p:grpSp>
          <p:nvGrpSpPr>
            <p:cNvPr id="16" name="Group 15"/>
            <p:cNvGrpSpPr/>
            <p:nvPr/>
          </p:nvGrpSpPr>
          <p:grpSpPr>
            <a:xfrm>
              <a:off x="-906780" y="119445"/>
              <a:ext cx="9602032" cy="6658473"/>
              <a:chOff x="-906780" y="119445"/>
              <a:chExt cx="9602032" cy="6658473"/>
            </a:xfrm>
          </p:grpSpPr>
          <p:pic>
            <p:nvPicPr>
              <p:cNvPr id="24" name="Picture 23"/>
              <p:cNvPicPr>
                <a:picLocks noChangeAspect="1"/>
              </p:cNvPicPr>
              <p:nvPr/>
            </p:nvPicPr>
            <p:blipFill>
              <a:blip r:embed="rId2"/>
              <a:stretch>
                <a:fillRect/>
              </a:stretch>
            </p:blipFill>
            <p:spPr>
              <a:xfrm>
                <a:off x="-906780" y="119445"/>
                <a:ext cx="9602032" cy="6561389"/>
              </a:xfrm>
              <a:prstGeom prst="rect">
                <a:avLst/>
              </a:prstGeom>
            </p:spPr>
          </p:pic>
          <p:sp>
            <p:nvSpPr>
              <p:cNvPr id="25" name="Rectangle 24"/>
              <p:cNvSpPr/>
              <p:nvPr/>
            </p:nvSpPr>
            <p:spPr>
              <a:xfrm flipV="1">
                <a:off x="101846" y="1264920"/>
                <a:ext cx="8585786" cy="5512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grpSp>
        <p:grpSp>
          <p:nvGrpSpPr>
            <p:cNvPr id="17" name="Group 16"/>
            <p:cNvGrpSpPr>
              <a:grpSpLocks noChangeAspect="1"/>
            </p:cNvGrpSpPr>
            <p:nvPr/>
          </p:nvGrpSpPr>
          <p:grpSpPr>
            <a:xfrm>
              <a:off x="101846" y="1278326"/>
              <a:ext cx="5125474" cy="4919851"/>
              <a:chOff x="4184313" y="585368"/>
              <a:chExt cx="6242498" cy="5992062"/>
            </a:xfrm>
          </p:grpSpPr>
          <p:pic>
            <p:nvPicPr>
              <p:cNvPr id="18" name="Picture 17"/>
              <p:cNvPicPr>
                <a:picLocks noChangeAspect="1"/>
              </p:cNvPicPr>
              <p:nvPr/>
            </p:nvPicPr>
            <p:blipFill rotWithShape="1">
              <a:blip r:embed="rId3"/>
              <a:srcRect l="88711"/>
              <a:stretch/>
            </p:blipFill>
            <p:spPr>
              <a:xfrm>
                <a:off x="9220200" y="585369"/>
                <a:ext cx="1206611" cy="5992061"/>
              </a:xfrm>
              <a:prstGeom prst="rect">
                <a:avLst/>
              </a:prstGeom>
            </p:spPr>
          </p:pic>
          <p:pic>
            <p:nvPicPr>
              <p:cNvPr id="19" name="Picture 18"/>
              <p:cNvPicPr>
                <a:picLocks noChangeAspect="1"/>
              </p:cNvPicPr>
              <p:nvPr/>
            </p:nvPicPr>
            <p:blipFill rotWithShape="1">
              <a:blip r:embed="rId3"/>
              <a:srcRect t="277" r="86517"/>
              <a:stretch/>
            </p:blipFill>
            <p:spPr>
              <a:xfrm>
                <a:off x="4184313" y="601980"/>
                <a:ext cx="1442831" cy="5975448"/>
              </a:xfrm>
              <a:prstGeom prst="rect">
                <a:avLst/>
              </a:prstGeom>
            </p:spPr>
          </p:pic>
          <p:pic>
            <p:nvPicPr>
              <p:cNvPr id="20" name="Picture 19"/>
              <p:cNvPicPr>
                <a:picLocks noChangeAspect="1"/>
              </p:cNvPicPr>
              <p:nvPr/>
            </p:nvPicPr>
            <p:blipFill rotWithShape="1">
              <a:blip r:embed="rId3"/>
              <a:srcRect l="20343" t="404" r="74168"/>
              <a:stretch/>
            </p:blipFill>
            <p:spPr>
              <a:xfrm>
                <a:off x="5613395" y="609600"/>
                <a:ext cx="586741" cy="5967828"/>
              </a:xfrm>
              <a:prstGeom prst="rect">
                <a:avLst/>
              </a:prstGeom>
            </p:spPr>
          </p:pic>
          <p:pic>
            <p:nvPicPr>
              <p:cNvPr id="21" name="Picture 20"/>
              <p:cNvPicPr>
                <a:picLocks noChangeAspect="1"/>
              </p:cNvPicPr>
              <p:nvPr/>
            </p:nvPicPr>
            <p:blipFill rotWithShape="1">
              <a:blip r:embed="rId3"/>
              <a:srcRect l="37168" r="56701"/>
              <a:stretch/>
            </p:blipFill>
            <p:spPr>
              <a:xfrm>
                <a:off x="6192350" y="585368"/>
                <a:ext cx="655321" cy="5992061"/>
              </a:xfrm>
              <a:prstGeom prst="rect">
                <a:avLst/>
              </a:prstGeom>
            </p:spPr>
          </p:pic>
          <p:pic>
            <p:nvPicPr>
              <p:cNvPr id="22" name="Picture 21"/>
              <p:cNvPicPr>
                <a:picLocks noChangeAspect="1"/>
              </p:cNvPicPr>
              <p:nvPr/>
            </p:nvPicPr>
            <p:blipFill rotWithShape="1">
              <a:blip r:embed="rId3"/>
              <a:srcRect l="50071" r="44154"/>
              <a:stretch/>
            </p:blipFill>
            <p:spPr>
              <a:xfrm>
                <a:off x="6833755" y="585368"/>
                <a:ext cx="617221" cy="5992061"/>
              </a:xfrm>
              <a:prstGeom prst="rect">
                <a:avLst/>
              </a:prstGeom>
            </p:spPr>
          </p:pic>
          <p:pic>
            <p:nvPicPr>
              <p:cNvPr id="23" name="Picture 22"/>
              <p:cNvPicPr>
                <a:picLocks noChangeAspect="1"/>
              </p:cNvPicPr>
              <p:nvPr/>
            </p:nvPicPr>
            <p:blipFill rotWithShape="1">
              <a:blip r:embed="rId3"/>
              <a:srcRect l="61050" r="22196"/>
              <a:stretch/>
            </p:blipFill>
            <p:spPr>
              <a:xfrm>
                <a:off x="7429499" y="585369"/>
                <a:ext cx="1790701" cy="5992061"/>
              </a:xfrm>
              <a:prstGeom prst="rect">
                <a:avLst/>
              </a:prstGeom>
            </p:spPr>
          </p:pic>
        </p:grpSp>
      </p:grpSp>
      <p:sp>
        <p:nvSpPr>
          <p:cNvPr id="2" name="Title 1"/>
          <p:cNvSpPr>
            <a:spLocks noGrp="1"/>
          </p:cNvSpPr>
          <p:nvPr>
            <p:ph type="title"/>
          </p:nvPr>
        </p:nvSpPr>
        <p:spPr/>
        <p:txBody>
          <a:bodyPr/>
          <a:lstStyle/>
          <a:p>
            <a:r>
              <a:rPr lang="fr-FR"/>
              <a:t>Matrice des participants</a:t>
            </a:r>
          </a:p>
        </p:txBody>
      </p:sp>
      <p:sp>
        <p:nvSpPr>
          <p:cNvPr id="4" name="Rectangle 2"/>
          <p:cNvSpPr>
            <a:spLocks noChangeArrowheads="1"/>
          </p:cNvSpPr>
          <p:nvPr/>
        </p:nvSpPr>
        <p:spPr bwMode="auto">
          <a:xfrm>
            <a:off x="1500997" y="6034503"/>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5" name="TextBox 4"/>
          <p:cNvSpPr txBox="1"/>
          <p:nvPr/>
        </p:nvSpPr>
        <p:spPr>
          <a:xfrm>
            <a:off x="6115524" y="2051244"/>
            <a:ext cx="5891097" cy="4770537"/>
          </a:xfrm>
          <a:prstGeom prst="rect">
            <a:avLst/>
          </a:prstGeom>
          <a:noFill/>
        </p:spPr>
        <p:txBody>
          <a:bodyPr wrap="square" rtlCol="0">
            <a:spAutoFit/>
          </a:bodyPr>
          <a:lstStyle/>
          <a:p>
            <a:pPr marL="285750" indent="-285750">
              <a:buFont typeface="Arial" panose="020B0604020202020204" pitchFamily="34" charset="0"/>
              <a:buChar char="•"/>
            </a:pPr>
            <a:r>
              <a:rPr lang="fr-FR" sz="1600" dirty="0"/>
              <a:t>Naviguez à l’aide de la barre de navigation</a:t>
            </a:r>
          </a:p>
          <a:p>
            <a:pPr marL="742950" lvl="1" indent="-285750">
              <a:buFont typeface="Arial" panose="020B0604020202020204" pitchFamily="34" charset="0"/>
              <a:buChar char="•"/>
            </a:pPr>
            <a:r>
              <a:rPr lang="fr-FR" sz="1600" b="1" dirty="0"/>
              <a:t>Home</a:t>
            </a:r>
            <a:r>
              <a:rPr lang="fr-FR" sz="1600" dirty="0"/>
              <a:t> vous amène à la page d’accueil de votre site (non utilisé)</a:t>
            </a:r>
          </a:p>
          <a:p>
            <a:pPr marL="742950" lvl="1" indent="-285750">
              <a:buFont typeface="Arial" panose="020B0604020202020204" pitchFamily="34" charset="0"/>
              <a:buChar char="•"/>
            </a:pPr>
            <a:r>
              <a:rPr lang="fr-FR" sz="1600" b="1" dirty="0"/>
              <a:t>Participant Matrix (</a:t>
            </a:r>
            <a:r>
              <a:rPr lang="fr-FR" sz="1600" dirty="0"/>
              <a:t>Matrice des participants</a:t>
            </a:r>
            <a:r>
              <a:rPr lang="fr-FR" sz="1600" b="1" dirty="0"/>
              <a:t>) </a:t>
            </a:r>
            <a:r>
              <a:rPr lang="fr-FR" sz="1600" dirty="0"/>
              <a:t>affiche un tableau de tous les participants à votre site </a:t>
            </a:r>
          </a:p>
          <a:p>
            <a:pPr marL="742950" lvl="1" indent="-285750">
              <a:buFont typeface="Arial" panose="020B0604020202020204" pitchFamily="34" charset="0"/>
              <a:buChar char="•"/>
            </a:pPr>
            <a:r>
              <a:rPr lang="fr-FR" sz="1600" b="1" dirty="0" err="1"/>
              <a:t>Queries</a:t>
            </a:r>
            <a:r>
              <a:rPr lang="fr-FR" sz="1600" b="1" dirty="0"/>
              <a:t> (</a:t>
            </a:r>
            <a:r>
              <a:rPr lang="fr-FR" sz="1600" dirty="0"/>
              <a:t>Requêtes</a:t>
            </a:r>
            <a:r>
              <a:rPr lang="fr-FR" sz="1600" b="1" dirty="0"/>
              <a:t>) </a:t>
            </a:r>
            <a:r>
              <a:rPr lang="fr-FR" sz="1600" dirty="0"/>
              <a:t>affiche un tableau de toutes les requêtes sur votre site</a:t>
            </a:r>
          </a:p>
          <a:p>
            <a:pPr lvl="1"/>
            <a:endParaRPr lang="fr-FR" sz="1600" dirty="0"/>
          </a:p>
          <a:p>
            <a:pPr marL="285750" indent="-285750">
              <a:buFont typeface="Arial" panose="020B0604020202020204" pitchFamily="34" charset="0"/>
              <a:buChar char="•"/>
            </a:pPr>
            <a:r>
              <a:rPr lang="fr-FR" sz="1600" dirty="0"/>
              <a:t>Lorsqu’un patient est randomisé, ses données de base sont automatiquement ajoutées à deux CRF :</a:t>
            </a:r>
          </a:p>
          <a:p>
            <a:pPr marL="742950" lvl="1" indent="-285750">
              <a:buFont typeface="Arial" panose="020B0604020202020204" pitchFamily="34" charset="0"/>
              <a:buChar char="•"/>
            </a:pPr>
            <a:r>
              <a:rPr lang="fr-FR" sz="1600" dirty="0"/>
              <a:t>un formulaire « Randomisation » (qui peut éventuellement être modifié en cas d’erreur), ainsi que</a:t>
            </a:r>
          </a:p>
          <a:p>
            <a:pPr marL="742950" lvl="1" indent="-285750">
              <a:buFont typeface="Arial" panose="020B0604020202020204" pitchFamily="34" charset="0"/>
              <a:buChar char="•"/>
            </a:pPr>
            <a:r>
              <a:rPr lang="fr-FR" sz="1600" dirty="0"/>
              <a:t>un formulaire »Entrée » (une version verrouillée des données d’entrée qui ne peut pas être modifiée).</a:t>
            </a:r>
          </a:p>
          <a:p>
            <a:endParaRPr lang="fr-FR" sz="1600" dirty="0"/>
          </a:p>
          <a:p>
            <a:pPr marL="285750" indent="-285750">
              <a:buFont typeface="Arial" panose="020B0604020202020204" pitchFamily="34" charset="0"/>
              <a:buChar char="•"/>
            </a:pPr>
            <a:r>
              <a:rPr lang="fr-FR" sz="1600" dirty="0"/>
              <a:t>Vous n’avez </a:t>
            </a:r>
            <a:r>
              <a:rPr lang="fr-FR" sz="1600" b="1" dirty="0"/>
              <a:t>jamais</a:t>
            </a:r>
            <a:r>
              <a:rPr lang="fr-FR" sz="1600" dirty="0"/>
              <a:t> besoin d’ajouter vous-même un nouveau participant dans </a:t>
            </a:r>
            <a:r>
              <a:rPr lang="fr-FR" sz="1600" dirty="0" err="1"/>
              <a:t>OpenClinica</a:t>
            </a:r>
            <a:r>
              <a:rPr lang="fr-FR" sz="1600" dirty="0"/>
              <a:t>, n’utilisez donc pas ce bouton</a:t>
            </a:r>
          </a:p>
          <a:p>
            <a:pPr marL="742950" lvl="1" indent="-285750">
              <a:buFont typeface="Arial" panose="020B0604020202020204" pitchFamily="34" charset="0"/>
              <a:buChar char="•"/>
            </a:pPr>
            <a:r>
              <a:rPr lang="fr-FR" sz="1600" dirty="0"/>
              <a:t>Contactez l’équipe chargée de l’essai si vous ne trouvez pas un participant que vous vous attendiez à voir.</a:t>
            </a:r>
          </a:p>
        </p:txBody>
      </p:sp>
      <p:sp>
        <p:nvSpPr>
          <p:cNvPr id="7" name="Oval 6"/>
          <p:cNvSpPr/>
          <p:nvPr/>
        </p:nvSpPr>
        <p:spPr>
          <a:xfrm>
            <a:off x="5483653" y="1652198"/>
            <a:ext cx="1465788" cy="1613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9" name="Straight Connector 8"/>
          <p:cNvCxnSpPr>
            <a:stCxn id="7" idx="4"/>
          </p:cNvCxnSpPr>
          <p:nvPr/>
        </p:nvCxnSpPr>
        <p:spPr>
          <a:xfrm>
            <a:off x="6216547" y="1813560"/>
            <a:ext cx="237593" cy="21009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3322320" y="2179319"/>
            <a:ext cx="715119" cy="15822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4" name="Straight Connector 13"/>
          <p:cNvCxnSpPr>
            <a:stCxn id="13" idx="6"/>
          </p:cNvCxnSpPr>
          <p:nvPr/>
        </p:nvCxnSpPr>
        <p:spPr>
          <a:xfrm>
            <a:off x="4037439" y="2258434"/>
            <a:ext cx="2179108" cy="343035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9505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Matrice des participants</a:t>
            </a:r>
          </a:p>
        </p:txBody>
      </p:sp>
      <p:sp>
        <p:nvSpPr>
          <p:cNvPr id="4" name="Rectangle 2"/>
          <p:cNvSpPr>
            <a:spLocks noChangeArrowheads="1"/>
          </p:cNvSpPr>
          <p:nvPr/>
        </p:nvSpPr>
        <p:spPr bwMode="auto">
          <a:xfrm>
            <a:off x="1500997" y="6034503"/>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grpSp>
        <p:nvGrpSpPr>
          <p:cNvPr id="18" name="Group 17"/>
          <p:cNvGrpSpPr>
            <a:grpSpLocks noChangeAspect="1"/>
          </p:cNvGrpSpPr>
          <p:nvPr/>
        </p:nvGrpSpPr>
        <p:grpSpPr>
          <a:xfrm>
            <a:off x="38100" y="1373560"/>
            <a:ext cx="7894320" cy="5474270"/>
            <a:chOff x="-906780" y="119445"/>
            <a:chExt cx="9602032" cy="6658473"/>
          </a:xfrm>
        </p:grpSpPr>
        <p:grpSp>
          <p:nvGrpSpPr>
            <p:cNvPr id="17" name="Group 16"/>
            <p:cNvGrpSpPr/>
            <p:nvPr/>
          </p:nvGrpSpPr>
          <p:grpSpPr>
            <a:xfrm>
              <a:off x="-906780" y="119445"/>
              <a:ext cx="9602032" cy="6658473"/>
              <a:chOff x="-906780" y="119445"/>
              <a:chExt cx="9602032" cy="6658473"/>
            </a:xfrm>
          </p:grpSpPr>
          <p:pic>
            <p:nvPicPr>
              <p:cNvPr id="7" name="Picture 6"/>
              <p:cNvPicPr>
                <a:picLocks noChangeAspect="1"/>
              </p:cNvPicPr>
              <p:nvPr/>
            </p:nvPicPr>
            <p:blipFill>
              <a:blip r:embed="rId2"/>
              <a:stretch>
                <a:fillRect/>
              </a:stretch>
            </p:blipFill>
            <p:spPr>
              <a:xfrm>
                <a:off x="-906780" y="119445"/>
                <a:ext cx="9602032" cy="6561389"/>
              </a:xfrm>
              <a:prstGeom prst="rect">
                <a:avLst/>
              </a:prstGeom>
            </p:spPr>
          </p:pic>
          <p:sp>
            <p:nvSpPr>
              <p:cNvPr id="16" name="Rectangle 15"/>
              <p:cNvSpPr/>
              <p:nvPr/>
            </p:nvSpPr>
            <p:spPr>
              <a:xfrm flipV="1">
                <a:off x="101846" y="1264920"/>
                <a:ext cx="8585786" cy="5512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grpSp>
        <p:grpSp>
          <p:nvGrpSpPr>
            <p:cNvPr id="15" name="Group 14"/>
            <p:cNvGrpSpPr>
              <a:grpSpLocks noChangeAspect="1"/>
            </p:cNvGrpSpPr>
            <p:nvPr/>
          </p:nvGrpSpPr>
          <p:grpSpPr>
            <a:xfrm>
              <a:off x="101846" y="1278326"/>
              <a:ext cx="5125474" cy="4919851"/>
              <a:chOff x="4184313" y="585368"/>
              <a:chExt cx="6242498" cy="5992062"/>
            </a:xfrm>
          </p:grpSpPr>
          <p:pic>
            <p:nvPicPr>
              <p:cNvPr id="8" name="Picture 7"/>
              <p:cNvPicPr>
                <a:picLocks noChangeAspect="1"/>
              </p:cNvPicPr>
              <p:nvPr/>
            </p:nvPicPr>
            <p:blipFill rotWithShape="1">
              <a:blip r:embed="rId3"/>
              <a:srcRect l="88711"/>
              <a:stretch/>
            </p:blipFill>
            <p:spPr>
              <a:xfrm>
                <a:off x="9220200" y="585369"/>
                <a:ext cx="1206611" cy="5992061"/>
              </a:xfrm>
              <a:prstGeom prst="rect">
                <a:avLst/>
              </a:prstGeom>
            </p:spPr>
          </p:pic>
          <p:pic>
            <p:nvPicPr>
              <p:cNvPr id="9" name="Picture 8"/>
              <p:cNvPicPr>
                <a:picLocks noChangeAspect="1"/>
              </p:cNvPicPr>
              <p:nvPr/>
            </p:nvPicPr>
            <p:blipFill rotWithShape="1">
              <a:blip r:embed="rId3"/>
              <a:srcRect t="277" r="86517"/>
              <a:stretch/>
            </p:blipFill>
            <p:spPr>
              <a:xfrm>
                <a:off x="4184313" y="601980"/>
                <a:ext cx="1442831" cy="5975448"/>
              </a:xfrm>
              <a:prstGeom prst="rect">
                <a:avLst/>
              </a:prstGeom>
            </p:spPr>
          </p:pic>
          <p:pic>
            <p:nvPicPr>
              <p:cNvPr id="10" name="Picture 9"/>
              <p:cNvPicPr>
                <a:picLocks noChangeAspect="1"/>
              </p:cNvPicPr>
              <p:nvPr/>
            </p:nvPicPr>
            <p:blipFill rotWithShape="1">
              <a:blip r:embed="rId3"/>
              <a:srcRect l="20343" t="404" r="74168"/>
              <a:stretch/>
            </p:blipFill>
            <p:spPr>
              <a:xfrm>
                <a:off x="5613395" y="609600"/>
                <a:ext cx="586741" cy="5967828"/>
              </a:xfrm>
              <a:prstGeom prst="rect">
                <a:avLst/>
              </a:prstGeom>
            </p:spPr>
          </p:pic>
          <p:pic>
            <p:nvPicPr>
              <p:cNvPr id="11" name="Picture 10"/>
              <p:cNvPicPr>
                <a:picLocks noChangeAspect="1"/>
              </p:cNvPicPr>
              <p:nvPr/>
            </p:nvPicPr>
            <p:blipFill rotWithShape="1">
              <a:blip r:embed="rId3"/>
              <a:srcRect l="37168" r="56701"/>
              <a:stretch/>
            </p:blipFill>
            <p:spPr>
              <a:xfrm>
                <a:off x="6192350" y="585368"/>
                <a:ext cx="655321" cy="5992061"/>
              </a:xfrm>
              <a:prstGeom prst="rect">
                <a:avLst/>
              </a:prstGeom>
            </p:spPr>
          </p:pic>
          <p:pic>
            <p:nvPicPr>
              <p:cNvPr id="12" name="Picture 11"/>
              <p:cNvPicPr>
                <a:picLocks noChangeAspect="1"/>
              </p:cNvPicPr>
              <p:nvPr/>
            </p:nvPicPr>
            <p:blipFill rotWithShape="1">
              <a:blip r:embed="rId3"/>
              <a:srcRect l="50071" r="44154"/>
              <a:stretch/>
            </p:blipFill>
            <p:spPr>
              <a:xfrm>
                <a:off x="6833755" y="585368"/>
                <a:ext cx="617221" cy="5992061"/>
              </a:xfrm>
              <a:prstGeom prst="rect">
                <a:avLst/>
              </a:prstGeom>
            </p:spPr>
          </p:pic>
          <p:pic>
            <p:nvPicPr>
              <p:cNvPr id="13" name="Picture 12"/>
              <p:cNvPicPr>
                <a:picLocks noChangeAspect="1"/>
              </p:cNvPicPr>
              <p:nvPr/>
            </p:nvPicPr>
            <p:blipFill rotWithShape="1">
              <a:blip r:embed="rId3"/>
              <a:srcRect l="61050" r="22196"/>
              <a:stretch/>
            </p:blipFill>
            <p:spPr>
              <a:xfrm>
                <a:off x="7429499" y="585369"/>
                <a:ext cx="1790701" cy="5992061"/>
              </a:xfrm>
              <a:prstGeom prst="rect">
                <a:avLst/>
              </a:prstGeom>
            </p:spPr>
          </p:pic>
        </p:grpSp>
      </p:grpSp>
      <p:sp>
        <p:nvSpPr>
          <p:cNvPr id="5" name="Rectangle 4"/>
          <p:cNvSpPr/>
          <p:nvPr/>
        </p:nvSpPr>
        <p:spPr>
          <a:xfrm>
            <a:off x="5483404" y="2015357"/>
            <a:ext cx="6479996" cy="4555093"/>
          </a:xfrm>
          <a:prstGeom prst="rect">
            <a:avLst/>
          </a:prstGeom>
        </p:spPr>
        <p:txBody>
          <a:bodyPr wrap="square">
            <a:spAutoFit/>
          </a:bodyPr>
          <a:lstStyle/>
          <a:p>
            <a:pPr marL="457200" indent="-457200">
              <a:buFont typeface="Arial" panose="020B0604020202020204" pitchFamily="34" charset="0"/>
              <a:buChar char="•"/>
            </a:pPr>
            <a:r>
              <a:rPr lang="fr-FR" dirty="0"/>
              <a:t>Chaque ligne correspond à un participant, avec l’ID du participant (numéro de l’étude) dans la première colonne avec un préfixe « CV_ ».</a:t>
            </a:r>
          </a:p>
          <a:p>
            <a:pPr marL="457200" indent="-457200">
              <a:buFont typeface="Arial" panose="020B0604020202020204" pitchFamily="34" charset="0"/>
              <a:buChar char="•"/>
            </a:pPr>
            <a:r>
              <a:rPr lang="fr-FR" dirty="0"/>
              <a:t>Les colonnes suivantes contiennent les CRF</a:t>
            </a:r>
          </a:p>
          <a:p>
            <a:pPr marL="457200" indent="-457200">
              <a:buFont typeface="Arial" panose="020B0604020202020204" pitchFamily="34" charset="0"/>
              <a:buChar char="•"/>
            </a:pPr>
            <a:endParaRPr lang="fr-FR" sz="2000" dirty="0"/>
          </a:p>
          <a:p>
            <a:pPr marL="457200" indent="-457200">
              <a:buFont typeface="Arial" panose="020B0604020202020204" pitchFamily="34" charset="0"/>
              <a:buChar char="•"/>
            </a:pPr>
            <a:r>
              <a:rPr lang="fr-FR" dirty="0"/>
              <a:t>Les CRF utilisés pour la saisie des données dans l’UE sont les suivants :</a:t>
            </a:r>
          </a:p>
          <a:p>
            <a:pPr marL="914400" lvl="1" indent="-457200">
              <a:buFont typeface="Arial" panose="020B0604020202020204" pitchFamily="34" charset="0"/>
              <a:buChar char="•"/>
            </a:pPr>
            <a:r>
              <a:rPr lang="fr-FR" dirty="0"/>
              <a:t>« Suivi » : Le principal formulaire de suivi, rempli au 28e jour (ou peu après).</a:t>
            </a:r>
          </a:p>
          <a:p>
            <a:pPr marL="914400" lvl="1" indent="-457200">
              <a:buFont typeface="Arial" panose="020B0604020202020204" pitchFamily="34" charset="0"/>
              <a:buChar char="•"/>
            </a:pPr>
            <a:r>
              <a:rPr lang="fr-FR" dirty="0"/>
              <a:t>« Suivi à 6 mois » : Formulaire de suivi à 6 mois</a:t>
            </a:r>
          </a:p>
          <a:p>
            <a:pPr marL="914400" lvl="1" indent="-457200">
              <a:buFont typeface="Arial" panose="020B0604020202020204" pitchFamily="34" charset="0"/>
              <a:buChar char="•"/>
            </a:pPr>
            <a:r>
              <a:rPr lang="fr-FR" dirty="0"/>
              <a:t>Événements indésirables : À utiliser en cas de notification d’une suspicion d’effet indésirable grave.</a:t>
            </a:r>
          </a:p>
          <a:p>
            <a:pPr marL="914400" lvl="1" indent="-457200">
              <a:buFont typeface="Arial" panose="020B0604020202020204" pitchFamily="34" charset="0"/>
              <a:buChar char="•"/>
            </a:pPr>
            <a:endParaRPr lang="fr-FR" dirty="0"/>
          </a:p>
          <a:p>
            <a:pPr marL="457200" indent="-457200">
              <a:buFont typeface="Arial" panose="020B0604020202020204" pitchFamily="34" charset="0"/>
              <a:buChar char="•"/>
            </a:pPr>
            <a:r>
              <a:rPr lang="fr-FR" dirty="0"/>
              <a:t>« L’évaluation du sponsor », le statut vital à 28 jours et tout autre CRF figurant dans cette matrice ne sont pas utilisés pour la saisie des données dans l’UE</a:t>
            </a:r>
          </a:p>
        </p:txBody>
      </p:sp>
    </p:spTree>
    <p:extLst>
      <p:ext uri="{BB962C8B-B14F-4D97-AF65-F5344CB8AC3E}">
        <p14:creationId xmlns:p14="http://schemas.microsoft.com/office/powerpoint/2010/main" val="3830383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a:grpSpLocks noChangeAspect="1"/>
          </p:cNvGrpSpPr>
          <p:nvPr/>
        </p:nvGrpSpPr>
        <p:grpSpPr>
          <a:xfrm>
            <a:off x="38100" y="1373560"/>
            <a:ext cx="7894320" cy="5474270"/>
            <a:chOff x="-906780" y="119445"/>
            <a:chExt cx="9602032" cy="6658473"/>
          </a:xfrm>
        </p:grpSpPr>
        <p:grpSp>
          <p:nvGrpSpPr>
            <p:cNvPr id="14" name="Group 13"/>
            <p:cNvGrpSpPr/>
            <p:nvPr/>
          </p:nvGrpSpPr>
          <p:grpSpPr>
            <a:xfrm>
              <a:off x="-906780" y="119445"/>
              <a:ext cx="9602032" cy="6658473"/>
              <a:chOff x="-906780" y="119445"/>
              <a:chExt cx="9602032" cy="6658473"/>
            </a:xfrm>
          </p:grpSpPr>
          <p:pic>
            <p:nvPicPr>
              <p:cNvPr id="22" name="Picture 21"/>
              <p:cNvPicPr>
                <a:picLocks noChangeAspect="1"/>
              </p:cNvPicPr>
              <p:nvPr/>
            </p:nvPicPr>
            <p:blipFill>
              <a:blip r:embed="rId2"/>
              <a:stretch>
                <a:fillRect/>
              </a:stretch>
            </p:blipFill>
            <p:spPr>
              <a:xfrm>
                <a:off x="-906780" y="119445"/>
                <a:ext cx="9602032" cy="6561389"/>
              </a:xfrm>
              <a:prstGeom prst="rect">
                <a:avLst/>
              </a:prstGeom>
            </p:spPr>
          </p:pic>
          <p:sp>
            <p:nvSpPr>
              <p:cNvPr id="23" name="Rectangle 22"/>
              <p:cNvSpPr/>
              <p:nvPr/>
            </p:nvSpPr>
            <p:spPr>
              <a:xfrm flipV="1">
                <a:off x="101846" y="1264920"/>
                <a:ext cx="8585786" cy="5512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grpSp>
        <p:grpSp>
          <p:nvGrpSpPr>
            <p:cNvPr id="15" name="Group 14"/>
            <p:cNvGrpSpPr>
              <a:grpSpLocks noChangeAspect="1"/>
            </p:cNvGrpSpPr>
            <p:nvPr/>
          </p:nvGrpSpPr>
          <p:grpSpPr>
            <a:xfrm>
              <a:off x="101846" y="1278326"/>
              <a:ext cx="5125474" cy="4919851"/>
              <a:chOff x="4184313" y="585368"/>
              <a:chExt cx="6242498" cy="5992062"/>
            </a:xfrm>
          </p:grpSpPr>
          <p:pic>
            <p:nvPicPr>
              <p:cNvPr id="16" name="Picture 15"/>
              <p:cNvPicPr>
                <a:picLocks noChangeAspect="1"/>
              </p:cNvPicPr>
              <p:nvPr/>
            </p:nvPicPr>
            <p:blipFill rotWithShape="1">
              <a:blip r:embed="rId3"/>
              <a:srcRect l="88711"/>
              <a:stretch/>
            </p:blipFill>
            <p:spPr>
              <a:xfrm>
                <a:off x="9220200" y="585369"/>
                <a:ext cx="1206611" cy="5992061"/>
              </a:xfrm>
              <a:prstGeom prst="rect">
                <a:avLst/>
              </a:prstGeom>
            </p:spPr>
          </p:pic>
          <p:pic>
            <p:nvPicPr>
              <p:cNvPr id="17" name="Picture 16"/>
              <p:cNvPicPr>
                <a:picLocks noChangeAspect="1"/>
              </p:cNvPicPr>
              <p:nvPr/>
            </p:nvPicPr>
            <p:blipFill rotWithShape="1">
              <a:blip r:embed="rId3"/>
              <a:srcRect t="277" r="86517"/>
              <a:stretch/>
            </p:blipFill>
            <p:spPr>
              <a:xfrm>
                <a:off x="4184313" y="601980"/>
                <a:ext cx="1442831" cy="5975448"/>
              </a:xfrm>
              <a:prstGeom prst="rect">
                <a:avLst/>
              </a:prstGeom>
            </p:spPr>
          </p:pic>
          <p:pic>
            <p:nvPicPr>
              <p:cNvPr id="18" name="Picture 17"/>
              <p:cNvPicPr>
                <a:picLocks noChangeAspect="1"/>
              </p:cNvPicPr>
              <p:nvPr/>
            </p:nvPicPr>
            <p:blipFill rotWithShape="1">
              <a:blip r:embed="rId3"/>
              <a:srcRect l="20343" t="404" r="74168"/>
              <a:stretch/>
            </p:blipFill>
            <p:spPr>
              <a:xfrm>
                <a:off x="5613395" y="609600"/>
                <a:ext cx="586741" cy="5967828"/>
              </a:xfrm>
              <a:prstGeom prst="rect">
                <a:avLst/>
              </a:prstGeom>
            </p:spPr>
          </p:pic>
          <p:pic>
            <p:nvPicPr>
              <p:cNvPr id="19" name="Picture 18"/>
              <p:cNvPicPr>
                <a:picLocks noChangeAspect="1"/>
              </p:cNvPicPr>
              <p:nvPr/>
            </p:nvPicPr>
            <p:blipFill rotWithShape="1">
              <a:blip r:embed="rId3"/>
              <a:srcRect l="37168" r="56701"/>
              <a:stretch/>
            </p:blipFill>
            <p:spPr>
              <a:xfrm>
                <a:off x="6192350" y="585368"/>
                <a:ext cx="655321" cy="5992061"/>
              </a:xfrm>
              <a:prstGeom prst="rect">
                <a:avLst/>
              </a:prstGeom>
            </p:spPr>
          </p:pic>
          <p:pic>
            <p:nvPicPr>
              <p:cNvPr id="20" name="Picture 19"/>
              <p:cNvPicPr>
                <a:picLocks noChangeAspect="1"/>
              </p:cNvPicPr>
              <p:nvPr/>
            </p:nvPicPr>
            <p:blipFill rotWithShape="1">
              <a:blip r:embed="rId3"/>
              <a:srcRect l="50071" r="44154"/>
              <a:stretch/>
            </p:blipFill>
            <p:spPr>
              <a:xfrm>
                <a:off x="6833755" y="585368"/>
                <a:ext cx="617221" cy="5992061"/>
              </a:xfrm>
              <a:prstGeom prst="rect">
                <a:avLst/>
              </a:prstGeom>
            </p:spPr>
          </p:pic>
          <p:pic>
            <p:nvPicPr>
              <p:cNvPr id="21" name="Picture 20"/>
              <p:cNvPicPr>
                <a:picLocks noChangeAspect="1"/>
              </p:cNvPicPr>
              <p:nvPr/>
            </p:nvPicPr>
            <p:blipFill rotWithShape="1">
              <a:blip r:embed="rId3"/>
              <a:srcRect l="61050" r="22196"/>
              <a:stretch/>
            </p:blipFill>
            <p:spPr>
              <a:xfrm>
                <a:off x="7429499" y="585369"/>
                <a:ext cx="1790701" cy="5992061"/>
              </a:xfrm>
              <a:prstGeom prst="rect">
                <a:avLst/>
              </a:prstGeom>
            </p:spPr>
          </p:pic>
        </p:grpSp>
      </p:grpSp>
      <p:sp>
        <p:nvSpPr>
          <p:cNvPr id="2" name="Title 1"/>
          <p:cNvSpPr>
            <a:spLocks noGrp="1"/>
          </p:cNvSpPr>
          <p:nvPr>
            <p:ph type="title"/>
          </p:nvPr>
        </p:nvSpPr>
        <p:spPr/>
        <p:txBody>
          <a:bodyPr/>
          <a:lstStyle/>
          <a:p>
            <a:r>
              <a:rPr lang="fr-FR"/>
              <a:t>Statuts de saisie des données</a:t>
            </a:r>
          </a:p>
        </p:txBody>
      </p:sp>
      <p:sp>
        <p:nvSpPr>
          <p:cNvPr id="4" name="Rectangle 2"/>
          <p:cNvSpPr>
            <a:spLocks noChangeArrowheads="1"/>
          </p:cNvSpPr>
          <p:nvPr/>
        </p:nvSpPr>
        <p:spPr bwMode="auto">
          <a:xfrm>
            <a:off x="1500997" y="6034503"/>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grpSp>
        <p:nvGrpSpPr>
          <p:cNvPr id="11" name="Group 10"/>
          <p:cNvGrpSpPr/>
          <p:nvPr/>
        </p:nvGrpSpPr>
        <p:grpSpPr>
          <a:xfrm>
            <a:off x="6084003" y="2904838"/>
            <a:ext cx="4892434" cy="2571207"/>
            <a:chOff x="6960703" y="2372893"/>
            <a:chExt cx="4615988" cy="2571207"/>
          </a:xfrm>
        </p:grpSpPr>
        <p:grpSp>
          <p:nvGrpSpPr>
            <p:cNvPr id="9" name="Group 8"/>
            <p:cNvGrpSpPr/>
            <p:nvPr/>
          </p:nvGrpSpPr>
          <p:grpSpPr>
            <a:xfrm>
              <a:off x="6960703" y="2372893"/>
              <a:ext cx="4615988" cy="2554545"/>
              <a:chOff x="6960703" y="2139868"/>
              <a:chExt cx="4615988" cy="2554545"/>
            </a:xfrm>
          </p:grpSpPr>
          <p:sp>
            <p:nvSpPr>
              <p:cNvPr id="5" name="Rectangle 4"/>
              <p:cNvSpPr/>
              <p:nvPr/>
            </p:nvSpPr>
            <p:spPr>
              <a:xfrm>
                <a:off x="7466854" y="2139868"/>
                <a:ext cx="4109837" cy="2554545"/>
              </a:xfrm>
              <a:prstGeom prst="rect">
                <a:avLst/>
              </a:prstGeom>
            </p:spPr>
            <p:txBody>
              <a:bodyPr wrap="square">
                <a:spAutoFit/>
              </a:bodyPr>
              <a:lstStyle/>
              <a:p>
                <a:r>
                  <a:rPr lang="fr-FR" sz="2000" dirty="0"/>
                  <a:t>Saisie terminée</a:t>
                </a:r>
              </a:p>
              <a:p>
                <a:endParaRPr lang="fr-FR" sz="2000" dirty="0"/>
              </a:p>
              <a:p>
                <a:r>
                  <a:rPr lang="fr-FR" sz="2000" dirty="0"/>
                  <a:t>Saisie commencée mais non marquée comme terminée</a:t>
                </a:r>
              </a:p>
              <a:p>
                <a:endParaRPr lang="fr-FR" sz="2000" dirty="0"/>
              </a:p>
              <a:p>
                <a:r>
                  <a:rPr lang="fr-FR" sz="2000" dirty="0"/>
                  <a:t>« Événement programmé »</a:t>
                </a:r>
              </a:p>
              <a:p>
                <a:endParaRPr lang="fr-FR" sz="2000" dirty="0"/>
              </a:p>
              <a:p>
                <a:r>
                  <a:rPr lang="fr-FR" sz="2000" dirty="0"/>
                  <a:t>« Événement non programmé »</a:t>
                </a:r>
              </a:p>
            </p:txBody>
          </p:sp>
          <p:pic>
            <p:nvPicPr>
              <p:cNvPr id="3" name="Picture 2"/>
              <p:cNvPicPr>
                <a:picLocks noChangeAspect="1"/>
              </p:cNvPicPr>
              <p:nvPr/>
            </p:nvPicPr>
            <p:blipFill>
              <a:blip r:embed="rId4"/>
              <a:stretch>
                <a:fillRect/>
              </a:stretch>
            </p:blipFill>
            <p:spPr>
              <a:xfrm>
                <a:off x="7001630" y="2139868"/>
                <a:ext cx="484829" cy="453550"/>
              </a:xfrm>
              <a:prstGeom prst="rect">
                <a:avLst/>
              </a:prstGeom>
            </p:spPr>
          </p:pic>
          <p:pic>
            <p:nvPicPr>
              <p:cNvPr id="7" name="Picture 6"/>
              <p:cNvPicPr>
                <a:picLocks noChangeAspect="1"/>
              </p:cNvPicPr>
              <p:nvPr/>
            </p:nvPicPr>
            <p:blipFill>
              <a:blip r:embed="rId5"/>
              <a:stretch>
                <a:fillRect/>
              </a:stretch>
            </p:blipFill>
            <p:spPr>
              <a:xfrm>
                <a:off x="6984500" y="3675027"/>
                <a:ext cx="490487" cy="413848"/>
              </a:xfrm>
              <a:prstGeom prst="rect">
                <a:avLst/>
              </a:prstGeom>
            </p:spPr>
          </p:pic>
          <p:pic>
            <p:nvPicPr>
              <p:cNvPr id="8" name="Picture 7"/>
              <p:cNvPicPr>
                <a:picLocks noChangeAspect="1"/>
              </p:cNvPicPr>
              <p:nvPr/>
            </p:nvPicPr>
            <p:blipFill>
              <a:blip r:embed="rId6"/>
              <a:stretch>
                <a:fillRect/>
              </a:stretch>
            </p:blipFill>
            <p:spPr>
              <a:xfrm>
                <a:off x="6960703" y="2746749"/>
                <a:ext cx="503661" cy="440703"/>
              </a:xfrm>
              <a:prstGeom prst="rect">
                <a:avLst/>
              </a:prstGeom>
            </p:spPr>
          </p:pic>
        </p:grpSp>
        <p:pic>
          <p:nvPicPr>
            <p:cNvPr id="10" name="Picture 9"/>
            <p:cNvPicPr>
              <a:picLocks noChangeAspect="1"/>
            </p:cNvPicPr>
            <p:nvPr/>
          </p:nvPicPr>
          <p:blipFill>
            <a:blip r:embed="rId7"/>
            <a:stretch>
              <a:fillRect/>
            </a:stretch>
          </p:blipFill>
          <p:spPr>
            <a:xfrm>
              <a:off x="7008488" y="4478348"/>
              <a:ext cx="474220" cy="465752"/>
            </a:xfrm>
            <a:prstGeom prst="rect">
              <a:avLst/>
            </a:prstGeom>
          </p:spPr>
        </p:pic>
      </p:grpSp>
      <p:sp>
        <p:nvSpPr>
          <p:cNvPr id="24" name="TextBox 23"/>
          <p:cNvSpPr txBox="1"/>
          <p:nvPr/>
        </p:nvSpPr>
        <p:spPr>
          <a:xfrm>
            <a:off x="6096572" y="2163696"/>
            <a:ext cx="3951759" cy="646331"/>
          </a:xfrm>
          <a:prstGeom prst="rect">
            <a:avLst/>
          </a:prstGeom>
          <a:noFill/>
        </p:spPr>
        <p:txBody>
          <a:bodyPr wrap="square" rtlCol="0">
            <a:spAutoFit/>
          </a:bodyPr>
          <a:lstStyle/>
          <a:p>
            <a:r>
              <a:rPr lang="fr-FR" dirty="0"/>
              <a:t>Les icônes du tableau indiquent l’état de la saisie des données des CRF :</a:t>
            </a:r>
          </a:p>
        </p:txBody>
      </p:sp>
      <p:sp>
        <p:nvSpPr>
          <p:cNvPr id="25" name="TextBox 24"/>
          <p:cNvSpPr txBox="1"/>
          <p:nvPr/>
        </p:nvSpPr>
        <p:spPr>
          <a:xfrm>
            <a:off x="6084003" y="5627662"/>
            <a:ext cx="6072201" cy="1200329"/>
          </a:xfrm>
          <a:prstGeom prst="rect">
            <a:avLst/>
          </a:prstGeom>
          <a:noFill/>
        </p:spPr>
        <p:txBody>
          <a:bodyPr wrap="square" rtlCol="0">
            <a:spAutoFit/>
          </a:bodyPr>
          <a:lstStyle/>
          <a:p>
            <a:r>
              <a:rPr lang="fr-FR" b="1" dirty="0"/>
              <a:t>Cependant</a:t>
            </a:r>
            <a:r>
              <a:rPr lang="fr-FR" dirty="0"/>
              <a:t>,  dans le cadre du programme RECOVERY, veuillez ignorer la distinction entre « programmé » et « non programmé » et remplir les formulaires de suivi lorsqu’ils sont prévus, à 28 jours et à 6 mois.</a:t>
            </a:r>
          </a:p>
        </p:txBody>
      </p:sp>
    </p:spTree>
    <p:extLst>
      <p:ext uri="{BB962C8B-B14F-4D97-AF65-F5344CB8AC3E}">
        <p14:creationId xmlns:p14="http://schemas.microsoft.com/office/powerpoint/2010/main" val="3175443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Trouver un participant</a:t>
            </a:r>
            <a:endParaRPr lang="fr-FR" dirty="0"/>
          </a:p>
        </p:txBody>
      </p:sp>
      <p:pic>
        <p:nvPicPr>
          <p:cNvPr id="5" name="Content Placeholder 4">
            <a:extLst>
              <a:ext uri="{FF2B5EF4-FFF2-40B4-BE49-F238E27FC236}">
                <a16:creationId xmlns:a16="http://schemas.microsoft.com/office/drawing/2014/main" id="{CE960F78-571E-4F3D-89A2-1C888F5E1CE4}"/>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84151" y="1625160"/>
            <a:ext cx="5198626" cy="4579938"/>
          </a:xfrm>
        </p:spPr>
      </p:pic>
      <p:sp>
        <p:nvSpPr>
          <p:cNvPr id="3" name="Oval 2"/>
          <p:cNvSpPr/>
          <p:nvPr/>
        </p:nvSpPr>
        <p:spPr>
          <a:xfrm>
            <a:off x="1311964" y="2151201"/>
            <a:ext cx="879991" cy="2938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p:cNvSpPr txBox="1"/>
          <p:nvPr/>
        </p:nvSpPr>
        <p:spPr>
          <a:xfrm>
            <a:off x="7231265" y="2011492"/>
            <a:ext cx="4416198" cy="4708981"/>
          </a:xfrm>
          <a:prstGeom prst="rect">
            <a:avLst/>
          </a:prstGeom>
          <a:noFill/>
        </p:spPr>
        <p:txBody>
          <a:bodyPr wrap="square" rtlCol="0">
            <a:spAutoFit/>
          </a:bodyPr>
          <a:lstStyle/>
          <a:p>
            <a:r>
              <a:rPr lang="fr-FR" sz="2000" dirty="0"/>
              <a:t>Trouvez un participant en saisissant son numéro d’identification dans la case située dans le coin supérieur gauche ou dans la case « Numéro d’identification du participant »</a:t>
            </a:r>
          </a:p>
          <a:p>
            <a:endParaRPr lang="fr-FR" sz="2000" dirty="0"/>
          </a:p>
          <a:p>
            <a:endParaRPr lang="fr-FR" sz="2000" dirty="0"/>
          </a:p>
          <a:p>
            <a:r>
              <a:rPr lang="fr-FR" sz="2000" dirty="0"/>
              <a:t>Ouvrez leur dossier en cliquant sur leur identifiant ou sur le bouton « Voir »</a:t>
            </a:r>
          </a:p>
          <a:p>
            <a:endParaRPr lang="fr-FR" sz="2000" dirty="0"/>
          </a:p>
          <a:p>
            <a:r>
              <a:rPr lang="fr-FR" sz="2000" dirty="0"/>
              <a:t>Bien qu’il soit possible d’accéder aux CRF directement à partir de la matrice, veuillez d’abord ouvrir le dossier du participant afin de réduire les erreurs d’identification </a:t>
            </a:r>
          </a:p>
        </p:txBody>
      </p:sp>
      <p:sp>
        <p:nvSpPr>
          <p:cNvPr id="6" name="Oval 5"/>
          <p:cNvSpPr/>
          <p:nvPr/>
        </p:nvSpPr>
        <p:spPr>
          <a:xfrm>
            <a:off x="1892144" y="2621764"/>
            <a:ext cx="539988" cy="2361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8" name="Straight Connector 7"/>
          <p:cNvCxnSpPr/>
          <p:nvPr/>
        </p:nvCxnSpPr>
        <p:spPr>
          <a:xfrm flipV="1">
            <a:off x="2432132" y="2336908"/>
            <a:ext cx="4799133" cy="402913"/>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0" name="Straight Connector 9"/>
          <p:cNvCxnSpPr/>
          <p:nvPr/>
        </p:nvCxnSpPr>
        <p:spPr>
          <a:xfrm>
            <a:off x="2240665" y="2298113"/>
            <a:ext cx="4990600" cy="38795"/>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pic>
        <p:nvPicPr>
          <p:cNvPr id="13" name="Picture 12"/>
          <p:cNvPicPr>
            <a:picLocks noChangeAspect="1"/>
          </p:cNvPicPr>
          <p:nvPr/>
        </p:nvPicPr>
        <p:blipFill>
          <a:blip r:embed="rId3"/>
          <a:stretch>
            <a:fillRect/>
          </a:stretch>
        </p:blipFill>
        <p:spPr>
          <a:xfrm>
            <a:off x="11148150" y="4257823"/>
            <a:ext cx="411299" cy="380833"/>
          </a:xfrm>
          <a:prstGeom prst="rect">
            <a:avLst/>
          </a:prstGeom>
        </p:spPr>
      </p:pic>
      <p:sp>
        <p:nvSpPr>
          <p:cNvPr id="14" name="Oval 13"/>
          <p:cNvSpPr/>
          <p:nvPr/>
        </p:nvSpPr>
        <p:spPr>
          <a:xfrm>
            <a:off x="1835746" y="3090126"/>
            <a:ext cx="531470" cy="1612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p:cNvSpPr/>
          <p:nvPr/>
        </p:nvSpPr>
        <p:spPr>
          <a:xfrm>
            <a:off x="3887730" y="3095211"/>
            <a:ext cx="191467" cy="19950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6" name="Straight Connector 15"/>
          <p:cNvCxnSpPr>
            <a:stCxn id="14" idx="6"/>
          </p:cNvCxnSpPr>
          <p:nvPr/>
        </p:nvCxnSpPr>
        <p:spPr>
          <a:xfrm>
            <a:off x="2367216" y="3170762"/>
            <a:ext cx="4864049" cy="923232"/>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2" name="Straight Connector 21"/>
          <p:cNvCxnSpPr>
            <a:stCxn id="15" idx="6"/>
          </p:cNvCxnSpPr>
          <p:nvPr/>
        </p:nvCxnSpPr>
        <p:spPr>
          <a:xfrm>
            <a:off x="4079197" y="3194964"/>
            <a:ext cx="3152068" cy="899030"/>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685692398"/>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E315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916FEED5D5053469AFB61F4CDE271DB" ma:contentTypeVersion="18" ma:contentTypeDescription="Create a new document." ma:contentTypeScope="" ma:versionID="3abab5b2bfc8b550b6a7c0fb3096d50d">
  <xsd:schema xmlns:xsd="http://www.w3.org/2001/XMLSchema" xmlns:xs="http://www.w3.org/2001/XMLSchema" xmlns:p="http://schemas.microsoft.com/office/2006/metadata/properties" xmlns:ns2="137f62fc-0309-469d-96f8-244e1f51aa13" xmlns:ns3="aca37e2d-a12b-47b7-9c3c-40d22df3b50a" targetNamespace="http://schemas.microsoft.com/office/2006/metadata/properties" ma:root="true" ma:fieldsID="2a0fc1677ac5988bc095db029d83c96f" ns2:_="" ns3:_="">
    <xsd:import namespace="137f62fc-0309-469d-96f8-244e1f51aa13"/>
    <xsd:import namespace="aca37e2d-a12b-47b7-9c3c-40d22df3b50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7f62fc-0309-469d-96f8-244e1f51aa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1eeb44a9-b924-44d0-8ed9-f8b504a4bac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ca37e2d-a12b-47b7-9c3c-40d22df3b50a"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bf63c6bd-ffe2-4ed4-86e9-cbc11843f189}" ma:internalName="TaxCatchAll" ma:showField="CatchAllData" ma:web="aca37e2d-a12b-47b7-9c3c-40d22df3b50a">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aca37e2d-a12b-47b7-9c3c-40d22df3b50a" xsi:nil="true"/>
    <lcf76f155ced4ddcb4097134ff3c332f xmlns="137f62fc-0309-469d-96f8-244e1f51aa13">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CA79850-2043-4E06-AC68-CD1C662224ED}"/>
</file>

<file path=customXml/itemProps2.xml><?xml version="1.0" encoding="utf-8"?>
<ds:datastoreItem xmlns:ds="http://schemas.openxmlformats.org/officeDocument/2006/customXml" ds:itemID="{8A09B6D2-EE26-4003-AC07-3F78FA9B962C}">
  <ds:schemaRefs>
    <ds:schemaRef ds:uri="http://purl.org/dc/terms/"/>
    <ds:schemaRef ds:uri="http://www.w3.org/XML/1998/namespace"/>
    <ds:schemaRef ds:uri="http://schemas.microsoft.com/office/2006/metadata/properties"/>
    <ds:schemaRef ds:uri="http://purl.org/dc/elements/1.1/"/>
    <ds:schemaRef ds:uri="http://schemas.microsoft.com/office/2006/documentManagement/types"/>
    <ds:schemaRef ds:uri="137f62fc-0309-469d-96f8-244e1f51aa13"/>
    <ds:schemaRef ds:uri="http://schemas.microsoft.com/office/infopath/2007/PartnerControl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6C7D5102-6E43-4B21-8687-6A1964089AD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3816</TotalTime>
  <Words>2007</Words>
  <Application>Microsoft Office PowerPoint</Application>
  <PresentationFormat>Widescreen</PresentationFormat>
  <Paragraphs>161</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Times New Roman</vt:lpstr>
      <vt:lpstr>Office Theme</vt:lpstr>
      <vt:lpstr> L’essai RECOVERY</vt:lpstr>
      <vt:lpstr>Collecte de données de suivi</vt:lpstr>
      <vt:lpstr>OpenClinica</vt:lpstr>
      <vt:lpstr>Définitions d’OpenClinica</vt:lpstr>
      <vt:lpstr>Page de connexion</vt:lpstr>
      <vt:lpstr>Matrice des participants</vt:lpstr>
      <vt:lpstr>Matrice des participants</vt:lpstr>
      <vt:lpstr>Statuts de saisie des données</vt:lpstr>
      <vt:lpstr>Trouver un participant</vt:lpstr>
      <vt:lpstr>Identification du participant</vt:lpstr>
      <vt:lpstr>Dossier du participant</vt:lpstr>
      <vt:lpstr>Dossier du participant</vt:lpstr>
      <vt:lpstr>Remplissage des CRF</vt:lpstr>
      <vt:lpstr>Remplissage des CRF</vt:lpstr>
      <vt:lpstr>Messages d’avertissement</vt:lpstr>
      <vt:lpstr>PowerPoint Presentation</vt:lpstr>
      <vt:lpstr>PowerPoint Presentation</vt:lpstr>
      <vt:lpstr>Terminer la saisie des données</vt:lpstr>
      <vt:lpstr>Message d’erreur</vt:lpstr>
      <vt:lpstr>Résoudre une erreur</vt:lpstr>
      <vt:lpstr>Ajouter une requête</vt:lpstr>
      <vt:lpstr>Modification administrative</vt:lpstr>
      <vt:lpstr>Raisons de la modification</vt:lpstr>
      <vt:lpstr>Visualiser les données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Randomised Evaluation of COVID-19 Therapies: the RECOVERY trial</dc:title>
  <dc:creator>Richard Haynes</dc:creator>
  <cp:lastModifiedBy>Leon Peto</cp:lastModifiedBy>
  <cp:revision>155</cp:revision>
  <cp:lastPrinted>2020-03-18T19:42:16Z</cp:lastPrinted>
  <dcterms:created xsi:type="dcterms:W3CDTF">2020-03-14T13:47:38Z</dcterms:created>
  <dcterms:modified xsi:type="dcterms:W3CDTF">2024-03-14T10:19:44Z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0x0101006916FEED5D5053469AFB61F4CDE271DB</vt:lpwstr>
  </property>
</Properties>
</file>