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5091" autoAdjust="0"/>
    <p:restoredTop sz="94660"/>
  </p:normalViewPr>
  <p:slideViewPr>
    <p:cSldViewPr snapToGrid="0">
      <p:cViewPr varScale="1">
        <p:scale>
          <a:sx n="117" d="100"/>
          <a:sy n="117" d="100"/>
        </p:scale>
        <p:origin x="924"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27/02/2024</a:t>
            </a:fld>
            <a:endParaRPr lang="fr-FR"/>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fr-FR"/>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27/02/2024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27/02/2024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27/02/2024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27/02/2024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fr-FR" b="1" dirty="0">
                <a:solidFill>
                  <a:srgbClr val="9E3159"/>
                </a:solidFill>
                <a:latin typeface="+mn-lt"/>
              </a:rPr>
              <a:t>L’essai RECOVERY</a:t>
            </a:r>
          </a:p>
        </p:txBody>
      </p:sp>
      <p:sp>
        <p:nvSpPr>
          <p:cNvPr id="3" name="Subtitle 2"/>
          <p:cNvSpPr>
            <a:spLocks noGrp="1"/>
          </p:cNvSpPr>
          <p:nvPr>
            <p:ph type="subTitle" idx="1"/>
          </p:nvPr>
        </p:nvSpPr>
        <p:spPr>
          <a:xfrm>
            <a:off x="1524000" y="4369626"/>
            <a:ext cx="9144000" cy="1655762"/>
          </a:xfrm>
        </p:spPr>
        <p:txBody>
          <a:bodyPr/>
          <a:lstStyle/>
          <a:p>
            <a:r>
              <a:rPr lang="fr-FR" sz="3200" b="1" dirty="0"/>
              <a:t>Formation pour les investigateurs principaux de l’UE</a:t>
            </a:r>
          </a:p>
          <a:p>
            <a:endParaRPr lang="fr-FR" b="1" dirty="0"/>
          </a:p>
          <a:p>
            <a:r>
              <a:rPr lang="fr-FR" sz="2000" b="1" dirty="0">
                <a:solidFill>
                  <a:schemeClr val="bg1">
                    <a:lumMod val="50000"/>
                  </a:schemeClr>
                </a:solidFill>
              </a:rPr>
              <a:t>V1.0 2024-01-24</a:t>
            </a:r>
          </a:p>
          <a:p>
            <a:endParaRPr lang="fr-FR"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Identification et invitation</a:t>
            </a:r>
          </a:p>
        </p:txBody>
      </p:sp>
      <p:sp>
        <p:nvSpPr>
          <p:cNvPr id="3" name="Content Placeholder 2"/>
          <p:cNvSpPr>
            <a:spLocks noGrp="1"/>
          </p:cNvSpPr>
          <p:nvPr>
            <p:ph idx="1"/>
          </p:nvPr>
        </p:nvSpPr>
        <p:spPr/>
        <p:txBody>
          <a:bodyPr/>
          <a:lstStyle/>
          <a:p>
            <a:r>
              <a:rPr lang="fr-FR" smtClean="0"/>
              <a:t>L’investigateur principal doit s’assurer qu’il existe sur son site un processus d’identification des participants potentiels.</a:t>
            </a:r>
          </a:p>
          <a:p>
            <a:pPr lvl="1"/>
            <a:r>
              <a:rPr lang="fr-FR" smtClean="0"/>
              <a:t>Par exemple, examen régulier des admissions médicales pour PAC ou grippe, ou lien avec le laboratoire de microbiologie pour les tests de grippe.</a:t>
            </a:r>
          </a:p>
          <a:p>
            <a:pPr lvl="1"/>
            <a:endParaRPr lang="fr-FR" dirty="0"/>
          </a:p>
          <a:p>
            <a:r>
              <a:rPr lang="fr-FR" smtClean="0"/>
              <a:t>Le maintien du recrutement est un bon moyen d’assurer la qualité dans les sites, car le personnel connaît mieux les procédures et les erreurs sont réduites.</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fr-FR"/>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Consentement éclairé</a:t>
            </a:r>
          </a:p>
        </p:txBody>
      </p:sp>
      <p:sp>
        <p:nvSpPr>
          <p:cNvPr id="3" name="Content Placeholder 2"/>
          <p:cNvSpPr>
            <a:spLocks noGrp="1"/>
          </p:cNvSpPr>
          <p:nvPr>
            <p:ph idx="1"/>
          </p:nvPr>
        </p:nvSpPr>
        <p:spPr/>
        <p:txBody>
          <a:bodyPr>
            <a:normAutofit lnSpcReduction="10000"/>
          </a:bodyPr>
          <a:lstStyle/>
          <a:p>
            <a:r>
              <a:rPr lang="fr-FR" smtClean="0"/>
              <a:t>Un consentement éclairé écrit est requis pour tous les patients avant toute procédure spécifique à l’essai</a:t>
            </a:r>
          </a:p>
          <a:p>
            <a:endParaRPr lang="fr-FR" dirty="0"/>
          </a:p>
          <a:p>
            <a:r>
              <a:rPr lang="fr-FR" smtClean="0"/>
              <a:t>Le formulaire de consentement peut être signé par</a:t>
            </a:r>
          </a:p>
          <a:p>
            <a:pPr lvl="1"/>
            <a:r>
              <a:rPr lang="fr-FR" smtClean="0"/>
              <a:t>le patient</a:t>
            </a:r>
          </a:p>
          <a:p>
            <a:pPr lvl="1"/>
            <a:r>
              <a:rPr lang="fr-FR" smtClean="0"/>
              <a:t>un témoin (si le patient a la capacité de signer mais ne le peut pas physiquement), ou</a:t>
            </a:r>
          </a:p>
          <a:p>
            <a:pPr lvl="1"/>
            <a:r>
              <a:rPr lang="fr-FR" smtClean="0"/>
              <a:t>un représentant légal (si le patient n’a pas la capacité de signer).</a:t>
            </a:r>
          </a:p>
          <a:p>
            <a:pPr marL="457200" lvl="1" indent="0">
              <a:buNone/>
            </a:pPr>
            <a:endParaRPr lang="fr-FR" dirty="0"/>
          </a:p>
          <a:p>
            <a:r>
              <a:rPr lang="fr-FR" smtClean="0"/>
              <a:t>Des détails sont fournis dans le module de formation sur le consentement éclairé de l’UE.</a:t>
            </a:r>
          </a:p>
          <a:p>
            <a:pPr lvl="1"/>
            <a:endParaRPr lang="fr-FR"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fr-FR"/>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Randomisation</a:t>
            </a:r>
          </a:p>
        </p:txBody>
      </p:sp>
      <p:sp>
        <p:nvSpPr>
          <p:cNvPr id="3" name="Content Placeholder 2"/>
          <p:cNvSpPr>
            <a:spLocks noGrp="1"/>
          </p:cNvSpPr>
          <p:nvPr>
            <p:ph idx="1"/>
          </p:nvPr>
        </p:nvSpPr>
        <p:spPr>
          <a:xfrm>
            <a:off x="504201" y="1596884"/>
            <a:ext cx="11240759" cy="4854715"/>
          </a:xfrm>
        </p:spPr>
        <p:txBody>
          <a:bodyPr>
            <a:normAutofit fontScale="92500" lnSpcReduction="10000"/>
          </a:bodyPr>
          <a:lstStyle/>
          <a:p>
            <a:r>
              <a:rPr lang="fr-FR" smtClean="0"/>
              <a:t>L’évaluation de l’éligibilité doit être effectuée par une personne médicalement qualifiée ayant reçu une formation appropriée et connaissant les médicaments expérimentaux (et les contre-indications). </a:t>
            </a:r>
          </a:p>
          <a:p>
            <a:r>
              <a:rPr lang="fr-FR" smtClean="0"/>
              <a:t>Cette évaluation doit se faire en concertation avec le médecin traitant du patient et être consignée dans le dossier médical.</a:t>
            </a:r>
          </a:p>
          <a:p>
            <a:r>
              <a:rPr lang="fr-FR" smtClean="0"/>
              <a:t>La randomisation peut être effectuée par un membre de l’équipe de recherche (pas nécessairement la personne qui a obtenu le consentement ou évalué l’éligibilité).</a:t>
            </a:r>
          </a:p>
          <a:p>
            <a:r>
              <a:rPr lang="fr-FR" smtClean="0"/>
              <a:t>La personne qui remplit le formulaire de randomisation doit avoir suivi la formation spécifique à l’essai sur ce sujet et confirmer que le consentement a été obtenu.</a:t>
            </a:r>
          </a:p>
          <a:p>
            <a:r>
              <a:rPr lang="fr-FR" smtClean="0"/>
              <a:t>Une méthode fiable permettant d’informer les cliniciens traitants du participant de l’allocation randomisée doit être mise au point.</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fr-FR"/>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Suivi</a:t>
            </a:r>
          </a:p>
        </p:txBody>
      </p:sp>
      <p:sp>
        <p:nvSpPr>
          <p:cNvPr id="3" name="Content Placeholder 2"/>
          <p:cNvSpPr>
            <a:spLocks noGrp="1"/>
          </p:cNvSpPr>
          <p:nvPr>
            <p:ph idx="1"/>
          </p:nvPr>
        </p:nvSpPr>
        <p:spPr/>
        <p:txBody>
          <a:bodyPr/>
          <a:lstStyle/>
          <a:p>
            <a:r>
              <a:rPr lang="fr-FR" smtClean="0"/>
              <a:t>L’investigateur principal doit désigner des personnes ayant reçu une formation appropriée (y compris une formation spécifique à l’essai sur ce sujet) qui disposeront de comptes sur OpenClinica pour remplir les formulaires de rapport de suivi.</a:t>
            </a:r>
          </a:p>
          <a:p>
            <a:endParaRPr lang="fr-FR" dirty="0"/>
          </a:p>
          <a:p>
            <a:r>
              <a:rPr lang="fr-FR" smtClean="0"/>
              <a:t>L’investigateur principal doit s’assurer que le personnel du site a accès aux dossiers médicaux pertinents lorsqu’il remplit ces formulaires.</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fr-FR"/>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Rapport de sécurité</a:t>
            </a:r>
          </a:p>
        </p:txBody>
      </p:sp>
      <p:sp>
        <p:nvSpPr>
          <p:cNvPr id="3" name="Content Placeholder 2"/>
          <p:cNvSpPr>
            <a:spLocks noGrp="1"/>
          </p:cNvSpPr>
          <p:nvPr>
            <p:ph idx="1"/>
          </p:nvPr>
        </p:nvSpPr>
        <p:spPr/>
        <p:txBody>
          <a:bodyPr/>
          <a:lstStyle/>
          <a:p>
            <a:r>
              <a:rPr lang="fr-FR" smtClean="0"/>
              <a:t>Le protocole RECOVERY exige que les événements indésirables graves (EIG) considérés par l’investigateur principal comme étant liés « avec une probabilité raisonnable » au(x) traitement(s) de l’étude soient signalés.</a:t>
            </a:r>
          </a:p>
          <a:p>
            <a:pPr lvl="1"/>
            <a:r>
              <a:rPr lang="fr-FR" smtClean="0"/>
              <a:t>Les autres EIG ne doivent pas être signalés.</a:t>
            </a:r>
          </a:p>
          <a:p>
            <a:pPr lvl="1"/>
            <a:endParaRPr lang="fr-FR" dirty="0"/>
          </a:p>
          <a:p>
            <a:r>
              <a:rPr lang="fr-FR" smtClean="0"/>
              <a:t>Définition d’un événement indésirable « grave » :</a:t>
            </a:r>
          </a:p>
          <a:p>
            <a:pPr lvl="1"/>
            <a:r>
              <a:rPr lang="fr-FR" smtClean="0"/>
              <a:t>Mortel ou mettant en jeu le pronostic vital</a:t>
            </a:r>
          </a:p>
          <a:p>
            <a:pPr lvl="1"/>
            <a:r>
              <a:rPr lang="fr-FR" smtClean="0"/>
              <a:t>Nécessite ou prolonge l’hospitalisation</a:t>
            </a:r>
          </a:p>
          <a:p>
            <a:pPr lvl="1"/>
            <a:r>
              <a:rPr lang="fr-FR" smtClean="0"/>
              <a:t>Entraîne une invalidité ou une incapacité persistante ou importante</a:t>
            </a:r>
          </a:p>
          <a:p>
            <a:pPr lvl="1"/>
            <a:r>
              <a:rPr lang="fr-FR" smtClean="0"/>
              <a:t>Entraîne une anomalie congénitale ou une malformation à la naissance</a:t>
            </a:r>
          </a:p>
          <a:p>
            <a:pPr lvl="1"/>
            <a:r>
              <a:rPr lang="fr-FR" smtClean="0"/>
              <a:t>Autre événement médical important selon l’avis de l’investigateur principal</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fr-FR"/>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Rapport de sécurité</a:t>
            </a:r>
          </a:p>
        </p:txBody>
      </p:sp>
      <p:sp>
        <p:nvSpPr>
          <p:cNvPr id="3" name="Content Placeholder 2"/>
          <p:cNvSpPr>
            <a:spLocks noGrp="1"/>
          </p:cNvSpPr>
          <p:nvPr>
            <p:ph idx="1"/>
          </p:nvPr>
        </p:nvSpPr>
        <p:spPr>
          <a:xfrm>
            <a:off x="504201" y="1596885"/>
            <a:ext cx="11362679" cy="4580078"/>
          </a:xfrm>
        </p:spPr>
        <p:txBody>
          <a:bodyPr>
            <a:normAutofit lnSpcReduction="10000"/>
          </a:bodyPr>
          <a:lstStyle/>
          <a:p>
            <a:r>
              <a:rPr lang="fr-FR" smtClean="0"/>
              <a:t>Pour qu’un événement indésirable soit considéré comme un effet indésirable, il faut (selon les orientations CT-3 de la Commission européenne) « </a:t>
            </a:r>
            <a:r>
              <a:rPr lang="fr-FR" i="1" dirty="0"/>
              <a:t>une possibilité raisonnable de relation de cause à effet entre l’événement et le PMI. Cela signifie qu’il existe des faits (preuves) ou des arguments qui suggèrent une relation de cause à effet.</a:t>
            </a:r>
            <a:r>
              <a:rPr lang="fr-FR" smtClean="0"/>
              <a:t> » </a:t>
            </a:r>
          </a:p>
          <a:p>
            <a:endParaRPr lang="fr-FR" dirty="0"/>
          </a:p>
          <a:p>
            <a:r>
              <a:rPr lang="fr-FR" smtClean="0"/>
              <a:t>Les EIG dont on pense qu’ils sont liés au traitement de l’étude (effets indésirables graves présumés, EIGP) doivent être déclarés dans les 24 heures suivant le moment où l’investigateur principal en a eu connaissance.</a:t>
            </a:r>
          </a:p>
          <a:p>
            <a:pPr lvl="1"/>
            <a:r>
              <a:rPr lang="fr-FR" smtClean="0"/>
              <a:t>Il peut être utile de discuter de l’événement indésirable avec le CCO/RCC afin de s’assurer que les informations fournies sont suffisantes pour permettre une déclaration ultérieure (aux autorités de réglementation, au comité d’éthique, etc.)</a:t>
            </a: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fr-FR"/>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Rapport de sécurité</a:t>
            </a:r>
          </a:p>
        </p:txBody>
      </p:sp>
      <p:sp>
        <p:nvSpPr>
          <p:cNvPr id="3" name="Content Placeholder 2"/>
          <p:cNvSpPr>
            <a:spLocks noGrp="1"/>
          </p:cNvSpPr>
          <p:nvPr>
            <p:ph idx="1"/>
          </p:nvPr>
        </p:nvSpPr>
        <p:spPr/>
        <p:txBody>
          <a:bodyPr/>
          <a:lstStyle/>
          <a:p>
            <a:r>
              <a:rPr lang="fr-FR" smtClean="0"/>
              <a:t>Le CCO évaluera la « prévisibilité » de l’événement par rapport aux informations de sécurité de référence pour le(s) médicament(s) expérimental(s).</a:t>
            </a:r>
          </a:p>
          <a:p>
            <a:endParaRPr lang="fr-FR" dirty="0"/>
          </a:p>
          <a:p>
            <a:r>
              <a:rPr lang="fr-FR" smtClean="0"/>
              <a:t>Si l’événement est « inattendu », le CCO signalera une SUSAR.</a:t>
            </a:r>
          </a:p>
          <a:p>
            <a:endParaRPr lang="fr-FR" dirty="0"/>
          </a:p>
          <a:p>
            <a:r>
              <a:rPr lang="fr-FR" smtClean="0"/>
              <a:t>Toutes les informations sur les SUSAR dans RECOVERY sont mises à la disposition des PI sur le </a:t>
            </a:r>
            <a:r>
              <a:rPr lang="fr-FR" dirty="0">
                <a:hlinkClick r:id="rId2"/>
              </a:rPr>
              <a:t>site web de l’essai</a:t>
            </a:r>
            <a:r>
              <a:rPr lang="fr-FR" smtClean="0"/>
              <a:t> (mis à jour tous les trimestres)</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fr-FR"/>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Écarts par rapport au protocole</a:t>
            </a:r>
          </a:p>
        </p:txBody>
      </p:sp>
      <p:sp>
        <p:nvSpPr>
          <p:cNvPr id="3" name="Content Placeholder 2"/>
          <p:cNvSpPr>
            <a:spLocks noGrp="1"/>
          </p:cNvSpPr>
          <p:nvPr>
            <p:ph idx="1"/>
          </p:nvPr>
        </p:nvSpPr>
        <p:spPr/>
        <p:txBody>
          <a:bodyPr>
            <a:normAutofit lnSpcReduction="10000"/>
          </a:bodyPr>
          <a:lstStyle/>
          <a:p>
            <a:r>
              <a:rPr lang="fr-FR" smtClean="0"/>
              <a:t>L’investigateur principal peut se rendre compte des déviations potentielles du protocole ou le centre de coordination régional (CCR) peut les identifier à partir des informations reçues du site.</a:t>
            </a:r>
          </a:p>
          <a:p>
            <a:endParaRPr lang="fr-FR" dirty="0"/>
          </a:p>
          <a:p>
            <a:r>
              <a:rPr lang="fr-FR" smtClean="0"/>
              <a:t>Toutes les déviations potentielles du protocole doivent être signalées au RCC (e-mail </a:t>
            </a:r>
            <a:r>
              <a:rPr lang="fr-FR" dirty="0">
                <a:hlinkClick r:id="rId2"/>
              </a:rPr>
              <a:t>recovery@ecraid.eu</a:t>
            </a:r>
            <a:r>
              <a:rPr lang="fr-FR" smtClean="0"/>
              <a:t>) où elles seront enregistrées et examinées afin de déterminer les actions à entreprendre.</a:t>
            </a:r>
          </a:p>
          <a:p>
            <a:endParaRPr lang="fr-FR" dirty="0"/>
          </a:p>
          <a:p>
            <a:r>
              <a:rPr lang="fr-FR" smtClean="0"/>
              <a:t>Il peut être demandé à l’investigateur principal de remplir une note de dossier pour documenter l’écart par rapport au protocole et toute action corrective et préventive.</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fr-FR"/>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Dossier du site de l’investigateur (ISF)</a:t>
            </a:r>
          </a:p>
        </p:txBody>
      </p:sp>
      <p:sp>
        <p:nvSpPr>
          <p:cNvPr id="3" name="Content Placeholder 2"/>
          <p:cNvSpPr>
            <a:spLocks noGrp="1"/>
          </p:cNvSpPr>
          <p:nvPr>
            <p:ph idx="1"/>
          </p:nvPr>
        </p:nvSpPr>
        <p:spPr/>
        <p:txBody>
          <a:bodyPr>
            <a:normAutofit fontScale="92500" lnSpcReduction="20000"/>
          </a:bodyPr>
          <a:lstStyle/>
          <a:p>
            <a:r>
              <a:rPr lang="fr-FR" smtClean="0"/>
              <a:t>L’index RECOVERY EU ISF doit être utilisé pour organiser le dossier du site de l’investigateur.</a:t>
            </a:r>
          </a:p>
          <a:p>
            <a:endParaRPr lang="fr-FR" dirty="0"/>
          </a:p>
          <a:p>
            <a:r>
              <a:rPr lang="fr-FR" smtClean="0"/>
              <a:t>La plupart des documents de l’essai sont disponibles sur le site web et il n’est pas nécessaire de les dupliquer dans l’ISF papier.</a:t>
            </a:r>
          </a:p>
          <a:p>
            <a:endParaRPr lang="fr-FR" dirty="0"/>
          </a:p>
          <a:p>
            <a:r>
              <a:rPr lang="fr-FR" smtClean="0"/>
              <a:t>Les autres documents seront conservés dans l’ISF papier ou peuvent être conservés dans d’autres emplacements sécurisés clairement documentés.</a:t>
            </a:r>
          </a:p>
          <a:p>
            <a:endParaRPr lang="fr-FR" dirty="0"/>
          </a:p>
          <a:p>
            <a:r>
              <a:rPr lang="fr-FR" smtClean="0"/>
              <a:t>Si les documents ISF sont stockés électroniquement, ils doivent être accessibles à tout moment et l’historique des versions du document doit être clair (le cas échéant).</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fr-FR"/>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Merci !</a:t>
            </a:r>
          </a:p>
        </p:txBody>
      </p:sp>
      <p:sp>
        <p:nvSpPr>
          <p:cNvPr id="3" name="Content Placeholder 2"/>
          <p:cNvSpPr>
            <a:spLocks noGrp="1"/>
          </p:cNvSpPr>
          <p:nvPr>
            <p:ph idx="1"/>
          </p:nvPr>
        </p:nvSpPr>
        <p:spPr/>
        <p:txBody>
          <a:bodyPr/>
          <a:lstStyle/>
          <a:p>
            <a:r>
              <a:rPr lang="fr-FR" smtClean="0"/>
              <a:t>Merci de faire partie de la collaboration RECOVERY !</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fr-F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37771" t="3804" r="4791"/>
          <a:stretch/>
        </p:blipFill>
        <p:spPr>
          <a:xfrm>
            <a:off x="4074066" y="2241952"/>
            <a:ext cx="5087888" cy="5014150"/>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Sujets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fr-FR" smtClean="0"/>
              <a:t>Rôle de l’investigateur principal local</a:t>
            </a:r>
          </a:p>
          <a:p>
            <a:pPr marL="514350" indent="-514350">
              <a:buFont typeface="+mj-lt"/>
              <a:buAutoNum type="arabicPeriod"/>
            </a:pPr>
            <a:r>
              <a:rPr lang="fr-FR" smtClean="0"/>
              <a:t>Formation et délégation</a:t>
            </a:r>
          </a:p>
          <a:p>
            <a:pPr marL="514350" indent="-514350">
              <a:buFont typeface="+mj-lt"/>
              <a:buAutoNum type="arabicPeriod"/>
            </a:pPr>
            <a:r>
              <a:rPr lang="fr-FR" smtClean="0"/>
              <a:t>Identification et invitation des participants potentiels</a:t>
            </a:r>
          </a:p>
          <a:p>
            <a:pPr marL="514350" indent="-514350">
              <a:buFont typeface="+mj-lt"/>
              <a:buAutoNum type="arabicPeriod"/>
            </a:pPr>
            <a:r>
              <a:rPr lang="fr-FR" smtClean="0"/>
              <a:t>Consentement éclairé</a:t>
            </a:r>
          </a:p>
          <a:p>
            <a:pPr marL="514350" indent="-514350">
              <a:buFont typeface="+mj-lt"/>
              <a:buAutoNum type="arabicPeriod"/>
            </a:pPr>
            <a:r>
              <a:rPr lang="fr-FR" smtClean="0"/>
              <a:t>Randomisation</a:t>
            </a:r>
          </a:p>
          <a:p>
            <a:pPr marL="514350" indent="-514350">
              <a:buFont typeface="+mj-lt"/>
              <a:buAutoNum type="arabicPeriod"/>
            </a:pPr>
            <a:r>
              <a:rPr lang="fr-FR" smtClean="0"/>
              <a:t>Suivi</a:t>
            </a:r>
          </a:p>
          <a:p>
            <a:pPr marL="514350" indent="-514350">
              <a:buFont typeface="+mj-lt"/>
              <a:buAutoNum type="arabicPeriod"/>
            </a:pPr>
            <a:r>
              <a:rPr lang="fr-FR" smtClean="0"/>
              <a:t>Rapport de sécurité</a:t>
            </a:r>
          </a:p>
          <a:p>
            <a:pPr marL="514350" indent="-514350">
              <a:buFont typeface="+mj-lt"/>
              <a:buAutoNum type="arabicPeriod"/>
            </a:pPr>
            <a:r>
              <a:rPr lang="fr-FR" smtClean="0"/>
              <a:t>Écarts par rapport au protocole</a:t>
            </a:r>
          </a:p>
          <a:p>
            <a:pPr marL="514350" indent="-514350">
              <a:buFont typeface="+mj-lt"/>
              <a:buAutoNum type="arabicPeriod"/>
            </a:pPr>
            <a:r>
              <a:rPr lang="fr-FR" smtClean="0"/>
              <a:t>Dossier du site de l’investigateur (ISF)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fr-FR"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Indépendants</a:t>
            </a:r>
            <a:r>
              <a:rPr lang="fr-FR" smtClean="0"/>
              <a:t> </a:t>
            </a:r>
            <a:endParaRPr kumimoji="0" lang="fr-FR"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fr-FR" altLang="en-US" sz="1200" b="1" dirty="0">
                <a:solidFill>
                  <a:srgbClr val="000000"/>
                </a:solidFill>
                <a:latin typeface="Calibri" panose="020F0502020204030204" pitchFamily="34" charset="0"/>
              </a:rPr>
              <a:t>Comité de suivi des données</a:t>
            </a:r>
            <a:r>
              <a:rPr lang="fr-FR" smtClean="0"/>
              <a:t> </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fr-FR" altLang="en-US" sz="1200" b="1" dirty="0">
                <a:solidFill>
                  <a:srgbClr val="000000"/>
                </a:solidFill>
                <a:latin typeface="Calibri" panose="020F0502020204030204" pitchFamily="34" charset="0"/>
              </a:rPr>
              <a:t>Gouvernance, éthique et assurance de la recherche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(Bureau du sponsor)</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Comité de pilotage de l’essai</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Central Coordinating Office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University</a:t>
            </a:r>
            <a:r>
              <a:rPr kumimoji="0" lang="fr-FR" altLang="en-US" sz="1400" b="1" i="0" u="none" strike="noStrike" cap="none"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Fournisseur PMI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(pour les PMI non</a:t>
            </a:r>
            <a:r>
              <a:rPr lang="fr-FR" smtClean="0"/>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fournis par</a:t>
            </a:r>
            <a:r>
              <a:rPr kumimoji="0" lang="fr-FR" altLang="en-US" sz="1200" b="1" i="0" u="none" strike="noStrike" cap="none"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Local Clinical Centre (LCC, </a:t>
            </a:r>
            <a:r>
              <a:rPr lang="fr-FR" altLang="en-US" sz="1400" b="1" dirty="0">
                <a:solidFill>
                  <a:srgbClr val="000000"/>
                </a:solidFill>
                <a:latin typeface="Calibri" panose="020F0502020204030204" pitchFamily="34" charset="0"/>
              </a:rPr>
              <a:t>‘s</a:t>
            </a:r>
            <a:r>
              <a:rPr kumimoji="0" lang="fr-FR" altLang="en-US" sz="1400" b="1" i="0" u="none" strike="noStrike" cap="none" baseline="0" dirty="0">
                <a:ln>
                  <a:noFill/>
                </a:ln>
                <a:solidFill>
                  <a:srgbClr val="000000"/>
                </a:solidFill>
                <a:effectLst/>
                <a:latin typeface="Calibri" panose="020F0502020204030204" pitchFamily="34" charset="0"/>
              </a:rPr>
              <a:t>ite’)</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Regional Coordinating Centre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 un</a:t>
            </a:r>
            <a:r>
              <a:rPr kumimoji="0" lang="fr-FR" altLang="en-US" sz="1400" b="1" i="0" u="none" strike="noStrike" cap="none" dirty="0">
                <a:ln>
                  <a:noFill/>
                </a:ln>
                <a:solidFill>
                  <a:srgbClr val="000000"/>
                </a:solidFill>
                <a:effectLst/>
                <a:latin typeface="Calibri" panose="020F0502020204030204" pitchFamily="34" charset="0"/>
              </a:rPr>
              <a:t> par région)</a:t>
            </a:r>
          </a:p>
          <a:p>
            <a:pPr marL="0" marR="0" lvl="0" indent="0" algn="ctr" defTabSz="914400" rtl="0" eaLnBrk="0" fontAlgn="base" latinLnBrk="0" hangingPunct="0">
              <a:lnSpc>
                <a:spcPct val="100000"/>
              </a:lnSpc>
              <a:spcBef>
                <a:spcPct val="0"/>
              </a:spcBef>
              <a:spcAft>
                <a:spcPct val="0"/>
              </a:spcAft>
              <a:buClrTx/>
              <a:buSzTx/>
              <a:buFontTx/>
              <a:buNone/>
              <a:tabLst/>
            </a:pPr>
            <a:r>
              <a:rPr lang="fr-FR" smtClean="0"/>
              <a:t> </a:t>
            </a:r>
            <a:r>
              <a:rPr lang="fr-FR" altLang="en-US" sz="1600" b="1" dirty="0">
                <a:latin typeface="Calibri" panose="020F0502020204030204" pitchFamily="34" charset="0"/>
              </a:rPr>
              <a:t>EU RCC = Ecraid</a:t>
            </a:r>
            <a:endParaRPr kumimoji="0" lang="fr-FR"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fr-FR" smtClean="0"/>
              <a:t>Structure d’essai RECOVERY</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Rôle de l’investigateur principal du centre clinique local</a:t>
            </a:r>
          </a:p>
        </p:txBody>
      </p:sp>
      <p:sp>
        <p:nvSpPr>
          <p:cNvPr id="3" name="Content Placeholder 2"/>
          <p:cNvSpPr>
            <a:spLocks noGrp="1"/>
          </p:cNvSpPr>
          <p:nvPr>
            <p:ph idx="1"/>
          </p:nvPr>
        </p:nvSpPr>
        <p:spPr/>
        <p:txBody>
          <a:bodyPr>
            <a:normAutofit fontScale="92500" lnSpcReduction="20000"/>
          </a:bodyPr>
          <a:lstStyle/>
          <a:p>
            <a:r>
              <a:rPr lang="fr-FR" smtClean="0"/>
              <a:t>Doit être qualifié par son éducation, sa formation et son expérience pour assumer la responsabilité de la bonne conduite de l’essai.</a:t>
            </a:r>
          </a:p>
          <a:p>
            <a:endParaRPr lang="fr-FR" dirty="0"/>
          </a:p>
          <a:p>
            <a:r>
              <a:rPr lang="fr-FR" smtClean="0"/>
              <a:t>Il est responsable de la conduite de l’essai conformément au protocole sur son site, y compris de la supervision des autres membres de l’équipe chargée de l’essai.</a:t>
            </a:r>
          </a:p>
          <a:p>
            <a:endParaRPr lang="fr-FR" dirty="0"/>
          </a:p>
          <a:p>
            <a:r>
              <a:rPr lang="fr-FR" smtClean="0"/>
              <a:t>doit connaître et respecter les bonnes pratiques cliniques et les réglementations applicables (dans l’UE : </a:t>
            </a:r>
            <a:r>
              <a:rPr lang="fr-FR" dirty="0">
                <a:hlinkClick r:id="rId2"/>
              </a:rPr>
              <a:t>Règlement sur les essais cliniques (règlement (UE) n° 536/2014)</a:t>
            </a:r>
            <a:r>
              <a:rPr lang="fr-FR" smtClean="0"/>
              <a:t>)</a:t>
            </a:r>
          </a:p>
          <a:p>
            <a:endParaRPr lang="fr-FR" dirty="0"/>
          </a:p>
          <a:p>
            <a:r>
              <a:rPr lang="fr-FR" smtClean="0"/>
              <a:t>Comme spécifié dans le protocole, RECOVERY est mené en accord avec les principes des BPC ICH</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fr-FR"/>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Principes des BPC ICH</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fr-FR" sz="1350" dirty="0"/>
              <a:t>Les essais cliniques doivent être menés conformément aux principes éthiques qui trouvent leur origine dans la Déclaration d’Helsinki et qui sont compatibles avec les BPC et les exigences réglementaires applicables.</a:t>
            </a:r>
          </a:p>
          <a:p>
            <a:pPr marL="514350" indent="-514350">
              <a:spcBef>
                <a:spcPts val="600"/>
              </a:spcBef>
              <a:buFont typeface="+mj-lt"/>
              <a:buAutoNum type="arabicPeriod"/>
            </a:pPr>
            <a:r>
              <a:rPr lang="fr-FR" sz="1350" dirty="0"/>
              <a:t>Avant d’entreprendre un essai, il convient de mettre en balance les risques et inconvénients prévisibles avec les avantages escomptés pour le sujet et la société. Un essai ne doit être entrepris et poursuivi que si les avantages escomptés justifient les risques.</a:t>
            </a:r>
          </a:p>
          <a:p>
            <a:pPr marL="514350" indent="-514350">
              <a:spcBef>
                <a:spcPts val="600"/>
              </a:spcBef>
              <a:buFont typeface="+mj-lt"/>
              <a:buAutoNum type="arabicPeriod"/>
            </a:pPr>
            <a:r>
              <a:rPr lang="fr-FR" sz="1350" dirty="0"/>
              <a:t>Les droits, la sécurité et le bien-être des sujets de l’essai sont les considérations les plus importantes et doivent prévaloir sur les intérêts de la science et de la société.</a:t>
            </a:r>
          </a:p>
          <a:p>
            <a:pPr marL="514350" indent="-514350">
              <a:spcBef>
                <a:spcPts val="600"/>
              </a:spcBef>
              <a:buFont typeface="+mj-lt"/>
              <a:buAutoNum type="arabicPeriod"/>
            </a:pPr>
            <a:r>
              <a:rPr lang="fr-FR" sz="1350" dirty="0"/>
              <a:t>Les informations cliniques et non cliniques disponibles sur un produit expérimental doivent être suffisantes pour étayer l’essai clinique proposé.</a:t>
            </a:r>
          </a:p>
          <a:p>
            <a:pPr marL="514350" indent="-514350">
              <a:spcBef>
                <a:spcPts val="600"/>
              </a:spcBef>
              <a:buFont typeface="+mj-lt"/>
              <a:buAutoNum type="arabicPeriod"/>
            </a:pPr>
            <a:r>
              <a:rPr lang="fr-FR" sz="1350" dirty="0"/>
              <a:t>Les essais cliniques doivent être scientifiquement fondés et décrits dans un protocole clair et détaillé.</a:t>
            </a:r>
          </a:p>
          <a:p>
            <a:pPr marL="514350" indent="-514350">
              <a:spcBef>
                <a:spcPts val="600"/>
              </a:spcBef>
              <a:buFont typeface="+mj-lt"/>
              <a:buAutoNum type="arabicPeriod"/>
            </a:pPr>
            <a:r>
              <a:rPr lang="fr-FR" sz="1350" dirty="0"/>
              <a:t>Un essai doit être mené conformément au protocole qui a reçu l’approbation ou l’avis favorable du comité d’examen institutionnel (IRB) ou du comité d’éthique indépendant (CEI).</a:t>
            </a:r>
          </a:p>
          <a:p>
            <a:pPr marL="514350" indent="-514350">
              <a:spcBef>
                <a:spcPts val="600"/>
              </a:spcBef>
              <a:buFont typeface="+mj-lt"/>
              <a:buAutoNum type="arabicPeriod"/>
            </a:pPr>
            <a:r>
              <a:rPr lang="fr-FR" sz="1350" dirty="0"/>
              <a:t>Les soins médicaux prodigués aux sujets et les décisions médicales prises en leur nom doivent toujours relever de la responsabilité d’un médecin qualifié ou, le cas échéant, d’un dentiste qualifié.</a:t>
            </a:r>
          </a:p>
          <a:p>
            <a:pPr marL="514350" indent="-514350">
              <a:spcBef>
                <a:spcPts val="600"/>
              </a:spcBef>
              <a:buFont typeface="+mj-lt"/>
              <a:buAutoNum type="arabicPeriod"/>
            </a:pPr>
            <a:r>
              <a:rPr lang="fr-FR" sz="1350" dirty="0"/>
              <a:t>Chaque personne participant à la conduite d’un essai doit être qualifiée, de par son éducation, sa formation et son expérience, pour mener à bien ses tâches respectives.</a:t>
            </a:r>
          </a:p>
          <a:p>
            <a:pPr marL="514350" indent="-514350">
              <a:spcBef>
                <a:spcPts val="600"/>
              </a:spcBef>
              <a:buFont typeface="+mj-lt"/>
              <a:buAutoNum type="arabicPeriod"/>
            </a:pPr>
            <a:r>
              <a:rPr lang="fr-FR" sz="1350" dirty="0"/>
              <a:t>Le consentement libre et éclairé de chaque sujet doit être obtenu avant la participation à l’essai clinique.</a:t>
            </a:r>
          </a:p>
          <a:p>
            <a:pPr marL="514350" indent="-514350">
              <a:spcBef>
                <a:spcPts val="600"/>
              </a:spcBef>
              <a:buFont typeface="+mj-lt"/>
              <a:buAutoNum type="arabicPeriod"/>
            </a:pPr>
            <a:r>
              <a:rPr lang="fr-FR" sz="1350" dirty="0"/>
              <a:t>Toutes les informations relatives à l’essai clinique doivent être enregistrées, traitées et conservées de manière à permettre leur communication, leur interprétation et leur vérification exactes. Ce principe s’applique à tous les documents mentionnés dans ces lignes directrices, quel que soit le type de support utilisé.</a:t>
            </a:r>
          </a:p>
          <a:p>
            <a:pPr marL="514350" indent="-514350">
              <a:spcBef>
                <a:spcPts val="600"/>
              </a:spcBef>
              <a:buFont typeface="+mj-lt"/>
              <a:buAutoNum type="arabicPeriod"/>
            </a:pPr>
            <a:r>
              <a:rPr lang="fr-FR" sz="1350" dirty="0"/>
              <a:t>La confidentialité des dossiers susceptibles d’identifier les sujets doit être protégée, en respectant les règles de confidentialité et de protection de la vie privée conformément aux exigences réglementaires applicables.</a:t>
            </a:r>
          </a:p>
          <a:p>
            <a:pPr marL="514350" indent="-514350">
              <a:spcBef>
                <a:spcPts val="600"/>
              </a:spcBef>
              <a:buFont typeface="+mj-lt"/>
              <a:buAutoNum type="arabicPeriod"/>
            </a:pPr>
            <a:r>
              <a:rPr lang="fr-FR" sz="1350" dirty="0"/>
              <a:t>Les produits expérimentaux doivent être fabriqués, manipulés et stockés conformément aux bonnes pratiques de fabrication (BPF) applicables. Ils doivent être utilisés conformément au protocole approuvé. </a:t>
            </a:r>
          </a:p>
          <a:p>
            <a:pPr marL="514350" indent="-514350">
              <a:spcBef>
                <a:spcPts val="600"/>
              </a:spcBef>
              <a:buFont typeface="+mj-lt"/>
              <a:buAutoNum type="arabicPeriod"/>
            </a:pPr>
            <a:r>
              <a:rPr lang="fr-FR" sz="1350" dirty="0"/>
              <a:t>Des systèmes et des procédures garantissant la qualité de chaque aspect de l’essai doivent être mis en œuvre. Les aspects de l’essai qui sont essentiels pour assurer la protection des sujets humains et la fiabilité des résultats de l’essai doivent être au centre de ces systèmes.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fr-FR"/>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Formation et délégation</a:t>
            </a:r>
          </a:p>
        </p:txBody>
      </p:sp>
      <p:sp>
        <p:nvSpPr>
          <p:cNvPr id="3" name="Content Placeholder 2"/>
          <p:cNvSpPr>
            <a:spLocks noGrp="1"/>
          </p:cNvSpPr>
          <p:nvPr>
            <p:ph idx="1"/>
          </p:nvPr>
        </p:nvSpPr>
        <p:spPr/>
        <p:txBody>
          <a:bodyPr>
            <a:normAutofit fontScale="92500" lnSpcReduction="10000"/>
          </a:bodyPr>
          <a:lstStyle/>
          <a:p>
            <a:r>
              <a:rPr lang="fr-FR" smtClean="0"/>
              <a:t>L’IP doit être formé aux aspects pertinents des BPC.</a:t>
            </a:r>
          </a:p>
          <a:p>
            <a:endParaRPr lang="fr-FR" dirty="0"/>
          </a:p>
          <a:p>
            <a:r>
              <a:rPr lang="fr-FR" smtClean="0"/>
              <a:t>En plus de cette formation, les investigateurs principaux sont tenus de suivre une formation sur les sujets suivants :</a:t>
            </a:r>
          </a:p>
          <a:p>
            <a:pPr lvl="1"/>
            <a:r>
              <a:rPr lang="fr-FR" smtClean="0"/>
              <a:t>Contexte et justification de l’essai</a:t>
            </a:r>
          </a:p>
          <a:p>
            <a:pPr lvl="1"/>
            <a:r>
              <a:rPr lang="fr-FR" smtClean="0"/>
              <a:t>Obtention du consentement éclairé</a:t>
            </a:r>
          </a:p>
          <a:p>
            <a:pPr lvl="1"/>
            <a:r>
              <a:rPr lang="fr-FR" smtClean="0"/>
              <a:t>Randomisation</a:t>
            </a:r>
          </a:p>
          <a:p>
            <a:pPr lvl="1"/>
            <a:r>
              <a:rPr lang="fr-FR" smtClean="0"/>
              <a:t>Modules de formation spécifiques aux PMI (dans l’UE : Traitement de la grippe et Traitement de la PAC)</a:t>
            </a:r>
          </a:p>
          <a:p>
            <a:pPr lvl="1"/>
            <a:endParaRPr lang="fr-FR" dirty="0"/>
          </a:p>
          <a:p>
            <a:r>
              <a:rPr lang="fr-FR" smtClean="0"/>
              <a:t>Bien que l’investigateur principal soit </a:t>
            </a:r>
            <a:r>
              <a:rPr lang="fr-FR" u="sng" dirty="0"/>
              <a:t>responsable</a:t>
            </a:r>
            <a:r>
              <a:rPr lang="fr-FR" smtClean="0"/>
              <a:t> de toutes les activités liées à l’essai sur son site, il n’est pas tenu de réaliser toutes ces activités</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fr-FR"/>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Dossiers de formation</a:t>
            </a:r>
          </a:p>
        </p:txBody>
      </p:sp>
      <p:sp>
        <p:nvSpPr>
          <p:cNvPr id="3" name="Content Placeholder 2"/>
          <p:cNvSpPr>
            <a:spLocks noGrp="1"/>
          </p:cNvSpPr>
          <p:nvPr>
            <p:ph idx="1"/>
          </p:nvPr>
        </p:nvSpPr>
        <p:spPr>
          <a:xfrm>
            <a:off x="628491" y="1776272"/>
            <a:ext cx="5315110" cy="3253900"/>
          </a:xfrm>
        </p:spPr>
        <p:txBody>
          <a:bodyPr>
            <a:normAutofit/>
          </a:bodyPr>
          <a:lstStyle/>
          <a:p>
            <a:r>
              <a:rPr lang="fr-FR" sz="2000" dirty="0"/>
              <a:t>Les modules de formation peuvent être dispensés lors d’une visite d’initiation au site, ou en consultant le matériel de formation sur le site web de l’essai</a:t>
            </a:r>
          </a:p>
          <a:p>
            <a:endParaRPr lang="fr-FR" sz="2000" dirty="0"/>
          </a:p>
          <a:p>
            <a:r>
              <a:rPr lang="fr-FR" sz="2000" dirty="0"/>
              <a:t>Dans les deux cas, le membre du personnel doit le documenter en remplissant le formulaire de confirmation de la formation sur le site web.</a:t>
            </a:r>
          </a:p>
          <a:p>
            <a:endParaRPr lang="fr-FR" sz="2000" dirty="0"/>
          </a:p>
          <a:p>
            <a:endParaRPr lang="fr-FR" sz="20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fr-FR"/>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725311" cy="21631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800" dirty="0"/>
              <a:t>Un enregistrement de la formation est ensuite envoyé par courrier électronique au membre du personnel et à son investigateur principal.</a:t>
            </a:r>
          </a:p>
          <a:p>
            <a:r>
              <a:rPr lang="fr-FR" sz="1800" dirty="0"/>
              <a:t>Ces informations sont également enregistrées dans le système d’administration de l’essai, qui peut être utilisé pour créer un registre de formation pour chaque site.</a:t>
            </a:r>
          </a:p>
          <a:p>
            <a:r>
              <a:rPr lang="fr-FR" sz="1800" dirty="0"/>
              <a:t>Les registres de formation sont envoyés périodiquement aux investigateurs principaux et peuvent également être envoyés sur demande. </a:t>
            </a:r>
          </a:p>
          <a:p>
            <a:endParaRPr lang="fr-FR" sz="1800" dirty="0"/>
          </a:p>
          <a:p>
            <a:endParaRPr lang="fr-FR" sz="18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Registre des délégations</a:t>
            </a:r>
          </a:p>
        </p:txBody>
      </p:sp>
      <p:sp>
        <p:nvSpPr>
          <p:cNvPr id="3" name="Content Placeholder 2"/>
          <p:cNvSpPr>
            <a:spLocks noGrp="1"/>
          </p:cNvSpPr>
          <p:nvPr>
            <p:ph idx="1"/>
          </p:nvPr>
        </p:nvSpPr>
        <p:spPr>
          <a:xfrm>
            <a:off x="504201" y="1596885"/>
            <a:ext cx="11533311" cy="4580078"/>
          </a:xfrm>
        </p:spPr>
        <p:txBody>
          <a:bodyPr>
            <a:normAutofit/>
          </a:bodyPr>
          <a:lstStyle/>
          <a:p>
            <a:r>
              <a:rPr lang="fr-FR" sz="2000" dirty="0"/>
              <a:t>L’investigateur principal doit s’assurer que les membres de son équipe de recherche ont suivi une formation adaptée à leur rôle.</a:t>
            </a:r>
          </a:p>
          <a:p>
            <a:r>
              <a:rPr lang="fr-FR" sz="2000" dirty="0"/>
              <a:t>Les tâches déléguées doivent être consignées dans le registre de délégation des tâches, conservé dans l’ISF.</a:t>
            </a:r>
          </a:p>
          <a:p>
            <a:r>
              <a:rPr lang="fr-FR" sz="2000" dirty="0"/>
              <a:t>6 fonctions sont définies, chacune avec des modules de formation spécifiques requis :</a:t>
            </a:r>
          </a:p>
          <a:p>
            <a:endParaRPr lang="fr-FR" sz="2400" dirty="0"/>
          </a:p>
          <a:p>
            <a:endParaRPr lang="fr-FR"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fr-FR"/>
          </a:p>
        </p:txBody>
      </p:sp>
      <p:graphicFrame>
        <p:nvGraphicFramePr>
          <p:cNvPr id="6" name="Table 5"/>
          <p:cNvGraphicFramePr>
            <a:graphicFrameLocks noGrp="1"/>
          </p:cNvGraphicFramePr>
          <p:nvPr>
            <p:extLst>
              <p:ext uri="{D42A27DB-BD31-4B8C-83A1-F6EECF244321}">
                <p14:modId xmlns:p14="http://schemas.microsoft.com/office/powerpoint/2010/main" val="2454699206"/>
              </p:ext>
            </p:extLst>
          </p:nvPr>
        </p:nvGraphicFramePr>
        <p:xfrm>
          <a:off x="310210" y="3399472"/>
          <a:ext cx="11565879" cy="309245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fr-FR" sz="1800" u="sng" dirty="0">
                          <a:solidFill>
                            <a:schemeClr val="tx1"/>
                          </a:solidFill>
                          <a:effectLst/>
                          <a:latin typeface="+mn-lt"/>
                        </a:rPr>
                        <a:t>Éligibilité</a:t>
                      </a:r>
                      <a:r>
                        <a:rPr lang="fr-FR" sz="1800" dirty="0">
                          <a:solidFill>
                            <a:schemeClr val="tx1"/>
                          </a:solidFill>
                          <a:effectLst/>
                          <a:latin typeface="+mn-lt"/>
                        </a:rPr>
                        <a:t> -évaluer l’éligibilité du patient à l’essai (en concertation avec le médecin traitant du patient)</a:t>
                      </a:r>
                    </a:p>
                    <a:p>
                      <a:pPr lvl="0"/>
                      <a:r>
                        <a:rPr lang="fr-FR" sz="1800" dirty="0">
                          <a:solidFill>
                            <a:schemeClr val="tx1"/>
                          </a:solidFill>
                          <a:effectLst/>
                          <a:latin typeface="+mn-lt"/>
                        </a:rPr>
                        <a:t>1) </a:t>
                      </a:r>
                      <a:r>
                        <a:rPr lang="fr-FR" sz="1800" b="1" dirty="0">
                          <a:solidFill>
                            <a:schemeClr val="tx1"/>
                          </a:solidFill>
                          <a:effectLst/>
                          <a:latin typeface="+mn-lt"/>
                        </a:rPr>
                        <a:t>L’éligibilité aux comparaisons pour la grippe </a:t>
                      </a:r>
                      <a:r>
                        <a:rPr lang="fr-FR" sz="1800" dirty="0">
                          <a:solidFill>
                            <a:schemeClr val="tx1"/>
                          </a:solidFill>
                          <a:effectLst/>
                          <a:latin typeface="+mn-lt"/>
                        </a:rPr>
                        <a:t>nécessite la formation </a:t>
                      </a:r>
                      <a:r>
                        <a:rPr lang="fr-FR" sz="1800" i="1" dirty="0">
                          <a:solidFill>
                            <a:schemeClr val="tx1"/>
                          </a:solidFill>
                          <a:effectLst/>
                          <a:latin typeface="+mn-lt"/>
                        </a:rPr>
                        <a:t>Traitement de la grippe </a:t>
                      </a:r>
                    </a:p>
                    <a:p>
                      <a:r>
                        <a:rPr lang="fr-FR" sz="1800" dirty="0">
                          <a:solidFill>
                            <a:schemeClr val="tx1"/>
                          </a:solidFill>
                          <a:effectLst/>
                          <a:latin typeface="+mn-lt"/>
                        </a:rPr>
                        <a:t>2) </a:t>
                      </a:r>
                      <a:r>
                        <a:rPr lang="fr-FR" sz="1800" b="1" dirty="0">
                          <a:solidFill>
                            <a:schemeClr val="tx1"/>
                          </a:solidFill>
                          <a:effectLst/>
                          <a:latin typeface="+mn-lt"/>
                        </a:rPr>
                        <a:t>L’éligibilité aux comparaisons CAP </a:t>
                      </a:r>
                      <a:r>
                        <a:rPr lang="fr-FR" sz="1800" dirty="0">
                          <a:solidFill>
                            <a:schemeClr val="tx1"/>
                          </a:solidFill>
                          <a:effectLst/>
                          <a:latin typeface="+mn-lt"/>
                        </a:rPr>
                        <a:t>nécessite la formation </a:t>
                      </a:r>
                      <a:r>
                        <a:rPr lang="fr-FR" sz="1800" i="1" dirty="0">
                          <a:solidFill>
                            <a:schemeClr val="tx1"/>
                          </a:solidFill>
                          <a:effectLst/>
                          <a:latin typeface="+mn-lt"/>
                        </a:rPr>
                        <a:t>Traitement CAP </a:t>
                      </a:r>
                      <a:endParaRPr lang="fr-FR" sz="1800" dirty="0"/>
                    </a:p>
                  </a:txBody>
                  <a:tcPr/>
                </a:tc>
                <a:tc>
                  <a:txBody>
                    <a:bodyPr/>
                    <a:lstStyle/>
                    <a:p>
                      <a:r>
                        <a:rPr lang="fr-FR" sz="1800" u="sng" dirty="0">
                          <a:solidFill>
                            <a:schemeClr val="tx1"/>
                          </a:solidFill>
                          <a:effectLst/>
                          <a:latin typeface="+mn-lt"/>
                        </a:rPr>
                        <a:t>Consentement</a:t>
                      </a:r>
                      <a:r>
                        <a:rPr lang="fr-FR" sz="1800" dirty="0">
                          <a:solidFill>
                            <a:schemeClr val="tx1"/>
                          </a:solidFill>
                          <a:effectLst/>
                          <a:latin typeface="+mn-lt"/>
                        </a:rPr>
                        <a:t> – Expliquer l’essai, répondre aux questions et remplir le formulaire de consentement éclairé avec le participant ou son représentant</a:t>
                      </a:r>
                    </a:p>
                    <a:p>
                      <a:pPr lvl="0"/>
                      <a:r>
                        <a:rPr lang="fr-FR" sz="1800" i="1" dirty="0">
                          <a:solidFill>
                            <a:schemeClr val="tx1"/>
                          </a:solidFill>
                          <a:effectLst/>
                          <a:latin typeface="+mn-lt"/>
                        </a:rPr>
                        <a:t>3) </a:t>
                      </a:r>
                      <a:r>
                        <a:rPr lang="fr-FR" sz="1800" b="1" dirty="0">
                          <a:solidFill>
                            <a:schemeClr val="tx1"/>
                          </a:solidFill>
                          <a:effectLst/>
                          <a:latin typeface="+mn-lt"/>
                        </a:rPr>
                        <a:t>Le consentement aux comparaisons de la grippe </a:t>
                      </a:r>
                      <a:r>
                        <a:rPr lang="fr-FR" sz="1800" i="1" dirty="0">
                          <a:solidFill>
                            <a:schemeClr val="tx1"/>
                          </a:solidFill>
                          <a:effectLst/>
                          <a:latin typeface="+mn-lt"/>
                        </a:rPr>
                        <a:t> requiert les formations contexte, contentement</a:t>
                      </a:r>
                      <a:r>
                        <a:rPr lang="fr-FR" sz="1800" dirty="0">
                          <a:solidFill>
                            <a:schemeClr val="tx1"/>
                          </a:solidFill>
                          <a:effectLst/>
                          <a:latin typeface="+mn-lt"/>
                        </a:rPr>
                        <a:t> et </a:t>
                      </a:r>
                      <a:r>
                        <a:rPr lang="fr-FR" sz="1800" i="1" dirty="0">
                          <a:solidFill>
                            <a:schemeClr val="tx1"/>
                          </a:solidFill>
                          <a:effectLst/>
                          <a:latin typeface="+mn-lt"/>
                        </a:rPr>
                        <a:t> traitement de la grippe</a:t>
                      </a:r>
                      <a:r>
                        <a:rPr lang="fr-FR" sz="1800" dirty="0">
                          <a:solidFill>
                            <a:schemeClr val="tx1"/>
                          </a:solidFill>
                          <a:effectLst/>
                          <a:latin typeface="+mn-lt"/>
                        </a:rPr>
                        <a:t> </a:t>
                      </a:r>
                    </a:p>
                    <a:p>
                      <a:r>
                        <a:rPr lang="fr-FR" sz="1800" dirty="0">
                          <a:solidFill>
                            <a:schemeClr val="tx1"/>
                          </a:solidFill>
                          <a:effectLst/>
                          <a:latin typeface="+mn-lt"/>
                        </a:rPr>
                        <a:t>4) </a:t>
                      </a:r>
                      <a:r>
                        <a:rPr lang="fr-FR" sz="1800" b="1" dirty="0">
                          <a:solidFill>
                            <a:schemeClr val="tx1"/>
                          </a:solidFill>
                          <a:effectLst/>
                          <a:latin typeface="+mn-lt"/>
                        </a:rPr>
                        <a:t>Le consentement à la comparaison PAC</a:t>
                      </a:r>
                      <a:r>
                        <a:rPr lang="fr-FR" sz="1800" dirty="0">
                          <a:solidFill>
                            <a:schemeClr val="tx1"/>
                          </a:solidFill>
                          <a:effectLst/>
                          <a:latin typeface="+mn-lt"/>
                        </a:rPr>
                        <a:t> requiert les formations </a:t>
                      </a:r>
                      <a:r>
                        <a:rPr lang="fr-FR" sz="1800" i="1" dirty="0">
                          <a:solidFill>
                            <a:schemeClr val="tx1"/>
                          </a:solidFill>
                          <a:effectLst/>
                          <a:latin typeface="+mn-lt"/>
                        </a:rPr>
                        <a:t>contexte</a:t>
                      </a:r>
                      <a:r>
                        <a:rPr lang="fr-FR" sz="1800" dirty="0">
                          <a:solidFill>
                            <a:schemeClr val="tx1"/>
                          </a:solidFill>
                          <a:effectLst/>
                          <a:latin typeface="+mn-lt"/>
                        </a:rPr>
                        <a:t>, </a:t>
                      </a:r>
                      <a:r>
                        <a:rPr lang="fr-FR" sz="1800" i="1" dirty="0">
                          <a:solidFill>
                            <a:schemeClr val="tx1"/>
                          </a:solidFill>
                          <a:effectLst/>
                          <a:latin typeface="+mn-lt"/>
                        </a:rPr>
                        <a:t>contentement</a:t>
                      </a:r>
                      <a:r>
                        <a:rPr sz="1600"/>
                        <a:t> </a:t>
                      </a:r>
                      <a:r>
                        <a:rPr lang="fr-FR" sz="1800" i="1" dirty="0">
                          <a:solidFill>
                            <a:schemeClr val="tx1"/>
                          </a:solidFill>
                          <a:effectLst/>
                          <a:latin typeface="+mn-lt"/>
                        </a:rPr>
                        <a:t>et traitement CAP</a:t>
                      </a:r>
                      <a:r>
                        <a:rPr lang="fr-FR" sz="1800" dirty="0">
                          <a:solidFill>
                            <a:schemeClr val="tx1"/>
                          </a:solidFill>
                          <a:effectLst/>
                          <a:latin typeface="+mn-lt"/>
                        </a:rPr>
                        <a:t>  </a:t>
                      </a:r>
                      <a:endParaRPr lang="fr-FR" sz="1800" dirty="0"/>
                    </a:p>
                  </a:txBody>
                  <a:tcPr/>
                </a:tc>
                <a:tc>
                  <a:txBody>
                    <a:bodyPr/>
                    <a:lstStyle/>
                    <a:p>
                      <a:pPr lvl="0"/>
                      <a:r>
                        <a:rPr lang="fr-FR" sz="1800" u="sng" dirty="0">
                          <a:solidFill>
                            <a:schemeClr val="tx1"/>
                          </a:solidFill>
                          <a:effectLst/>
                          <a:latin typeface="+mn-lt"/>
                        </a:rPr>
                        <a:t>5</a:t>
                      </a:r>
                      <a:r>
                        <a:rPr lang="fr-FR" sz="1800" b="1" u="sng" dirty="0">
                          <a:solidFill>
                            <a:schemeClr val="tx1"/>
                          </a:solidFill>
                          <a:effectLst/>
                          <a:latin typeface="+mn-lt"/>
                        </a:rPr>
                        <a:t>) Randomisation</a:t>
                      </a:r>
                      <a:r>
                        <a:rPr sz="1600" dirty="0"/>
                        <a:t> </a:t>
                      </a:r>
                      <a:r>
                        <a:rPr lang="fr-FR" sz="1800" dirty="0">
                          <a:solidFill>
                            <a:schemeClr val="tx1"/>
                          </a:solidFill>
                          <a:effectLst/>
                          <a:latin typeface="+mn-lt"/>
                        </a:rPr>
                        <a:t>- Entrez les détails du participant dans le système de randomisation et randomisez le participant. Requiert la formation </a:t>
                      </a:r>
                      <a:r>
                        <a:rPr lang="fr-FR" sz="1800" i="1" dirty="0">
                          <a:solidFill>
                            <a:schemeClr val="tx1"/>
                          </a:solidFill>
                          <a:effectLst/>
                          <a:latin typeface="+mn-lt"/>
                        </a:rPr>
                        <a:t>Randomisation</a:t>
                      </a:r>
                    </a:p>
                    <a:p>
                      <a:r>
                        <a:rPr lang="fr-FR" sz="1800" u="sng" dirty="0">
                          <a:solidFill>
                            <a:schemeClr val="tx1"/>
                          </a:solidFill>
                          <a:effectLst/>
                          <a:latin typeface="+mn-lt"/>
                        </a:rPr>
                        <a:t>6) </a:t>
                      </a:r>
                      <a:r>
                        <a:rPr lang="fr-FR" sz="1800" b="1" u="sng" dirty="0">
                          <a:solidFill>
                            <a:schemeClr val="tx1"/>
                          </a:solidFill>
                          <a:effectLst/>
                          <a:latin typeface="+mn-lt"/>
                        </a:rPr>
                        <a:t>Suivi</a:t>
                      </a:r>
                      <a:r>
                        <a:rPr lang="fr-FR" sz="1800" dirty="0">
                          <a:solidFill>
                            <a:schemeClr val="tx1"/>
                          </a:solidFill>
                          <a:effectLst/>
                          <a:latin typeface="+mn-lt"/>
                        </a:rPr>
                        <a:t> – Remplir les formulaires de suivi eCRF et les formulaires d’événements indésirables. Requiert la formation </a:t>
                      </a:r>
                      <a:r>
                        <a:rPr lang="fr-FR" sz="1800" i="1" dirty="0">
                          <a:solidFill>
                            <a:schemeClr val="tx1"/>
                          </a:solidFill>
                          <a:effectLst/>
                          <a:latin typeface="+mn-lt"/>
                        </a:rPr>
                        <a:t>Suivi </a:t>
                      </a:r>
                      <a:endParaRPr lang="fr-FR"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Registre des délégations</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fr-FR"/>
          </a:p>
        </p:txBody>
      </p:sp>
      <p:pic>
        <p:nvPicPr>
          <p:cNvPr id="7" name="Picture 6"/>
          <p:cNvPicPr>
            <a:picLocks noChangeAspect="1"/>
          </p:cNvPicPr>
          <p:nvPr/>
        </p:nvPicPr>
        <p:blipFill>
          <a:blip r:embed="rId2"/>
          <a:stretch>
            <a:fillRect/>
          </a:stretch>
        </p:blipFill>
        <p:spPr>
          <a:xfrm>
            <a:off x="262181" y="1193474"/>
            <a:ext cx="7853433" cy="5528001"/>
          </a:xfrm>
          <a:prstGeom prst="rect">
            <a:avLst/>
          </a:prstGeom>
          <a:ln>
            <a:solidFill>
              <a:schemeClr val="tx1"/>
            </a:solidFill>
          </a:ln>
        </p:spPr>
      </p:pic>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fr-FR" smtClean="0"/>
              <a:t>Le personnel doit être ajouté au registre de délégation avant d’effectuer les tâches correspondantes.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smtClean="0"/>
              <a:t>Une copie doit être communiquée à Ecraid avant l’activation du site, et le registre sera examiné lors des visites de suivi.</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smtClean="0"/>
              <a:t>Après l’ouverture du site, Ecraid n’a pas besoin d’être informé des changements apportés au registre ni de recevoir des versions mises à jour.</a:t>
            </a:r>
          </a:p>
        </p:txBody>
      </p:sp>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2.xml><?xml version="1.0" encoding="utf-8"?>
<ds:datastoreItem xmlns:ds="http://schemas.openxmlformats.org/officeDocument/2006/customXml" ds:itemID="{45E6B639-1903-45A6-A45F-26587F6E7A0C}"/>
</file>

<file path=customXml/itemProps3.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18414</TotalTime>
  <Words>1730</Words>
  <Application>Microsoft Office PowerPoint</Application>
  <PresentationFormat>Widescreen</PresentationFormat>
  <Paragraphs>173</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L’essai RECOVERY</vt:lpstr>
      <vt:lpstr>Sujets</vt:lpstr>
      <vt:lpstr>Structure d’essai RECOVERY</vt:lpstr>
      <vt:lpstr>Rôle de l’investigateur principal du centre clinique local</vt:lpstr>
      <vt:lpstr>Principes des BPC ICH</vt:lpstr>
      <vt:lpstr>Formation et délégation</vt:lpstr>
      <vt:lpstr>Dossiers de formation</vt:lpstr>
      <vt:lpstr>Registre des délégations</vt:lpstr>
      <vt:lpstr>Registre des délégations</vt:lpstr>
      <vt:lpstr>Identification et invitation</vt:lpstr>
      <vt:lpstr>Consentement éclairé</vt:lpstr>
      <vt:lpstr>Randomisation</vt:lpstr>
      <vt:lpstr>Suivi</vt:lpstr>
      <vt:lpstr>Rapport de sécurité</vt:lpstr>
      <vt:lpstr>Rapport de sécurité</vt:lpstr>
      <vt:lpstr>Rapport de sécurité</vt:lpstr>
      <vt:lpstr>Écarts par rapport au protocole</vt:lpstr>
      <vt:lpstr>Dossier du site de l’investigateur (ISF)</vt:lpstr>
      <vt:lpstr>Merci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Frederique Blom</cp:lastModifiedBy>
  <cp:revision>328</cp:revision>
  <cp:lastPrinted>2020-03-18T19:42:16Z</cp:lastPrinted>
  <dcterms:created xsi:type="dcterms:W3CDTF">2020-03-14T13:47:38Z</dcterms:created>
  <dcterms:modified xsi:type="dcterms:W3CDTF">2024-02-27T17:54:47Z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