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modernComment_112_14764115.xml" ContentType="application/vnd.ms-powerpoint.comments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2" r:id="rId3"/>
    <p:sldId id="274" r:id="rId4"/>
    <p:sldId id="275" r:id="rId5"/>
    <p:sldId id="276" r:id="rId6"/>
    <p:sldId id="277" r:id="rId7"/>
    <p:sldId id="286" r:id="rId8"/>
    <p:sldId id="279" r:id="rId9"/>
    <p:sldId id="287" r:id="rId10"/>
    <p:sldId id="280" r:id="rId11"/>
    <p:sldId id="281" r:id="rId12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C4C205-1F42-4D72-6B4F-47A563710110}" name="Haanen, E.J.M. (Eva)" initials="HE(" userId="S::e.j.m.haanen@umcutrecht.nl::7705539a-b9ed-455c-b4ad-55a3961af3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Peto" initials="LP" lastIdx="0" clrIdx="0">
    <p:extLst>
      <p:ext uri="{19B8F6BF-5375-455C-9EA6-DF929625EA0E}">
        <p15:presenceInfo xmlns:p15="http://schemas.microsoft.com/office/powerpoint/2012/main" userId="S-1-5-21-944046252-2799899743-1142484129-10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12_147641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77F820-8B25-480B-9CAE-2E363E6B1E28}" authorId="{84C4C205-1F42-4D72-6B4F-47A563710110}" created="2024-03-14T08:51:17.1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3294229" sldId="274"/>
      <ac:spMk id="5" creationId="{00000000-0000-0000-0000-000000000000}"/>
    </ac:deMkLst>
    <p188:txBody>
      <a:bodyPr/>
      <a:lstStyle/>
      <a:p>
        <a:r>
          <a:rPr lang="nl-NL"/>
          <a:t>Please add French printscreen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2"/>
          <a:stretch/>
        </p:blipFill>
        <p:spPr>
          <a:xfrm>
            <a:off x="9008339" y="312681"/>
            <a:ext cx="2880360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@ecraid.eu" TargetMode="External"/><Relationship Id="rId2" Type="http://schemas.openxmlformats.org/officeDocument/2006/relationships/hyperlink" Target="http://www.recoverytrial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verytrial,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2_147641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2868"/>
            <a:ext cx="9144000" cy="130163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9E3159"/>
                </a:solidFill>
                <a:latin typeface="+mn-lt"/>
              </a:rPr>
              <a:t>L’essai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4762"/>
            <a:ext cx="9144000" cy="1655762"/>
          </a:xfrm>
        </p:spPr>
        <p:txBody>
          <a:bodyPr/>
          <a:lstStyle/>
          <a:p>
            <a:r>
              <a:rPr lang="fr-FR" sz="3200" b="1" dirty="0"/>
              <a:t>Formation à la randomisation dans l’UE</a:t>
            </a:r>
          </a:p>
          <a:p>
            <a:endParaRPr lang="fr-FR" b="1" dirty="0"/>
          </a:p>
          <a:p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V1.0 2024-01-30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6083" y="5128878"/>
            <a:ext cx="489731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Une copie de l’attribution du traitement, du numéro de l’étude et des données du formulaire de randomisation peut être sauvegardée ou imprimée au format </a:t>
            </a:r>
            <a:r>
              <a:rPr lang="fr-FR" sz="1400" dirty="0" err="1"/>
              <a:t>pdf</a:t>
            </a:r>
            <a:r>
              <a:rPr lang="fr-FR" sz="1400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870A10-2A64-E473-5DDB-A2082AFF4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0" t="2511" r="6460"/>
          <a:stretch/>
        </p:blipFill>
        <p:spPr>
          <a:xfrm>
            <a:off x="117702" y="2015504"/>
            <a:ext cx="6828382" cy="388777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919370" y="3292003"/>
            <a:ext cx="1078094" cy="231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137981" y="3692040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137980" y="4158137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2283" y="4987821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  <a:stCxn id="14" idx="6"/>
            <a:endCxn id="21" idx="1"/>
          </p:cNvCxnSpPr>
          <p:nvPr/>
        </p:nvCxnSpPr>
        <p:spPr>
          <a:xfrm flipV="1">
            <a:off x="3997464" y="2891964"/>
            <a:ext cx="2948620" cy="515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17" idx="6"/>
            <a:endCxn id="21" idx="1"/>
          </p:cNvCxnSpPr>
          <p:nvPr/>
        </p:nvCxnSpPr>
        <p:spPr>
          <a:xfrm flipV="1">
            <a:off x="3951188" y="2891964"/>
            <a:ext cx="2994896" cy="968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6"/>
            <a:endCxn id="23" idx="1"/>
          </p:cNvCxnSpPr>
          <p:nvPr/>
        </p:nvCxnSpPr>
        <p:spPr>
          <a:xfrm flipV="1">
            <a:off x="3951187" y="4278746"/>
            <a:ext cx="2994896" cy="476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6"/>
            <a:endCxn id="22" idx="1"/>
          </p:cNvCxnSpPr>
          <p:nvPr/>
        </p:nvCxnSpPr>
        <p:spPr>
          <a:xfrm>
            <a:off x="3955490" y="5156036"/>
            <a:ext cx="2990593" cy="342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6084" y="2091745"/>
            <a:ext cx="4897315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Pour chaque comparaison, l’allocation sera soit le </a:t>
            </a:r>
            <a:r>
              <a:rPr lang="fr-FR" sz="1400" i="1" dirty="0"/>
              <a:t>traitement de l’essai</a:t>
            </a:r>
            <a:r>
              <a:rPr lang="fr-FR" sz="1400" dirty="0"/>
              <a:t>, soit les </a:t>
            </a:r>
            <a:r>
              <a:rPr lang="fr-FR" sz="1400" i="1" dirty="0"/>
              <a:t>soins habituels</a:t>
            </a:r>
            <a:r>
              <a:rPr lang="fr-FR" sz="1400" dirty="0"/>
              <a:t> (sans le traitement de l’essai).</a:t>
            </a:r>
          </a:p>
          <a:p>
            <a:endParaRPr lang="fr-FR" sz="1400" dirty="0"/>
          </a:p>
          <a:p>
            <a:r>
              <a:rPr lang="fr-FR" sz="1400" dirty="0"/>
              <a:t>Si le patient se voit attribuer un traitement d’essai, assurez-vous qu’il est prescrit (comme une prescription normale pour un patient hospitalisé par un membre de l’équipe médicale du patient).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6083" y="4017136"/>
            <a:ext cx="48973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Enregistrez le numéro de l’étude dans le dossier médical et sur le formulaire de consentement.</a:t>
            </a:r>
          </a:p>
        </p:txBody>
      </p:sp>
    </p:spTree>
    <p:extLst>
      <p:ext uri="{BB962C8B-B14F-4D97-AF65-F5344CB8AC3E}">
        <p14:creationId xmlns:p14="http://schemas.microsoft.com/office/powerpoint/2010/main" val="56360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Problèmes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6" y="1696898"/>
            <a:ext cx="11531625" cy="458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Si vous avez des questions sur la procédure ou si vous rencontrez des problèmes avec le site web, veuillez procéder de l’une des manières suivantes :</a:t>
            </a:r>
          </a:p>
          <a:p>
            <a:endParaRPr lang="fr-FR" sz="2400" dirty="0"/>
          </a:p>
          <a:p>
            <a:pPr lvl="1"/>
            <a:r>
              <a:rPr lang="fr-FR" sz="2000" dirty="0"/>
              <a:t>Consultez notre foire aux questions sur le site web de l’étude </a:t>
            </a:r>
            <a:r>
              <a:rPr lang="fr-FR" sz="2000" b="1" dirty="0">
                <a:solidFill>
                  <a:srgbClr val="9E3159"/>
                </a:solidFill>
                <a:hlinkClick r:id="rId2"/>
              </a:rPr>
              <a:t>www.recoverytrial.net</a:t>
            </a:r>
            <a:endParaRPr lang="fr-FR" sz="2000" dirty="0">
              <a:solidFill>
                <a:srgbClr val="9E3159"/>
              </a:solidFill>
            </a:endParaRP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Envoyez un courriel à l’équipe de l’étude à l’adresse suivante </a:t>
            </a:r>
            <a:r>
              <a:rPr lang="fr-FR" sz="2000" b="1" dirty="0">
                <a:solidFill>
                  <a:srgbClr val="9E3159"/>
                </a:solidFill>
                <a:hlinkClick r:id="rId3"/>
              </a:rPr>
              <a:t>recovery@ecraid.eu</a:t>
            </a:r>
            <a:r>
              <a:rPr lang="fr-FR" sz="2000" dirty="0"/>
              <a:t> (en anglais)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Téléphonez à l’équipe d’étude au +44 800 138 5451 (en anglais - appels urgents uniquement s’il vous plaît)</a:t>
            </a:r>
          </a:p>
        </p:txBody>
      </p:sp>
    </p:spTree>
    <p:extLst>
      <p:ext uri="{BB962C8B-B14F-4D97-AF65-F5344CB8AC3E}">
        <p14:creationId xmlns:p14="http://schemas.microsoft.com/office/powerpoint/2010/main" val="12580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La randomisation ne doit </a:t>
            </a:r>
            <a:r>
              <a:rPr lang="fr-FR" sz="2400" b="1" dirty="0"/>
              <a:t>pas</a:t>
            </a:r>
            <a:r>
              <a:rPr lang="fr-FR" sz="2400" dirty="0"/>
              <a:t> nécessairement être effectuée par la personne qui a recueilli le consentement</a:t>
            </a:r>
          </a:p>
          <a:p>
            <a:endParaRPr lang="fr-FR" sz="2400" dirty="0"/>
          </a:p>
          <a:p>
            <a:r>
              <a:rPr lang="fr-FR" sz="2400" dirty="0"/>
              <a:t>La randomisation </a:t>
            </a:r>
            <a:r>
              <a:rPr lang="fr-FR" sz="2400" b="1" dirty="0"/>
              <a:t>doit</a:t>
            </a:r>
            <a:r>
              <a:rPr lang="fr-FR" sz="2400" dirty="0"/>
              <a:t> être effectuée en ligne et est accessible via la page du pays concerné à l’adresse </a:t>
            </a:r>
            <a:r>
              <a:rPr lang="fr-FR"/>
              <a:t> </a:t>
            </a:r>
            <a:r>
              <a:rPr lang="fr-FR" b="1" dirty="0">
                <a:solidFill>
                  <a:srgbClr val="9E3159"/>
                </a:solidFill>
                <a:hlinkClick r:id="rId2"/>
              </a:rPr>
              <a:t>www.recoverytrial.net</a:t>
            </a:r>
            <a:endParaRPr lang="fr-FR" b="1" dirty="0">
              <a:solidFill>
                <a:srgbClr val="9E3159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/>
              <a:t>Suivez les liens pour « Randomisation » et connectez-vous au système</a:t>
            </a:r>
          </a:p>
          <a:p>
            <a:endParaRPr lang="fr-FR" sz="2400" dirty="0"/>
          </a:p>
          <a:p>
            <a:r>
              <a:rPr lang="fr-FR" sz="2400" dirty="0"/>
              <a:t>La brochure d’information du participant et le formulaire de consentement peuvent également être téléchargés à partir de la page du pays si nécessaire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6819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4201" y="4589253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r>
              <a:rPr lang="fr-FR" sz="2400" dirty="0"/>
              <a:t>Pour inscrire un nouveau participant, cliquez sur « Inscrire le patient à l’étude »</a:t>
            </a:r>
          </a:p>
          <a:p>
            <a:endParaRPr lang="fr-FR" sz="2400" dirty="0"/>
          </a:p>
          <a:p>
            <a:r>
              <a:rPr lang="fr-FR" sz="2400" dirty="0"/>
              <a:t>À partir de la page d’accueil, vous pouvez également accéder à une liste de recrutement pour votre site.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0" y="3952875"/>
            <a:ext cx="133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737" y="1628685"/>
            <a:ext cx="6778826" cy="3366009"/>
          </a:xfrm>
          <a:prstGeom prst="rect">
            <a:avLst/>
          </a:prstGeom>
          <a:ln>
            <a:solidFill>
              <a:srgbClr val="9E3159"/>
            </a:solidFill>
          </a:ln>
        </p:spPr>
      </p:pic>
    </p:spTree>
    <p:extLst>
      <p:ext uri="{BB962C8B-B14F-4D97-AF65-F5344CB8AC3E}">
        <p14:creationId xmlns:p14="http://schemas.microsoft.com/office/powerpoint/2010/main" val="3432942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E0B63A-4CF9-64DF-7DCF-46C3FC433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" t="2469" r="1"/>
          <a:stretch/>
        </p:blipFill>
        <p:spPr>
          <a:xfrm>
            <a:off x="145408" y="1718566"/>
            <a:ext cx="7650378" cy="4370435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  <a:stCxn id="7" idx="7"/>
            <a:endCxn id="9" idx="1"/>
          </p:cNvCxnSpPr>
          <p:nvPr/>
        </p:nvCxnSpPr>
        <p:spPr>
          <a:xfrm flipV="1">
            <a:off x="3914479" y="2601230"/>
            <a:ext cx="3853346" cy="183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82153" y="2728464"/>
            <a:ext cx="1678074" cy="38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cxnSpLocks/>
            <a:stCxn id="12" idx="7"/>
            <a:endCxn id="15" idx="1"/>
          </p:cNvCxnSpPr>
          <p:nvPr/>
        </p:nvCxnSpPr>
        <p:spPr>
          <a:xfrm>
            <a:off x="2936528" y="3751184"/>
            <a:ext cx="4358158" cy="6854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10838" y="3429000"/>
            <a:ext cx="733042" cy="2200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94686" y="4267366"/>
            <a:ext cx="47519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critères d’éligibilité sont confirmés sur le formulaire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7825" y="2416564"/>
            <a:ext cx="2902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Médecin traitant du patient</a:t>
            </a:r>
          </a:p>
        </p:txBody>
      </p:sp>
    </p:spTree>
    <p:extLst>
      <p:ext uri="{BB962C8B-B14F-4D97-AF65-F5344CB8AC3E}">
        <p14:creationId xmlns:p14="http://schemas.microsoft.com/office/powerpoint/2010/main" val="46942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3554" y="3216210"/>
            <a:ext cx="50460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Résultats des examens effectués dans le cadre des soins de routine (ces examens ne sont pas effectués pour l’essai, donc s’ils n’ont pas été effectués, cliquez simplement sur « non mesuré/non pris »).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2263" y="5015051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Faites attention aux unités des résultats de laboratoire, car elles varient d’un site à l’autre.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02244" y="1652117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Observations cliniques les plus récentes effectuées dans le cadre des soins de routine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252900-1E17-798D-902A-67F6948E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17"/>
          <a:stretch/>
        </p:blipFill>
        <p:spPr>
          <a:xfrm>
            <a:off x="793460" y="1577343"/>
            <a:ext cx="4424987" cy="4920836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/>
            <a:stCxn id="24" idx="7"/>
            <a:endCxn id="26" idx="1"/>
          </p:cNvCxnSpPr>
          <p:nvPr/>
        </p:nvCxnSpPr>
        <p:spPr>
          <a:xfrm>
            <a:off x="3988580" y="1836306"/>
            <a:ext cx="2913664" cy="138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788418" y="1577343"/>
            <a:ext cx="1406077" cy="1768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88418" y="3529842"/>
            <a:ext cx="1629965" cy="2453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05473" y="3918037"/>
            <a:ext cx="324817" cy="305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1" idx="7"/>
            <a:endCxn id="13" idx="1"/>
          </p:cNvCxnSpPr>
          <p:nvPr/>
        </p:nvCxnSpPr>
        <p:spPr>
          <a:xfrm flipV="1">
            <a:off x="4179680" y="3754819"/>
            <a:ext cx="2793874" cy="134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14" idx="5"/>
          </p:cNvCxnSpPr>
          <p:nvPr/>
        </p:nvCxnSpPr>
        <p:spPr>
          <a:xfrm>
            <a:off x="3882722" y="4179218"/>
            <a:ext cx="3239541" cy="108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3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3555" y="4767969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Si un traitement est considéré comme indiqué, le patient ne peut pas entrer dans la comparaison correspondante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3555" y="3325505"/>
            <a:ext cx="34494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Nécessitant des soins spécialisés continus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DAF7DA-CDBE-AFE3-6326-ECF0EA1B1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13"/>
          <a:stretch/>
        </p:blipFill>
        <p:spPr>
          <a:xfrm>
            <a:off x="321130" y="1661268"/>
            <a:ext cx="6229947" cy="337639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87466" y="2778811"/>
            <a:ext cx="820574" cy="275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108040" y="2916473"/>
            <a:ext cx="3865515" cy="570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360BCC-83EA-E0A6-9696-D1FC574B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9391" b="4467"/>
          <a:stretch/>
        </p:blipFill>
        <p:spPr>
          <a:xfrm>
            <a:off x="321130" y="4765124"/>
            <a:ext cx="6229947" cy="14595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21273" y="4742620"/>
            <a:ext cx="886767" cy="138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cxnSpLocks/>
            <a:endCxn id="10" idx="1"/>
          </p:cNvCxnSpPr>
          <p:nvPr/>
        </p:nvCxnSpPr>
        <p:spPr>
          <a:xfrm flipV="1">
            <a:off x="3108040" y="5060357"/>
            <a:ext cx="3865515" cy="245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5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299" y="1815721"/>
            <a:ext cx="489731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Pertinence de chaque comparaison. Veuillez lire attentivement la formulation :</a:t>
            </a:r>
            <a:br>
              <a:rPr sz="1600" dirty="0"/>
            </a:br>
            <a:endParaRPr sz="1600" dirty="0"/>
          </a:p>
          <a:p>
            <a:r>
              <a:rPr lang="fr-FR" sz="1600" dirty="0"/>
              <a:t>- Si le patient n’est PAS adapté à la comparaison, la réponse doit être « Oui ». </a:t>
            </a:r>
          </a:p>
          <a:p>
            <a:r>
              <a:rPr lang="fr-FR" sz="1600" dirty="0"/>
              <a:t>- Si le patient convient pour la comparaison, la réponse doit être « Non 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300" y="3899750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Disponibilité du traitement de l’étude sur votre site (ne sélectionnez « Non » que si vous avez entendu dire qu’un traitement spécifique n’était pas disponible).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6951" y="5069719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Si vous n’avez pas signé le formulaire de consentement, indiquez le nom de la personne qui l’a fait.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6950" y="6097684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Lorsque le formulaire est complet, cliquez sur « Continuer ».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AF7712-A800-ABB2-4E36-0A139BA5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82"/>
          <a:stretch/>
        </p:blipFill>
        <p:spPr>
          <a:xfrm>
            <a:off x="322385" y="1988190"/>
            <a:ext cx="6165400" cy="44607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97603" y="2133335"/>
            <a:ext cx="553916" cy="64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3151519" y="2454255"/>
            <a:ext cx="3191607" cy="241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97603" y="3163632"/>
            <a:ext cx="553916" cy="64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4" idx="6"/>
            <a:endCxn id="16" idx="1"/>
          </p:cNvCxnSpPr>
          <p:nvPr/>
        </p:nvCxnSpPr>
        <p:spPr>
          <a:xfrm>
            <a:off x="3151519" y="3484552"/>
            <a:ext cx="3820781" cy="830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41565" y="5789472"/>
            <a:ext cx="465992" cy="214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97603" y="5403459"/>
            <a:ext cx="465992" cy="356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cxnSpLocks/>
            <a:stCxn id="22" idx="6"/>
            <a:endCxn id="24" idx="1"/>
          </p:cNvCxnSpPr>
          <p:nvPr/>
        </p:nvCxnSpPr>
        <p:spPr>
          <a:xfrm flipV="1">
            <a:off x="3063595" y="5362107"/>
            <a:ext cx="3923356" cy="219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0" idx="6"/>
            <a:endCxn id="32" idx="1"/>
          </p:cNvCxnSpPr>
          <p:nvPr/>
        </p:nvCxnSpPr>
        <p:spPr>
          <a:xfrm>
            <a:off x="3107557" y="5896766"/>
            <a:ext cx="3879393" cy="493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6667" y="3472781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erreurs signalent les réponses ou les données manquantes qui signifient que le patient ne peut pas être randomisé.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9512" y="5148057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avertissements signalent les réponses inattendues - celles-ci peuvent être modifiées ou laissées inchangées si elles sont correctes.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6668" y="1612029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Après avoir cliqué sur « Continuer », des erreurs ou des avertissements peuvent être mis en évidence - examinez-les et modifiez-les si nécessaire.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09FC16-BE7C-001F-7AF1-9BD906B94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" r="26890"/>
          <a:stretch/>
        </p:blipFill>
        <p:spPr>
          <a:xfrm>
            <a:off x="175627" y="1325262"/>
            <a:ext cx="5780964" cy="551799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416875" y="1367258"/>
            <a:ext cx="2173303" cy="416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4" idx="6"/>
            <a:endCxn id="16" idx="1"/>
          </p:cNvCxnSpPr>
          <p:nvPr/>
        </p:nvCxnSpPr>
        <p:spPr>
          <a:xfrm>
            <a:off x="5590178" y="1575605"/>
            <a:ext cx="1196490" cy="451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94934" y="4392415"/>
            <a:ext cx="1596890" cy="557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cxnSpLocks/>
            <a:stCxn id="8" idx="6"/>
            <a:endCxn id="10" idx="1"/>
          </p:cNvCxnSpPr>
          <p:nvPr/>
        </p:nvCxnSpPr>
        <p:spPr>
          <a:xfrm flipV="1">
            <a:off x="3791824" y="3888280"/>
            <a:ext cx="2994843" cy="782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74875" y="6339520"/>
            <a:ext cx="2114634" cy="484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1" idx="6"/>
            <a:endCxn id="13" idx="1"/>
          </p:cNvCxnSpPr>
          <p:nvPr/>
        </p:nvCxnSpPr>
        <p:spPr>
          <a:xfrm flipV="1">
            <a:off x="4189509" y="5563556"/>
            <a:ext cx="2600003" cy="1017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9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6484" y="4041093"/>
            <a:ext cx="4897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Si tout est correct, cliquez sur « Randomiser 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6483" y="1616689"/>
            <a:ext cx="48973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Une fois que les erreurs et les avertissements ont été examinés, vous pouvez revoir les données saisies avant de continuer.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6485" y="3166695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Si vous devez corriger quelque chose, cliquez sur « Modifier »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CB4606-E934-4184-5E57-9CBD60BFF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2"/>
          <a:stretch/>
        </p:blipFill>
        <p:spPr>
          <a:xfrm>
            <a:off x="334907" y="1467414"/>
            <a:ext cx="5669058" cy="51473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01074" y="2097471"/>
            <a:ext cx="595224" cy="24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8" idx="4"/>
            <a:endCxn id="10" idx="1"/>
          </p:cNvCxnSpPr>
          <p:nvPr/>
        </p:nvCxnSpPr>
        <p:spPr>
          <a:xfrm>
            <a:off x="3098686" y="2342677"/>
            <a:ext cx="3357798" cy="1883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11380" y="2059385"/>
            <a:ext cx="577968" cy="283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stCxn id="20" idx="6"/>
            <a:endCxn id="22" idx="1"/>
          </p:cNvCxnSpPr>
          <p:nvPr/>
        </p:nvCxnSpPr>
        <p:spPr>
          <a:xfrm>
            <a:off x="3989348" y="2201031"/>
            <a:ext cx="2467137" cy="125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66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016F11-205C-4C35-9A6B-70FF411F5D79}"/>
</file>

<file path=customXml/itemProps2.xml><?xml version="1.0" encoding="utf-8"?>
<ds:datastoreItem xmlns:ds="http://schemas.openxmlformats.org/officeDocument/2006/customXml" ds:itemID="{FA325CB5-92D0-4EE0-BE7D-120415A998CE}"/>
</file>

<file path=customXml/itemProps3.xml><?xml version="1.0" encoding="utf-8"?>
<ds:datastoreItem xmlns:ds="http://schemas.openxmlformats.org/officeDocument/2006/customXml" ds:itemID="{01C82673-A605-46BE-87EC-D9FDD10F8D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623</Words>
  <Application>Microsoft Office PowerPoint</Application>
  <PresentationFormat>Breedbeeld</PresentationFormat>
  <Paragraphs>56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L’essai RECOVERY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Problèmes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Haanen, E.J.M. (Eva)</cp:lastModifiedBy>
  <cp:revision>89</cp:revision>
  <cp:lastPrinted>2020-03-18T19:42:16Z</cp:lastPrinted>
  <dcterms:created xsi:type="dcterms:W3CDTF">2020-03-14T13:47:38Z</dcterms:created>
  <dcterms:modified xsi:type="dcterms:W3CDTF">2024-03-14T09:25:44Z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