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5" r:id="rId5"/>
    <p:sldId id="283" r:id="rId6"/>
    <p:sldId id="291" r:id="rId7"/>
    <p:sldId id="338" r:id="rId8"/>
    <p:sldId id="337" r:id="rId9"/>
    <p:sldId id="335" r:id="rId10"/>
    <p:sldId id="265" r:id="rId11"/>
    <p:sldId id="297" r:id="rId12"/>
  </p:sldIdLst>
  <p:sldSz cx="12192000" cy="6858000"/>
  <p:notesSz cx="6881813" cy="96615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lish" pitchFamily="2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C61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4123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25079-B1FA-462E-A452-44298198BC44}" type="datetimeFigureOut">
              <a:rPr lang="en-GB" smtClean="0"/>
              <a:t>04/04/2024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1346-2048-4300-8804-594020DACEF8}" type="slidenum">
              <a:rPr lang="en-GB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86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DD77-45DE-4CF9-BE95-0F75365973B6}" type="datetimeFigureOut">
              <a:rPr lang="en-GB" smtClean="0"/>
              <a:t>04/04/2024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0176D-839C-4CD8-8803-4392F3BD4A69}" type="slidenum">
              <a:rPr lang="en-GB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1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66F-4CDE-4600-89E4-4EAAC1D2ACB4}" type="slidenum">
              <a:rPr lang="en-US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190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7451"/>
            <a:ext cx="9144000" cy="1158033"/>
          </a:xfrm>
        </p:spPr>
        <p:txBody>
          <a:bodyPr>
            <a:noAutofit/>
          </a:bodyPr>
          <a:lstStyle/>
          <a:p>
            <a:r>
              <a:t/>
            </a:r>
            <a:br/>
            <a:r>
              <a:rPr lang="it-IT" b="1" dirty="0">
                <a:solidFill>
                  <a:srgbClr val="9E3159"/>
                </a:solidFill>
                <a:latin typeface="+mn-lt"/>
              </a:rPr>
              <a:t>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5476"/>
            <a:ext cx="9144000" cy="1655762"/>
          </a:xfrm>
        </p:spPr>
        <p:txBody>
          <a:bodyPr>
            <a:normAutofit/>
          </a:bodyPr>
          <a:lstStyle/>
          <a:p>
            <a:r>
              <a:rPr lang="it-IT" sz="3200" b="1" dirty="0"/>
              <a:t>Background e panoramica della sperimentazione</a:t>
            </a:r>
          </a:p>
          <a:p>
            <a:endParaRPr lang="it-IT" sz="2800" b="1" dirty="0"/>
          </a:p>
          <a:p>
            <a:r>
              <a:rPr lang="it-IT" sz="2000" b="1" dirty="0">
                <a:solidFill>
                  <a:schemeClr val="bg1">
                    <a:lumMod val="50000"/>
                  </a:schemeClr>
                </a:solidFill>
              </a:rPr>
              <a:t>V3.0 2024-01-24</a:t>
            </a:r>
            <a:endParaRPr lang="it-IT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it-IT"/>
              <a:t>Panoramica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6" y="1572004"/>
            <a:ext cx="10957208" cy="4580078"/>
          </a:xfrm>
        </p:spPr>
        <p:txBody>
          <a:bodyPr>
            <a:normAutofit/>
          </a:bodyPr>
          <a:lstStyle/>
          <a:p>
            <a:r>
              <a:rPr lang="it-IT" sz="2400" dirty="0"/>
              <a:t>La pandemia di SARS-CoV-2 ha causato circa 20 milioni di morti e sconvolgimenti a livello globale, ma ora è passata a una fase endemica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Il trattamento della COVID-19 è progredito rapidamente grazie alla solida valutazione delle potenziali terapie in ampi studi randomizzati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Oggi sappiamo di più sul trattamento della polmonite da COVID-19 rispetto alla polmonite influenzale o batterica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La polmonite legata a vari agenti patogeni rimane una delle principali cause di ospedalizzazione e di decesso in tutto il mondo (~2,5 milioni di morti/anno)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1472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91" y="1464680"/>
            <a:ext cx="11966899" cy="5073279"/>
          </a:xfrm>
        </p:spPr>
        <p:txBody>
          <a:bodyPr>
            <a:noAutofit/>
          </a:bodyPr>
          <a:lstStyle/>
          <a:p>
            <a:r>
              <a:rPr lang="it-IT" sz="2400" dirty="0"/>
              <a:t>RECOVERY è stato di gran lunga il più grande studio terapeutico per la COVID-19, con il reclutamento di quasi 50.000 pazienti ospedalizzati</a:t>
            </a:r>
          </a:p>
          <a:p>
            <a:pPr>
              <a:spcBef>
                <a:spcPts val="1800"/>
              </a:spcBef>
            </a:pPr>
            <a:r>
              <a:rPr lang="it-IT" sz="2400" dirty="0"/>
              <a:t>RECOVERY ha dimostrato la necessità di studi in collaborazione di grandi dimensioni per identificare o escludere effetti validi del trattamento</a:t>
            </a:r>
          </a:p>
          <a:p>
            <a:pPr>
              <a:spcBef>
                <a:spcPts val="1800"/>
              </a:spcBef>
            </a:pPr>
            <a:r>
              <a:rPr lang="it-IT" sz="2400" dirty="0"/>
              <a:t>Lo studio ha valutato &gt;12 trattamenti COVID-19, dimostrando che:</a:t>
            </a:r>
          </a:p>
          <a:p>
            <a:pPr lvl="1">
              <a:spcBef>
                <a:spcPts val="600"/>
              </a:spcBef>
            </a:pPr>
            <a:r>
              <a:rPr lang="it-IT" sz="2000" dirty="0"/>
              <a:t>I corticosteroidi, gli inibitori dell'IL-6, gli inibitori della JAK e gli anticorpi monoclonali neutralizzanti sono efficaci (in combinazione riducono il rischio di decesso di quasi la metà).</a:t>
            </a:r>
          </a:p>
          <a:p>
            <a:pPr lvl="1">
              <a:spcBef>
                <a:spcPts val="600"/>
              </a:spcBef>
            </a:pPr>
            <a:r>
              <a:rPr lang="it-IT" sz="2000" dirty="0"/>
              <a:t>Tuttavia, molti trattamenti ampiamente utilizzati non hanno avuto alcun effetto utile (ad esempio, idrossiclorochina, lopinavir, azitromicina e plasma convalescente)</a:t>
            </a:r>
            <a:endParaRPr lang="it-IT" sz="800" dirty="0"/>
          </a:p>
          <a:p>
            <a:pPr>
              <a:spcBef>
                <a:spcPts val="1800"/>
              </a:spcBef>
            </a:pPr>
            <a:r>
              <a:rPr lang="it-IT" sz="2400" dirty="0"/>
              <a:t>RECOVERY si è oggi evoluto in uno studio piattaforma che valuta i trattamenti per altre cause di polmonite, tra cui l'influenza e la presunta polmonite batterica acquisita in comunità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it-IT"/>
              <a:t>Panoramica</a:t>
            </a:r>
          </a:p>
        </p:txBody>
      </p:sp>
    </p:spTree>
    <p:extLst>
      <p:ext uri="{BB962C8B-B14F-4D97-AF65-F5344CB8AC3E}">
        <p14:creationId xmlns:p14="http://schemas.microsoft.com/office/powerpoint/2010/main" val="12637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icture 553"/>
          <p:cNvPicPr>
            <a:picLocks noChangeAspect="1"/>
          </p:cNvPicPr>
          <p:nvPr/>
        </p:nvPicPr>
        <p:blipFill rotWithShape="1">
          <a:blip r:embed="rId3"/>
          <a:srcRect r="8440" b="6852"/>
          <a:stretch/>
        </p:blipFill>
        <p:spPr>
          <a:xfrm>
            <a:off x="6873240" y="1630165"/>
            <a:ext cx="5318760" cy="4894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498397" y="305317"/>
            <a:ext cx="11484952" cy="676947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Mulish" pitchFamily="2" charset="0"/>
              </a:rPr>
              <a:t>RECOVERY Trial</a:t>
            </a:r>
            <a:endParaRPr lang="it-IT" sz="3600" dirty="0">
              <a:solidFill>
                <a:schemeClr val="bg1"/>
              </a:solidFill>
              <a:latin typeface="Mulish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1592065"/>
            <a:ext cx="6918114" cy="2892938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latin typeface="+mn-lt"/>
              </a:rPr>
              <a:t>Studio randomizzato, in aperto, su piattaforma per pazienti ospedalizzati con polmonite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endParaRPr lang="it-IT" sz="2400" dirty="0"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latin typeface="+mn-lt"/>
              </a:rPr>
              <a:t>Avviato nel Regno Unito, ora in 10 Paesi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it-IT" sz="2400" b="1" dirty="0"/>
              <a:t>Progettazione semplificata</a:t>
            </a:r>
            <a:r>
              <a:rPr lang="it-IT" sz="2400" dirty="0"/>
              <a:t>: le procedure dello studio e l'ammissibilità sono semplici, per ridurre il carico sul personale ospedaliero e consentire la selezione di un gran numero di pazienti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8425" y="6524357"/>
            <a:ext cx="205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+mn-lt"/>
              </a:rPr>
              <a:t>www.recoverytrial.net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4739601"/>
            <a:ext cx="8076354" cy="1831109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>
              <a:lnSpc>
                <a:spcPct val="150000"/>
              </a:lnSpc>
              <a:buClr>
                <a:srgbClr val="9E3159"/>
              </a:buClr>
            </a:pPr>
            <a:endParaRPr lang="it-IT" sz="1000" dirty="0">
              <a:latin typeface="+mn-lt"/>
            </a:endParaRPr>
          </a:p>
          <a:p>
            <a:pPr marL="457200" indent="-457200" defTabSz="831850">
              <a:buClr>
                <a:srgbClr val="9E3159"/>
              </a:buClr>
              <a:buFont typeface="Wingdings" panose="05000000000000000000" pitchFamily="2" charset="2"/>
              <a:buChar char="§"/>
              <a:tabLst>
                <a:tab pos="2600325" algn="l"/>
              </a:tabLst>
            </a:pPr>
            <a:r>
              <a:rPr lang="it-IT" sz="2400" dirty="0">
                <a:latin typeface="+mn-lt"/>
              </a:rPr>
              <a:t>Esito primario: </a:t>
            </a:r>
            <a:r>
              <a:rPr lang="en-US" sz="2400" dirty="0"/>
              <a:t> </a:t>
            </a:r>
            <a:r>
              <a:rPr lang="en-US" sz="2400" dirty="0"/>
              <a:t> </a:t>
            </a:r>
            <a:r>
              <a:rPr lang="it-IT" sz="2400" dirty="0" smtClean="0">
                <a:latin typeface="+mn-lt"/>
              </a:rPr>
              <a:t>Mortalità </a:t>
            </a:r>
            <a:r>
              <a:rPr lang="it-IT" sz="2400" dirty="0">
                <a:latin typeface="+mn-lt"/>
              </a:rPr>
              <a:t>per tutte le cause a 28 </a:t>
            </a:r>
            <a:r>
              <a:rPr lang="it-IT" sz="2400" dirty="0" smtClean="0">
                <a:latin typeface="+mn-lt"/>
              </a:rPr>
              <a:t>	giorni</a:t>
            </a:r>
            <a:endParaRPr lang="it-IT" sz="2400" dirty="0">
              <a:latin typeface="+mn-lt"/>
            </a:endParaRPr>
          </a:p>
          <a:p>
            <a:pPr marL="450850" indent="-450850" defTabSz="83185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latin typeface="+mn-lt"/>
              </a:rPr>
              <a:t>Esiti secondari: </a:t>
            </a:r>
            <a:r>
              <a:rPr lang="en-US" sz="2400" dirty="0">
                <a:latin typeface="+mn-lt"/>
              </a:rPr>
              <a:t>	</a:t>
            </a:r>
            <a:r>
              <a:rPr lang="it-IT" sz="2400" dirty="0">
                <a:latin typeface="+mn-lt"/>
              </a:rPr>
              <a:t>i) Progressione alla ventilazione/decesso</a:t>
            </a:r>
          </a:p>
          <a:p>
            <a:pPr defTabSz="831850">
              <a:buClr>
                <a:srgbClr val="9E3159"/>
              </a:buClr>
            </a:pPr>
            <a:r>
              <a:rPr lang="en-US" dirty="0"/>
              <a:t>	</a:t>
            </a:r>
            <a:r>
              <a:rPr lang="en-US" sz="2400" dirty="0">
                <a:latin typeface="+mn-lt"/>
              </a:rPr>
              <a:t>		</a:t>
            </a:r>
            <a:r>
              <a:rPr lang="en-US" sz="2400" dirty="0" smtClean="0">
                <a:latin typeface="+mn-lt"/>
              </a:rPr>
              <a:t>ii) </a:t>
            </a:r>
            <a:r>
              <a:rPr lang="it-IT" sz="2400" dirty="0" smtClean="0">
                <a:latin typeface="+mn-lt"/>
              </a:rPr>
              <a:t>Tempo </a:t>
            </a:r>
            <a:r>
              <a:rPr lang="it-IT" sz="2400" dirty="0">
                <a:latin typeface="+mn-lt"/>
              </a:rPr>
              <a:t>di dimissione dall'ospedale </a:t>
            </a:r>
          </a:p>
          <a:p>
            <a:pPr defTabSz="831850">
              <a:buClr>
                <a:srgbClr val="9E3159"/>
              </a:buClr>
            </a:pPr>
            <a:r>
              <a:rPr lang="en-US" dirty="0"/>
              <a:t>		</a:t>
            </a:r>
            <a:r>
              <a:rPr lang="en-US" dirty="0"/>
              <a:t>	</a:t>
            </a:r>
            <a:r>
              <a:rPr lang="en-US" dirty="0" smtClean="0"/>
              <a:t>      </a:t>
            </a:r>
            <a:r>
              <a:rPr lang="it-IT" sz="2400" dirty="0" smtClean="0">
                <a:latin typeface="+mn-lt"/>
              </a:rPr>
              <a:t>(</a:t>
            </a:r>
            <a:r>
              <a:rPr lang="it-IT" sz="2400" dirty="0">
                <a:latin typeface="+mn-lt"/>
              </a:rPr>
              <a:t>co-primario per l'influenza) </a:t>
            </a:r>
          </a:p>
        </p:txBody>
      </p:sp>
    </p:spTree>
    <p:extLst>
      <p:ext uri="{BB962C8B-B14F-4D97-AF65-F5344CB8AC3E}">
        <p14:creationId xmlns:p14="http://schemas.microsoft.com/office/powerpoint/2010/main" val="322207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/>
              <a:t>Idoneità di base a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379995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it-IT" sz="2000" dirty="0"/>
              <a:t>Soggetti ospedalizzati</a:t>
            </a:r>
            <a:endParaRPr lang="it-IT" sz="7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it-IT" sz="2000" dirty="0"/>
              <a:t>Sindrome da polmonite, ad esempio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it-IT" sz="1800" dirty="0"/>
              <a:t>Sintomi tipici di una nuova infezione delle vie respiratorie (tosse, respiro corto, febbre, ecc.); 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it-IT" sz="1800" dirty="0"/>
              <a:t>Evidenza oggettiva di malattia polmonare acuta (ad es. alterazioni radiografiche/TC/US, ipossia o esame clinico); 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it-IT" sz="1800" dirty="0"/>
              <a:t>Cause alternative considerate improbabili o escluse (ad esempio, insufficienza cardiaca)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it-IT" sz="1800" i="1" dirty="0"/>
              <a:t>Tuttavia, la diagnosi è di tipo clinico secondo il parere del medico curante (questi criteri sono indicativi)</a:t>
            </a:r>
            <a:endParaRPr lang="it-IT" sz="700" i="1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it-IT" sz="2000" dirty="0"/>
              <a:t>Una delle seguenti diagnosi: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it-IT" sz="1800" dirty="0"/>
              <a:t>Infezione confermata da SARS-CoV-2 (confronti COVID-19 non aperti nell'UE)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it-IT" sz="1800" dirty="0"/>
              <a:t>Infezione accertata da influenza A o B 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it-IT" sz="1800" dirty="0"/>
              <a:t>Polmonite acquisita in comunità con antibiotici programmati (senza sospetto di COVID-19/influenza/PCP/TB)</a:t>
            </a:r>
            <a:endParaRPr lang="it-IT" sz="7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it-IT" sz="2000" dirty="0"/>
              <a:t>Nessuna anamnesi medica che possa mettere a rischio il paziente in caso di partecipazione</a:t>
            </a:r>
            <a:endParaRPr lang="it-IT" sz="7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it-IT" sz="2000" dirty="0"/>
              <a:t>Il medico curante non ritiene indicato o controindicato uno specifico trattamento in sperimentazione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000" dirty="0"/>
              <a:t>Al di fuori del Regno Unito, i soggetti devono avere ≥18 anni (nel Regno Unito i bambini sono idonei per alcuni confronti)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2000" dirty="0"/>
              <a:t>Alcuni confronti prevedono ulteriori criteri di idoneità - consultare il protocollo e la relativa formazione</a:t>
            </a:r>
          </a:p>
        </p:txBody>
      </p:sp>
    </p:spTree>
    <p:extLst>
      <p:ext uri="{BB962C8B-B14F-4D97-AF65-F5344CB8AC3E}">
        <p14:creationId xmlns:p14="http://schemas.microsoft.com/office/powerpoint/2010/main" val="385582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3" y="17551"/>
            <a:ext cx="8319372" cy="1325563"/>
          </a:xfrm>
        </p:spPr>
        <p:txBody>
          <a:bodyPr>
            <a:noAutofit/>
          </a:bodyPr>
          <a:lstStyle/>
          <a:p>
            <a:r>
              <a:rPr lang="it-IT" sz="3200" dirty="0"/>
              <a:t>Progettazione di RECOVERY</a:t>
            </a:r>
            <a:r>
              <a:rPr sz="3200" dirty="0"/>
              <a:t/>
            </a:r>
            <a:br>
              <a:rPr sz="3200" dirty="0"/>
            </a:br>
            <a:r>
              <a:rPr lang="it-IT" sz="2400" dirty="0"/>
              <a:t>(i confronti variano a seconda della regione e cambiano nel corso del tempo - consultare il protocollo attuale sul sito web)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it-IT" sz="2000" b="1" dirty="0"/>
              <a:t>PAZIENTI RICOVERATI CON POLMONITE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2000" b="1" dirty="0"/>
              <a:t>ANALISI</a:t>
            </a:r>
            <a:endParaRPr lang="it-IT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b="1" dirty="0"/>
              <a:t>R</a:t>
            </a:r>
            <a:endParaRPr lang="it-IT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Pazienti con SARS-CoV-2 accertata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Desametasone ad alto dosaggio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000" b="1" dirty="0">
                  <a:solidFill>
                    <a:schemeClr val="bg1"/>
                  </a:solidFill>
                </a:rPr>
                <a:t>Trattamento abituale (corticosteroidi a dosaggio standard)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45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COVID-19 confronto tra corticosteroidi ad alto dosaggio (pazienti in NIV o IMV)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Desametasone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corticosteroidi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Confronto tra i corticosteroidi contro l'influenza (pazienti con ipossia)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5520" y="1730503"/>
              <a:ext cx="2651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Confronto con baloxavir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Trattamento abituale senza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/>
                <a:t>o</a:t>
              </a:r>
              <a:endParaRPr lang="it-IT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611849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Confronto con oseltamivir</a:t>
              </a:r>
              <a:endParaRPr lang="it-IT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Pazienti con INFLUENZA accertata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Sotrovimab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Trattamento abituale senza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/>
                  <a:t>o</a:t>
                </a:r>
                <a:endParaRPr lang="it-IT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79553" y="1586706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Confronto con sotrovimab</a:t>
                </a:r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Pazienti con CAP (senza sospetto di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Desametasone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Trattamento abituale senza corticosteroidi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/>
                  <a:t>o</a:t>
                </a:r>
                <a:endParaRPr lang="it-IT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/>
                  <a:t>Polmonite acquisita in comunità (CAP) a confronto con i corticosteroidi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2776" y="3844936"/>
            <a:ext cx="43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Raccolta dei dati di base, determinazione dell'idoneità</a:t>
            </a:r>
          </a:p>
          <a:p>
            <a:r>
              <a:rPr lang="it-IT" sz="1200" b="1" dirty="0"/>
              <a:t>Randomizzazione 1:1 in ogni confronto idoneo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92677" y="3650730"/>
            <a:ext cx="452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Risultati a 28 giorni e 6 mesi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1200" b="1" dirty="0"/>
              <a:t>Mortalità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1200" b="1" dirty="0"/>
              <a:t>Tempo di dimissione in vita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it-IT" sz="1200" b="1" dirty="0"/>
              <a:t>Progressione alla ventilazione o al decesso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4127"/>
            <a:ext cx="10515600" cy="1325563"/>
          </a:xfrm>
        </p:spPr>
        <p:txBody>
          <a:bodyPr/>
          <a:lstStyle/>
          <a:p>
            <a:r>
              <a:rPr lang="it-IT"/>
              <a:t>Procedure di RECOVERY Trial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1" y="1356360"/>
            <a:ext cx="7546596" cy="5669280"/>
          </a:xfrm>
        </p:spPr>
        <p:txBody>
          <a:bodyPr>
            <a:normAutofit fontScale="85000" lnSpcReduction="10000"/>
          </a:bodyPr>
          <a:lstStyle/>
          <a:p>
            <a:r>
              <a:rPr lang="it-IT" sz="2200" dirty="0"/>
              <a:t>Viene raccolto il consenso scritto del paziente o del suo rappresentante legale</a:t>
            </a:r>
          </a:p>
          <a:p>
            <a:r>
              <a:rPr lang="it-IT" sz="2200" dirty="0"/>
              <a:t>I dati di base vengono inseriti nel sito web di randomizzazione, compresa l'idoneità a ciascun confronto di trattamento</a:t>
            </a:r>
          </a:p>
          <a:p>
            <a:r>
              <a:rPr lang="it-IT" sz="2200" dirty="0"/>
              <a:t>I pazienti possono essere inseriti in più confronti contemporaneamente </a:t>
            </a:r>
          </a:p>
          <a:p>
            <a:r>
              <a:rPr lang="it-IT" sz="2200" dirty="0"/>
              <a:t>Se il paziente non è idoneo a un trattamento, può comunque essere randomizzato ad altri confronti</a:t>
            </a:r>
          </a:p>
          <a:p>
            <a:pPr>
              <a:spcBef>
                <a:spcPts val="1800"/>
              </a:spcBef>
            </a:pPr>
            <a:r>
              <a:rPr lang="it-IT" sz="2200" dirty="0"/>
              <a:t>I pazienti vengono assegnati al trattamento dello studio o al trattamento abituale senza il trattamento dello studio (gli altri trattamenti rimangono invariati)</a:t>
            </a:r>
          </a:p>
          <a:p>
            <a:r>
              <a:rPr lang="it-IT" sz="2200" b="1" dirty="0"/>
              <a:t>Le assegnazioni sono indipendenti</a:t>
            </a:r>
            <a:r>
              <a:rPr lang="it-IT" sz="2200" dirty="0"/>
              <a:t>, quindi un paziente può essere assegnato a tutti, a nessuno o a qualsiasi combinazione di trattamenti idonei</a:t>
            </a:r>
          </a:p>
          <a:p>
            <a:pPr>
              <a:spcBef>
                <a:spcPts val="1800"/>
              </a:spcBef>
            </a:pPr>
            <a:r>
              <a:rPr lang="it-IT" sz="2200" dirty="0"/>
              <a:t>Il follow-up si avvale di OpenClinica eCRF</a:t>
            </a:r>
          </a:p>
          <a:p>
            <a:pPr lvl="1"/>
            <a:r>
              <a:rPr lang="it-IT" sz="1900" dirty="0"/>
              <a:t>Dati provenienti dalle cartelle cliniche, senza misurazioni specifiche dello studio (a parte i tamponi nasofaringei per regioni selezionate/confronti)</a:t>
            </a:r>
          </a:p>
          <a:p>
            <a:pPr lvl="1"/>
            <a:r>
              <a:rPr lang="it-IT" sz="1900" dirty="0"/>
              <a:t>Esiti primari/secondari raccolti a 28 giorni, oltre ai trattamenti ricevuti e ai principali esiti in materia di sicurezza (ad es. lesioni renali/fegato, convulsioni)</a:t>
            </a:r>
          </a:p>
          <a:p>
            <a:pPr lvl="1"/>
            <a:r>
              <a:rPr lang="it-IT" sz="1900" dirty="0"/>
              <a:t>In alcune regioni, il follow-up a 28 giorni/6 mesi richiede una telefonata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C866F45-CA16-2D47-8190-867CB476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737" y="1357267"/>
            <a:ext cx="4506010" cy="550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Riepilogo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41" y="1597071"/>
            <a:ext cx="11177899" cy="4580078"/>
          </a:xfrm>
        </p:spPr>
        <p:txBody>
          <a:bodyPr>
            <a:normAutofit fontScale="85000" lnSpcReduction="20000"/>
          </a:bodyPr>
          <a:lstStyle/>
          <a:p>
            <a:r>
              <a:rPr lang="it-IT"/>
              <a:t>Sono necessari trattamenti migliori per ridurre la mortalità dei pazienti ospedalizzati con polmonite</a:t>
            </a:r>
          </a:p>
          <a:p>
            <a:endParaRPr lang="it-IT" dirty="0"/>
          </a:p>
          <a:p>
            <a:r>
              <a:rPr lang="it-IT"/>
              <a:t>RECOVERY sta valutando diversi trattamenti promettenti</a:t>
            </a:r>
          </a:p>
          <a:p>
            <a:endParaRPr lang="it-IT" dirty="0"/>
          </a:p>
          <a:p>
            <a:r>
              <a:rPr lang="it-IT"/>
              <a:t>Essendo uno studio adattivo, la progettazione continuerà ad evolversi con l'aggiunta di nuovi trattamenti e l'eliminazione di quelli vecchi in base ai risultati ottenuti</a:t>
            </a:r>
            <a:endParaRPr lang="it-IT" dirty="0"/>
          </a:p>
          <a:p>
            <a:endParaRPr lang="it-IT" dirty="0"/>
          </a:p>
          <a:p>
            <a:r>
              <a:rPr lang="it-IT"/>
              <a:t>La collaborazione nell’ambito di RECOVERY è stata un grande successo, che ha coinvolto migliaia di collaboratori in centinaia di strutture ospedaliere</a:t>
            </a:r>
          </a:p>
          <a:p>
            <a:endParaRPr lang="it-IT" dirty="0"/>
          </a:p>
          <a:p>
            <a:r>
              <a:rPr lang="it-IT"/>
              <a:t>Ci auguriamo di continuare ad accogliere nuovi collaboratori in tutto il mondo!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9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d6eaad8-f0eb-456a-874c-a999e8b6598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12AD73-C1FD-49B0-ACF6-15D917CCBFA5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37f62fc-0309-469d-96f8-244e1f51aa13"/>
  </ds:schemaRefs>
</ds:datastoreItem>
</file>

<file path=customXml/itemProps2.xml><?xml version="1.0" encoding="utf-8"?>
<ds:datastoreItem xmlns:ds="http://schemas.openxmlformats.org/officeDocument/2006/customXml" ds:itemID="{156980F0-81E6-487E-990D-ADC4AE3C729C}"/>
</file>

<file path=customXml/itemProps3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</TotalTime>
  <Words>957</Words>
  <Application>Microsoft Office PowerPoint</Application>
  <PresentationFormat>Widescreen</PresentationFormat>
  <Paragraphs>110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Wingdings</vt:lpstr>
      <vt:lpstr>Calibri</vt:lpstr>
      <vt:lpstr>Mulish</vt:lpstr>
      <vt:lpstr>Office Theme</vt:lpstr>
      <vt:lpstr> RECOVERY Trial</vt:lpstr>
      <vt:lpstr>Panoramica</vt:lpstr>
      <vt:lpstr>Panoramica</vt:lpstr>
      <vt:lpstr>PowerPoint Presentation</vt:lpstr>
      <vt:lpstr>Idoneità di base a RECOVERY</vt:lpstr>
      <vt:lpstr>Progettazione di RECOVERY (i confronti variano a seconda della regione e cambiano nel corso del tempo - consultare il protocollo attuale sul sito web)</vt:lpstr>
      <vt:lpstr>Procedure di RECOVERY Trial</vt:lpstr>
      <vt:lpstr>Riepilogo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128</cp:revision>
  <cp:lastPrinted>2020-03-18T19:42:16Z</cp:lastPrinted>
  <dcterms:created xsi:type="dcterms:W3CDTF">2020-03-14T13:47:38Z</dcterms:created>
  <dcterms:modified xsi:type="dcterms:W3CDTF">2024-04-04T13:57:10Z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