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352" r:id="rId5"/>
    <p:sldId id="369" r:id="rId6"/>
    <p:sldId id="368" r:id="rId7"/>
    <p:sldId id="372" r:id="rId8"/>
    <p:sldId id="378" r:id="rId9"/>
    <p:sldId id="370" r:id="rId10"/>
    <p:sldId id="371" r:id="rId11"/>
    <p:sldId id="353" r:id="rId12"/>
    <p:sldId id="380" r:id="rId13"/>
    <p:sldId id="373" r:id="rId14"/>
    <p:sldId id="379" r:id="rId15"/>
    <p:sldId id="374" r:id="rId16"/>
    <p:sldId id="331" r:id="rId17"/>
  </p:sldIdLst>
  <p:sldSz cx="12192000" cy="6858000"/>
  <p:notesSz cx="6881813" cy="9661525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lies Gillesen" initials="AG" lastIdx="1" clrIdx="0">
    <p:extLst>
      <p:ext uri="{19B8F6BF-5375-455C-9EA6-DF929625EA0E}">
        <p15:presenceInfo xmlns:p15="http://schemas.microsoft.com/office/powerpoint/2012/main" userId="Annelies Gille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15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168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1322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DB40D0-4D2B-47FB-81BB-D6B0222AF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8"/>
          <a:stretch/>
        </p:blipFill>
        <p:spPr>
          <a:xfrm>
            <a:off x="8610600" y="301160"/>
            <a:ext cx="2880360" cy="69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90947"/>
            <a:ext cx="9144000" cy="1008743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9E3159"/>
                </a:solidFill>
                <a:latin typeface="+mn-lt"/>
              </a:rPr>
              <a:t>RECOVERY </a:t>
            </a:r>
            <a:r>
              <a:rPr lang="it-IT" dirty="0">
                <a:solidFill>
                  <a:srgbClr val="9E3159"/>
                </a:solidFill>
              </a:rPr>
              <a:t>T</a:t>
            </a:r>
            <a:r>
              <a:rPr lang="it-IT" b="1" dirty="0" smtClean="0">
                <a:solidFill>
                  <a:srgbClr val="9E3159"/>
                </a:solidFill>
                <a:latin typeface="+mn-lt"/>
              </a:rPr>
              <a:t>rial</a:t>
            </a:r>
            <a:endParaRPr lang="it-IT" b="1" dirty="0">
              <a:solidFill>
                <a:srgbClr val="9E3159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378" y="4036473"/>
            <a:ext cx="10394830" cy="2252184"/>
          </a:xfrm>
        </p:spPr>
        <p:txBody>
          <a:bodyPr>
            <a:normAutofit fontScale="92500" lnSpcReduction="10000"/>
          </a:bodyPr>
          <a:lstStyle/>
          <a:p>
            <a:r>
              <a:rPr lang="it-IT" sz="3500" b="1" dirty="0" smtClean="0"/>
              <a:t>Formazione </a:t>
            </a:r>
          </a:p>
          <a:p>
            <a:r>
              <a:rPr lang="it-IT" sz="3500" b="1" dirty="0" smtClean="0"/>
              <a:t>sui corticosteroidi per la polmonite acquisita in comunità (CAP)</a:t>
            </a:r>
          </a:p>
          <a:p>
            <a:endParaRPr lang="it-IT" sz="2800" b="1" dirty="0"/>
          </a:p>
          <a:p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</a:rPr>
              <a:t>V1.0 2024-01-08</a:t>
            </a:r>
            <a:endParaRPr lang="it-IT" sz="20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98502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07" y="1457987"/>
            <a:ext cx="8026340" cy="4155733"/>
          </a:xfrm>
        </p:spPr>
        <p:txBody>
          <a:bodyPr>
            <a:noAutofit/>
          </a:bodyPr>
          <a:lstStyle/>
          <a:p>
            <a:r>
              <a:rPr lang="it-IT" sz="2200" dirty="0" smtClean="0"/>
              <a:t>Aperto agli adulti ≥18 anni</a:t>
            </a:r>
            <a:endParaRPr lang="it-IT" sz="2200" dirty="0"/>
          </a:p>
          <a:p>
            <a:r>
              <a:rPr lang="it-IT" sz="2200" dirty="0" smtClean="0"/>
              <a:t>Nessun requisito per l'ipossia (a differenza del confronto con i corticosteroidi per l'influenza)</a:t>
            </a:r>
          </a:p>
          <a:p>
            <a:pPr marL="0" indent="0">
              <a:buNone/>
            </a:pPr>
            <a:endParaRPr lang="it-IT" sz="2200" dirty="0"/>
          </a:p>
          <a:p>
            <a:r>
              <a:rPr lang="it-IT" sz="2200" dirty="0" smtClean="0"/>
              <a:t>Sono idonee donne in gravidanza e in allattamento (ma usare prednisolone/idrocortisone invece di desametasone - consultare il protocollo per il dosaggio) </a:t>
            </a:r>
            <a:endParaRPr lang="it-IT" sz="2200" dirty="0"/>
          </a:p>
          <a:p>
            <a:r>
              <a:rPr lang="it-IT" sz="2200" dirty="0"/>
              <a:t>Sono idonei pazienti con insufficienza epatica o renale</a:t>
            </a:r>
          </a:p>
          <a:p>
            <a:endParaRPr lang="it-IT" sz="2200" dirty="0"/>
          </a:p>
          <a:p>
            <a:r>
              <a:rPr lang="it-IT" sz="2200" dirty="0"/>
              <a:t>Non sono idonei i pazienti il cui medico curante ritiene che i corticosteroidi sistemici siano </a:t>
            </a:r>
            <a:r>
              <a:rPr lang="it-IT" sz="2200" i="1" dirty="0"/>
              <a:t>indicati</a:t>
            </a:r>
            <a:r>
              <a:rPr lang="it-IT" sz="2200" dirty="0"/>
              <a:t> o</a:t>
            </a:r>
            <a:r>
              <a:rPr lang="it-IT" sz="2200" i="1" dirty="0"/>
              <a:t>controindicati</a:t>
            </a:r>
            <a:r>
              <a:rPr lang="it-IT" sz="2200" dirty="0"/>
              <a:t> per qualsiasi motivo</a:t>
            </a:r>
          </a:p>
          <a:p>
            <a:endParaRPr lang="it-IT" sz="2200" dirty="0" smtClean="0"/>
          </a:p>
          <a:p>
            <a:endParaRPr lang="it-IT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9007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dirty="0" smtClean="0"/>
              <a:t>Confronto tra i corticosteroidi per la CAP</a:t>
            </a:r>
            <a:endParaRPr lang="it-IT" sz="3600" dirty="0"/>
          </a:p>
        </p:txBody>
      </p:sp>
      <p:pic>
        <p:nvPicPr>
          <p:cNvPr id="5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2" y="1596885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19007" y="5371124"/>
            <a:ext cx="11301975" cy="12351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200" dirty="0" smtClean="0"/>
          </a:p>
          <a:p>
            <a:r>
              <a:rPr lang="it-IT" sz="2200" dirty="0" smtClean="0"/>
              <a:t>Se, dopo la randomizzazione, i corticosteroidi diventano indicati in un paziente a cui è stata assegnata la cura abituale, questi devono essere somministrati (ciò </a:t>
            </a:r>
            <a:r>
              <a:rPr lang="it-IT" sz="2200" i="1" dirty="0" smtClean="0"/>
              <a:t>deve</a:t>
            </a:r>
            <a:r>
              <a:rPr lang="it-IT" sz="2200" dirty="0" smtClean="0"/>
              <a:t> avvenire solo a causa di un cambiamento delle condizioni cliniche)</a:t>
            </a:r>
          </a:p>
          <a:p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30849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120" y="1755523"/>
            <a:ext cx="7505480" cy="4580078"/>
          </a:xfrm>
        </p:spPr>
        <p:txBody>
          <a:bodyPr>
            <a:noAutofit/>
          </a:bodyPr>
          <a:lstStyle/>
          <a:p>
            <a:r>
              <a:rPr lang="it-IT" sz="2200" dirty="0"/>
              <a:t>Il desametasone è un substrato del CYP3A4, pertanto esiste il rischio di un aumento dell'esposizione e degli effetti collaterali se somministrato insieme a potenti inibitori del CYP3A4, ad es. </a:t>
            </a:r>
            <a:endParaRPr lang="it-IT" sz="2200" dirty="0" smtClean="0"/>
          </a:p>
          <a:p>
            <a:pPr lvl="1"/>
            <a:r>
              <a:rPr lang="it-IT" sz="2200" dirty="0"/>
              <a:t>Claritromicina/eritromicina (</a:t>
            </a:r>
            <a:r>
              <a:rPr lang="it-IT" sz="2200" u="sng" dirty="0"/>
              <a:t>ma non azitromicina</a:t>
            </a:r>
            <a:r>
              <a:rPr lang="it-IT" sz="2200" dirty="0"/>
              <a:t>)</a:t>
            </a:r>
          </a:p>
          <a:p>
            <a:pPr lvl="1"/>
            <a:r>
              <a:rPr lang="it-IT" sz="2200" dirty="0" smtClean="0"/>
              <a:t>Ritonavir/cobicistat</a:t>
            </a:r>
          </a:p>
          <a:p>
            <a:pPr lvl="1"/>
            <a:r>
              <a:rPr lang="it-IT" sz="2200" dirty="0"/>
              <a:t>Antimicotici azolici </a:t>
            </a:r>
          </a:p>
          <a:p>
            <a:endParaRPr lang="it-IT" sz="2400" dirty="0"/>
          </a:p>
        </p:txBody>
      </p:sp>
      <p:pic>
        <p:nvPicPr>
          <p:cNvPr id="5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2" y="1596885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93225" y="3747224"/>
            <a:ext cx="10730375" cy="1857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 dirty="0"/>
          </a:p>
          <a:p>
            <a:r>
              <a:rPr lang="it-IT" sz="2200" dirty="0"/>
              <a:t>Considerare se un potente inibitore del CYP3A4 può essere tranquillamente sospeso/sostituito o se è necessario un maggiore monitoraggio degli effetti collaterali degli steroidi</a:t>
            </a:r>
          </a:p>
          <a:p>
            <a:endParaRPr lang="it-IT" sz="2200" dirty="0"/>
          </a:p>
          <a:p>
            <a:r>
              <a:rPr lang="it-IT" sz="2200" dirty="0" smtClean="0"/>
              <a:t>Se non è possibile evitare un potente inibitore del CYP3A4, potrebbe non essere appropriato arruolare il paziente nel confronto con i corticosteroidi, ma ciò non è vietato dal protocollo, in quanto la gestione dovrebbe essere basata su una valutazione dei rischi/benefici individuali</a:t>
            </a:r>
          </a:p>
          <a:p>
            <a:endParaRPr lang="it-IT" sz="2400" dirty="0" smtClean="0"/>
          </a:p>
          <a:p>
            <a:endParaRPr lang="it-IT" sz="2400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19007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dirty="0" smtClean="0"/>
              <a:t>Confronto tra i corticosteroidi per la CAP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3612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76" y="1482585"/>
            <a:ext cx="8177676" cy="4580078"/>
          </a:xfrm>
        </p:spPr>
        <p:txBody>
          <a:bodyPr>
            <a:noAutofit/>
          </a:bodyPr>
          <a:lstStyle/>
          <a:p>
            <a:r>
              <a:rPr lang="it-IT" sz="1800" dirty="0" smtClean="0"/>
              <a:t>Desametasone 6 mg una volta al giorno, per via orale/nasogastrica o per via endovenosa </a:t>
            </a:r>
          </a:p>
          <a:p>
            <a:r>
              <a:rPr lang="it-IT" sz="1800" dirty="0"/>
              <a:t>Trattamento per 10 giorni o fino alla dimissione, a seconda della condizione che si verifica per prima</a:t>
            </a:r>
          </a:p>
          <a:p>
            <a:r>
              <a:rPr lang="it-IT" sz="1800" dirty="0" smtClean="0"/>
              <a:t>Nessun campione di base o di follow-up</a:t>
            </a:r>
            <a:endParaRPr lang="it-IT" sz="1800" dirty="0"/>
          </a:p>
          <a:p>
            <a:pPr marL="0" indent="0">
              <a:buNone/>
            </a:pPr>
            <a:endParaRPr lang="it-IT" sz="800" dirty="0"/>
          </a:p>
          <a:p>
            <a:r>
              <a:rPr lang="it-IT" sz="1800" dirty="0" smtClean="0"/>
              <a:t>Gli effetti collaterali importanti dei corticosteroidi devono essere presi in considerazione e previsti come nella normale prassi clinica, ad es.</a:t>
            </a:r>
          </a:p>
          <a:p>
            <a:pPr lvl="1"/>
            <a:r>
              <a:rPr lang="it-IT" sz="1800" dirty="0" smtClean="0"/>
              <a:t>Rischio di iperglicemia (considerare la necessità di un maggiore monitoraggio)</a:t>
            </a:r>
          </a:p>
          <a:p>
            <a:pPr lvl="1"/>
            <a:r>
              <a:rPr lang="it-IT" sz="1800" dirty="0" smtClean="0"/>
              <a:t>Ulcera peptica (considerare la necessità di una gastroprotezione se il rischio è elevato)</a:t>
            </a:r>
          </a:p>
          <a:p>
            <a:pPr lvl="1"/>
            <a:r>
              <a:rPr lang="it-IT" sz="1800" dirty="0" smtClean="0"/>
              <a:t>Infezione (soprattutto se ci sono altri motivi di immunosoppressione)</a:t>
            </a:r>
          </a:p>
          <a:p>
            <a:pPr lvl="1"/>
            <a:r>
              <a:rPr lang="it-IT" sz="1800" dirty="0" smtClean="0"/>
              <a:t>Reazioni psichiatriche</a:t>
            </a:r>
          </a:p>
          <a:p>
            <a:pPr lvl="1"/>
            <a:r>
              <a:rPr lang="it-IT" sz="1800" dirty="0" smtClean="0"/>
              <a:t>Ritenzione di liquidi</a:t>
            </a:r>
          </a:p>
        </p:txBody>
      </p:sp>
      <p:pic>
        <p:nvPicPr>
          <p:cNvPr id="5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2" y="1596885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93224" y="4797124"/>
            <a:ext cx="11898775" cy="1514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2000" dirty="0" smtClean="0"/>
          </a:p>
          <a:p>
            <a:endParaRPr lang="en-GB" sz="2400" i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2276" y="5774132"/>
            <a:ext cx="11760200" cy="1289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it-IT" sz="2000" dirty="0" smtClean="0"/>
              <a:t>Rischio di insufficienza surrenalica in caso di sospensione improvvisa in alcuni pazienti, ad esempio in caso di precedente uso significativo di corticosteroidi o di altri motivi di insufficienza surrenalica (</a:t>
            </a:r>
            <a:r>
              <a:rPr lang="it-IT" sz="1800" dirty="0" smtClean="0"/>
              <a:t>considerare</a:t>
            </a:r>
            <a:r>
              <a:rPr lang="it-IT" sz="2000" dirty="0" smtClean="0"/>
              <a:t> la sospensione graduale secondo la normale prassi clinica)</a:t>
            </a:r>
          </a:p>
          <a:p>
            <a:pPr lvl="1"/>
            <a:endParaRPr lang="it-IT" sz="1800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1900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600" smtClean="0"/>
              <a:t>Confronto tra i corticosteroidi per la CAP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68761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25B38-4503-6E45-9E3F-977751B9E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10515600" cy="1325563"/>
          </a:xfrm>
        </p:spPr>
        <p:txBody>
          <a:bodyPr/>
          <a:lstStyle/>
          <a:p>
            <a:r>
              <a:rPr lang="it-IT" smtClean="0"/>
              <a:t>Riepilogo - CAP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DC997-BAB2-E147-9D89-FE2082913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502" y="1596885"/>
            <a:ext cx="10375833" cy="4580078"/>
          </a:xfrm>
        </p:spPr>
        <p:txBody>
          <a:bodyPr>
            <a:normAutofit/>
          </a:bodyPr>
          <a:lstStyle/>
          <a:p>
            <a:r>
              <a:rPr lang="it-IT" sz="2400" dirty="0" smtClean="0"/>
              <a:t>La CAP è una delle principali cause di ospedalizazione e di decesso in tutto il mondo</a:t>
            </a:r>
          </a:p>
          <a:p>
            <a:endParaRPr lang="it-IT" sz="2400" dirty="0" smtClean="0"/>
          </a:p>
          <a:p>
            <a:r>
              <a:rPr lang="it-IT" sz="2400" dirty="0" smtClean="0"/>
              <a:t>Se i corticosteroidi riducono il rischio di morte anche solo moderatamente (ad esempio del 10-20%), potrebbero salvare decine o centinaia di migliaia di vite</a:t>
            </a:r>
          </a:p>
          <a:p>
            <a:endParaRPr lang="it-IT" sz="2400" dirty="0"/>
          </a:p>
          <a:p>
            <a:r>
              <a:rPr lang="it-IT" sz="2400" dirty="0" smtClean="0"/>
              <a:t>Per identificare o escludere un beneficio valido degli steroidi sarà necessario randomizzare un numero molto maggiore di pazienti rispetto agli studi precedenti</a:t>
            </a:r>
          </a:p>
          <a:p>
            <a:endParaRPr lang="it-IT" sz="2400" dirty="0"/>
          </a:p>
          <a:p>
            <a:r>
              <a:rPr lang="it-IT" sz="2400" dirty="0" smtClean="0"/>
              <a:t>Considerare RECOVERY per il maggior numero possibile di pazienti</a:t>
            </a:r>
            <a:endParaRPr lang="it-IT" sz="2400" dirty="0"/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6057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" y="10966"/>
            <a:ext cx="7835537" cy="1325563"/>
          </a:xfrm>
        </p:spPr>
        <p:txBody>
          <a:bodyPr>
            <a:normAutofit/>
          </a:bodyPr>
          <a:lstStyle/>
          <a:p>
            <a:r>
              <a:rPr lang="it-IT" sz="3600" dirty="0" smtClean="0"/>
              <a:t>Polmonite acquisita in comunità</a:t>
            </a:r>
            <a:endParaRPr lang="it-IT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0" y="1493052"/>
            <a:ext cx="7616420" cy="5195671"/>
          </a:xfrm>
        </p:spPr>
        <p:txBody>
          <a:bodyPr>
            <a:normAutofit/>
          </a:bodyPr>
          <a:lstStyle/>
          <a:p>
            <a:r>
              <a:rPr lang="it-IT" sz="2200" dirty="0" smtClean="0"/>
              <a:t>In un contesto non pandemico, la CAP è solitamente causata da batteri del tratto respiratorio superiore</a:t>
            </a:r>
          </a:p>
          <a:p>
            <a:endParaRPr lang="it-IT" sz="1000" dirty="0" smtClean="0"/>
          </a:p>
          <a:p>
            <a:r>
              <a:rPr lang="it-IT" sz="2200" dirty="0" smtClean="0"/>
              <a:t>L'agente patogeno causale di solito non viene identificato, quindi la diagnosi si basa sui sintomi tipici e sulla radiologia, e il trattamento è con antibiotici empirici e trattamenti di supporto</a:t>
            </a:r>
          </a:p>
          <a:p>
            <a:pPr marL="0" indent="0">
              <a:buNone/>
            </a:pPr>
            <a:endParaRPr lang="it-IT" sz="1000" dirty="0"/>
          </a:p>
          <a:p>
            <a:r>
              <a:rPr lang="it-IT" sz="2200" dirty="0" smtClean="0"/>
              <a:t>Il confronto RECOVERY CAP sta reclutando questi pazienti, con CAP correlata a un'infezione batterica sospetta o accertata</a:t>
            </a:r>
          </a:p>
          <a:p>
            <a:endParaRPr lang="it-IT" sz="1000" dirty="0" smtClean="0"/>
          </a:p>
          <a:p>
            <a:r>
              <a:rPr lang="it-IT" sz="2200" dirty="0"/>
              <a:t>La CAP è uno dei motivi più comuni di ricovero ospedaliero acuto in tutto il mondo e si stima che uccida circa 2.500.000 persone all'anno</a:t>
            </a:r>
          </a:p>
          <a:p>
            <a:endParaRPr lang="it-IT" sz="2200" dirty="0" smtClean="0"/>
          </a:p>
          <a:p>
            <a:pPr marL="0" indent="0">
              <a:buNone/>
            </a:pPr>
            <a:endParaRPr lang="it-IT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213" y="1527481"/>
            <a:ext cx="4295790" cy="3524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41917" y="6568123"/>
            <a:ext cx="47500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/>
              <a:t>Caso per gentile concessione di Jeremy Jones, Radiopaedia.org</a:t>
            </a:r>
            <a:endParaRPr lang="it-IT" sz="1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5691520"/>
            <a:ext cx="11401020" cy="1022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200" dirty="0" smtClean="0"/>
              <a:t>La polmonite virale causata da SARS-CoV-2 e l'influenza hanno patologie e trattamenti distinti e possono essere diagnosticati tempestivamente con la PCR del tampone faringeo, quindi sono trattati come categorie separate di polmonite in RECOVERY </a:t>
            </a:r>
          </a:p>
          <a:p>
            <a:endParaRPr lang="it-IT" sz="1000" dirty="0" smtClean="0"/>
          </a:p>
          <a:p>
            <a:endParaRPr lang="it-IT" sz="2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3223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7937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 smtClean="0"/>
              <a:t>Idoneità a RECOVERY</a:t>
            </a:r>
            <a:endParaRPr lang="it-IT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289" y="1429757"/>
            <a:ext cx="12089421" cy="478666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2000" dirty="0" smtClean="0"/>
              <a:t>Soggetti ospedalizzati</a:t>
            </a:r>
            <a:endParaRPr lang="it-IT" sz="700" dirty="0" smtClean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it-IT" sz="2000" dirty="0"/>
              <a:t>Sindrome da polmonite, ad esempio</a:t>
            </a:r>
          </a:p>
          <a:p>
            <a:pPr marL="914400" lvl="1" indent="-457200">
              <a:buFont typeface="+mj-lt"/>
              <a:buAutoNum type="alphaLcPeriod"/>
            </a:pPr>
            <a:r>
              <a:rPr lang="it-IT" sz="1800" dirty="0" smtClean="0"/>
              <a:t>Sintomi tipici di una nuova infezione delle vie respiratorie (tosse, respiro corto, febbre, ecc.); e</a:t>
            </a:r>
          </a:p>
          <a:p>
            <a:pPr marL="914400" lvl="1" indent="-457200">
              <a:buFont typeface="+mj-lt"/>
              <a:buAutoNum type="alphaLcPeriod"/>
            </a:pPr>
            <a:r>
              <a:rPr lang="it-IT" sz="1800" dirty="0"/>
              <a:t>Evidenza oggettiva di malattia polmonare acuta (ad esempio, alterazioni radiografiche/TC/US, ipossia o esame clinico); e</a:t>
            </a:r>
          </a:p>
          <a:p>
            <a:pPr marL="914400" lvl="1" indent="-457200">
              <a:buFont typeface="+mj-lt"/>
              <a:buAutoNum type="alphaLcPeriod"/>
            </a:pPr>
            <a:r>
              <a:rPr lang="it-IT" sz="1800" dirty="0"/>
              <a:t>Cause alternative considerate improbabili o escluse (ad esempio, insufficienza cardiaca)</a:t>
            </a:r>
          </a:p>
          <a:p>
            <a:pPr marL="457200" lvl="1" indent="0">
              <a:buNone/>
            </a:pPr>
            <a:r>
              <a:rPr lang="it-IT" sz="1800" i="1" dirty="0"/>
              <a:t>Tuttavia, la diagnosi è di tipo clinico secondo il parere del medico curante (questi criteri sono indicativi)</a:t>
            </a:r>
            <a:endParaRPr lang="it-IT" sz="700" i="1" dirty="0" smtClean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it-IT" sz="2000" dirty="0" smtClean="0"/>
              <a:t>Una delle seguenti diagnosi:</a:t>
            </a:r>
          </a:p>
          <a:p>
            <a:pPr marL="914400" lvl="1" indent="-457200">
              <a:buFont typeface="+mj-lt"/>
              <a:buAutoNum type="alphaLcPeriod"/>
            </a:pPr>
            <a:r>
              <a:rPr lang="it-IT" sz="1800" dirty="0">
                <a:solidFill>
                  <a:schemeClr val="bg1">
                    <a:lumMod val="85000"/>
                  </a:schemeClr>
                </a:solidFill>
              </a:rPr>
              <a:t>Infezione accertata da SARS-CoV-2</a:t>
            </a:r>
          </a:p>
          <a:p>
            <a:pPr marL="914400" lvl="1" indent="-457200">
              <a:buFont typeface="+mj-lt"/>
              <a:buAutoNum type="alphaLcPeriod"/>
            </a:pPr>
            <a:r>
              <a:rPr lang="it-IT" sz="1800" dirty="0" smtClean="0">
                <a:solidFill>
                  <a:schemeClr val="bg1">
                    <a:lumMod val="85000"/>
                  </a:schemeClr>
                </a:solidFill>
              </a:rPr>
              <a:t>Infezione accertata da influenza A o B </a:t>
            </a:r>
          </a:p>
          <a:p>
            <a:pPr marL="914400" lvl="1" indent="-457200">
              <a:buFont typeface="+mj-lt"/>
              <a:buAutoNum type="alphaLcPeriod"/>
            </a:pPr>
            <a:r>
              <a:rPr lang="it-IT" sz="1800" b="1" dirty="0" smtClean="0"/>
              <a:t>Polmonite acquisita in comunità con antibiotici programmati (senza sospetto di COVID-19/influenza/PCP/TB)</a:t>
            </a:r>
            <a:endParaRPr lang="it-IT" sz="700" b="1" dirty="0" smtClean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it-IT" sz="2000" dirty="0" smtClean="0"/>
              <a:t>Nessuna anamnesi medica che possa mettere a rischio il paziente in caso di partecipazione</a:t>
            </a:r>
            <a:endParaRPr lang="it-IT" sz="700" dirty="0" smtClean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it-IT" sz="2000" dirty="0" smtClean="0"/>
              <a:t>Il medico curante non ritiene che uno specifico trattamento di sperimentazione sia indicato o controindicato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4076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0"/>
            <a:ext cx="7835537" cy="1325563"/>
          </a:xfrm>
        </p:spPr>
        <p:txBody>
          <a:bodyPr>
            <a:normAutofit/>
          </a:bodyPr>
          <a:lstStyle/>
          <a:p>
            <a:r>
              <a:rPr lang="it-IT" sz="3600" dirty="0" smtClean="0"/>
              <a:t>CAP in RECOVERY - chiarimenti</a:t>
            </a:r>
            <a:endParaRPr lang="it-IT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531764"/>
            <a:ext cx="7810500" cy="5032516"/>
          </a:xfrm>
        </p:spPr>
        <p:txBody>
          <a:bodyPr>
            <a:normAutofit/>
          </a:bodyPr>
          <a:lstStyle/>
          <a:p>
            <a:r>
              <a:rPr lang="it-IT" sz="2200" dirty="0"/>
              <a:t>I pazienti are </a:t>
            </a:r>
            <a:r>
              <a:rPr lang="it-IT" sz="2200" i="1" dirty="0"/>
              <a:t>non sono idonei</a:t>
            </a:r>
            <a:r>
              <a:rPr lang="it-IT" sz="2200" dirty="0"/>
              <a:t> se hanno un'infezione sospetta o accertata:</a:t>
            </a:r>
          </a:p>
          <a:p>
            <a:pPr lvl="1"/>
            <a:r>
              <a:rPr lang="it-IT" sz="1800" dirty="0"/>
              <a:t>Infezione da SARS-COV-2</a:t>
            </a:r>
          </a:p>
          <a:p>
            <a:pPr lvl="1"/>
            <a:r>
              <a:rPr lang="it-IT" sz="1800" dirty="0"/>
              <a:t>Infezione da influenza</a:t>
            </a:r>
          </a:p>
          <a:p>
            <a:pPr lvl="1"/>
            <a:r>
              <a:rPr lang="it-IT" sz="1800" dirty="0"/>
              <a:t>Polmonite da </a:t>
            </a:r>
            <a:r>
              <a:rPr lang="it-IT" sz="1800" i="1" dirty="0"/>
              <a:t>Pneumocystis jirovecii</a:t>
            </a:r>
            <a:r>
              <a:rPr lang="it-IT" sz="1800" dirty="0"/>
              <a:t> (‘PCP’ o ‘PJP’)</a:t>
            </a:r>
          </a:p>
          <a:p>
            <a:pPr lvl="1"/>
            <a:r>
              <a:rPr lang="it-IT" sz="1800" dirty="0"/>
              <a:t>Tubercolosi polmonare attiva</a:t>
            </a:r>
          </a:p>
          <a:p>
            <a:r>
              <a:rPr lang="it-IT" sz="2200" dirty="0" smtClean="0"/>
              <a:t>Il test per questi agenti patogeni non è richiesto ai fini della sperimentazione (solo se fa parte del trattamento standard)</a:t>
            </a:r>
          </a:p>
          <a:p>
            <a:endParaRPr lang="it-IT" sz="1000" dirty="0"/>
          </a:p>
          <a:p>
            <a:r>
              <a:rPr lang="it-IT" sz="2200" dirty="0" smtClean="0"/>
              <a:t>Il rilevamento di virus diversi da quelli sopra indicati non è un'eccezione (ad es. RSV, adenovirus, rhinovirus, ecc.)</a:t>
            </a:r>
          </a:p>
          <a:p>
            <a:endParaRPr lang="it-IT" sz="2200" dirty="0"/>
          </a:p>
          <a:p>
            <a:endParaRPr lang="it-IT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1531764"/>
            <a:ext cx="4295790" cy="352412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8900" y="4881958"/>
            <a:ext cx="11877690" cy="1290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 dirty="0" smtClean="0"/>
          </a:p>
          <a:p>
            <a:r>
              <a:rPr lang="it-IT" sz="2400" dirty="0" smtClean="0"/>
              <a:t>Il termine "acquisita in comunità" può essere definito come nella pratica abituale, ma implica che:</a:t>
            </a:r>
          </a:p>
          <a:p>
            <a:pPr lvl="1"/>
            <a:r>
              <a:rPr lang="it-IT" sz="2000" dirty="0" smtClean="0"/>
              <a:t>La polmonite era presente al momento del ricovero</a:t>
            </a:r>
          </a:p>
          <a:p>
            <a:pPr lvl="1"/>
            <a:r>
              <a:rPr lang="it-IT" sz="2000" dirty="0" smtClean="0"/>
              <a:t>Nessun ricovero recente in ospedale o presso una struttura sanitaria (ad esempio, nei 10 giorni precedenti il ricovero)</a:t>
            </a:r>
          </a:p>
          <a:p>
            <a:endParaRPr lang="it-IT" sz="2400" dirty="0" smtClean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61803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491324"/>
            <a:ext cx="12014200" cy="4871375"/>
          </a:xfrm>
        </p:spPr>
        <p:txBody>
          <a:bodyPr>
            <a:normAutofit/>
          </a:bodyPr>
          <a:lstStyle/>
          <a:p>
            <a:r>
              <a:rPr lang="it-IT" sz="2400" dirty="0" smtClean="0"/>
              <a:t>Il desametasone 6 mg una volta al giorno riduce di circa un quinto la mortalità nei pazienti con COVID-19 ipossico</a:t>
            </a:r>
            <a:r>
              <a:rPr lang="it-IT" sz="2400" baseline="30000" dirty="0" smtClean="0"/>
              <a:t>1</a:t>
            </a:r>
          </a:p>
          <a:p>
            <a:endParaRPr lang="it-IT" sz="1800" dirty="0" smtClean="0"/>
          </a:p>
          <a:p>
            <a:r>
              <a:rPr lang="it-IT" sz="2400" dirty="0" smtClean="0"/>
              <a:t>I corticosteroidi sono utili anche nella PCP grave</a:t>
            </a:r>
            <a:r>
              <a:rPr lang="it-IT" sz="2400" baseline="30000" dirty="0" smtClean="0"/>
              <a:t>2</a:t>
            </a:r>
            <a:endParaRPr lang="it-IT" sz="2400" dirty="0"/>
          </a:p>
          <a:p>
            <a:endParaRPr lang="it-IT" sz="1800" dirty="0"/>
          </a:p>
          <a:p>
            <a:r>
              <a:rPr lang="it-IT" sz="2400" dirty="0" smtClean="0"/>
              <a:t>Nonostante le somiglianze con la COVID-19, il coinvolgimento polmonare è tipicamente più focale nella CAP, con un'ipossia meno grave e diversi modelli di attivazione immunitaria</a:t>
            </a:r>
            <a:r>
              <a:rPr lang="it-IT" sz="2400" baseline="30000" dirty="0" smtClean="0"/>
              <a:t>3</a:t>
            </a:r>
            <a:endParaRPr lang="it-IT" sz="2400" dirty="0" smtClean="0"/>
          </a:p>
          <a:p>
            <a:endParaRPr lang="it-IT" sz="1800" dirty="0" smtClean="0"/>
          </a:p>
          <a:p>
            <a:r>
              <a:rPr lang="it-IT" sz="2400" dirty="0" smtClean="0"/>
              <a:t>La CAP è anche una sindrome più eterogenea rispetto alla COVID-19, causata da una varietà di agenti patogeni</a:t>
            </a:r>
          </a:p>
          <a:p>
            <a:endParaRPr lang="it-IT" sz="2400" dirty="0"/>
          </a:p>
          <a:p>
            <a:pPr marL="0" indent="0" algn="ctr">
              <a:buNone/>
            </a:pPr>
            <a:r>
              <a:rPr lang="it-IT" sz="2400" i="1" dirty="0" smtClean="0"/>
              <a:t>I corticosteroidi riducono la mortalità nei pazienti ospedalizzati con la CAP?</a:t>
            </a:r>
            <a:endParaRPr lang="it-IT" sz="2400" i="1" dirty="0"/>
          </a:p>
          <a:p>
            <a:endParaRPr lang="it-IT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62699"/>
            <a:ext cx="103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1 RECOVERY Collaborative Group. N Engl J Med. 2021 PMID32678530        2 Ewald H, et al. Cochrane Database Syst Rev. 2015 PMID25835432 </a:t>
            </a:r>
          </a:p>
          <a:p>
            <a:r>
              <a:rPr lang="it-IT" sz="1400" dirty="0" smtClean="0"/>
              <a:t>3 Ibáñez-Prada ED, et alRespir Res. 2023 PMID: 36814234</a:t>
            </a:r>
            <a:r>
              <a:rPr lang="it-IT" smtClean="0"/>
              <a:t> </a:t>
            </a:r>
            <a:endParaRPr lang="it-IT" sz="1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7835537" cy="1325563"/>
          </a:xfrm>
        </p:spPr>
        <p:txBody>
          <a:bodyPr>
            <a:normAutofit/>
          </a:bodyPr>
          <a:lstStyle/>
          <a:p>
            <a:r>
              <a:rPr lang="it-IT" sz="3600" dirty="0" smtClean="0"/>
              <a:t>Corticosteroidi per la CAP</a:t>
            </a:r>
          </a:p>
        </p:txBody>
      </p:sp>
    </p:spTree>
    <p:extLst>
      <p:ext uri="{BB962C8B-B14F-4D97-AF65-F5344CB8AC3E}">
        <p14:creationId xmlns:p14="http://schemas.microsoft.com/office/powerpoint/2010/main" val="270578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7835537" cy="1325563"/>
          </a:xfrm>
        </p:spPr>
        <p:txBody>
          <a:bodyPr>
            <a:normAutofit/>
          </a:bodyPr>
          <a:lstStyle/>
          <a:p>
            <a:r>
              <a:rPr lang="it-IT" sz="3600" dirty="0" smtClean="0"/>
              <a:t>Corticosteroidi per la CAP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4800" y="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98" y="1155638"/>
            <a:ext cx="10492804" cy="49403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97099" y="6538555"/>
            <a:ext cx="4082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Saleem N, et al. Chest. 2023. PMID36087797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8250" y="5416034"/>
            <a:ext cx="5969000" cy="629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358283" y="1872734"/>
            <a:ext cx="731367" cy="3320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244918" y="1391104"/>
            <a:ext cx="731367" cy="367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867115" y="1872734"/>
            <a:ext cx="546636" cy="3320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8020426" y="1568906"/>
            <a:ext cx="731367" cy="18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681" y="5552986"/>
            <a:ext cx="80177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Una meta-analisi del 2023 ha rilevato che i pazienti con CAP che sono stati sottoposti a steroidi avevano un rischio di decesso inferiore del 15%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Tuttavia, gli studi erano troppo piccoli per essere conclusivi, quindi potrebbe non esserci alcun beneficio, oppure il beneficio potrebbe essere ancora maggiore (ad esempio una riduzione del 20-30%)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80428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7503"/>
            <a:ext cx="12293600" cy="4580078"/>
          </a:xfrm>
        </p:spPr>
        <p:txBody>
          <a:bodyPr>
            <a:normAutofit fontScale="92500" lnSpcReduction="10000"/>
          </a:bodyPr>
          <a:lstStyle/>
          <a:p>
            <a:r>
              <a:rPr lang="it-IT" sz="2400" dirty="0" smtClean="0"/>
              <a:t>In uno studio successivo su pazienti in terapia intensiva (CAPE COD) il rischio di decesso è risultato inferiore con gli steroidi (25/400 contro 47/395 decessi)</a:t>
            </a:r>
            <a:r>
              <a:rPr lang="it-IT" sz="2400" baseline="30000" dirty="0" smtClean="0"/>
              <a:t>1</a:t>
            </a:r>
          </a:p>
          <a:p>
            <a:endParaRPr lang="it-IT" sz="2400" dirty="0"/>
          </a:p>
          <a:p>
            <a:r>
              <a:rPr lang="it-IT" sz="2400" dirty="0" smtClean="0"/>
              <a:t>Tuttavia, nello studio ESCAPe del 2022 non si sono registrati risultati favorevoli nei pazienti in terapia intensiva (47/286 contro 50/277 decessi)</a:t>
            </a:r>
            <a:r>
              <a:rPr lang="it-IT" sz="2400" baseline="30000" dirty="0" smtClean="0"/>
              <a:t>2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 smtClean="0"/>
              <a:t>I corticosteroidi riducono il tempo di dimissione nella CAP, ma questo potrebbe essere un effetto diretto della riduzione della febbre/CRP, piuttosto che rappresentare un miglioramento degli esiti</a:t>
            </a:r>
            <a:r>
              <a:rPr lang="it-IT" sz="2400" baseline="30000" dirty="0" smtClean="0"/>
              <a:t>3</a:t>
            </a:r>
            <a:r>
              <a:rPr lang="it-IT" sz="2400" dirty="0" smtClean="0"/>
              <a:t> (e ci sono alcune evidenze che le riammissioni possano essere più elevate nei pazienti a cui sono stati somministrati i corticosteroidi</a:t>
            </a:r>
            <a:r>
              <a:rPr lang="it-IT" sz="2400" baseline="30000" dirty="0" smtClean="0"/>
              <a:t>4</a:t>
            </a:r>
            <a:r>
              <a:rPr lang="it-IT" sz="2400" dirty="0" smtClean="0"/>
              <a:t>)</a:t>
            </a:r>
            <a:endParaRPr lang="it-IT" sz="2400" dirty="0"/>
          </a:p>
          <a:p>
            <a:endParaRPr lang="it-IT" sz="2400" dirty="0" smtClean="0"/>
          </a:p>
          <a:p>
            <a:pPr marL="0" indent="0" algn="ctr">
              <a:buNone/>
            </a:pPr>
            <a:r>
              <a:rPr lang="it-IT" sz="2400" b="1" dirty="0" smtClean="0"/>
              <a:t>Sono necessarie ulteriori evidenze randomizzate su un'ampia gamma di pazienti per informare il trattamento della CAP</a:t>
            </a:r>
            <a:endParaRPr lang="it-IT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6961" y="6334780"/>
            <a:ext cx="94179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aseline="30000" dirty="0" smtClean="0"/>
              <a:t>1</a:t>
            </a:r>
            <a:r>
              <a:rPr lang="it-IT" sz="1400" dirty="0"/>
              <a:t>Dequin P, et al. N Engl J Med. 2023 </a:t>
            </a:r>
            <a:r>
              <a:rPr lang="it-IT" sz="1400" dirty="0" smtClean="0"/>
              <a:t>PMID36942789</a:t>
            </a:r>
            <a:r>
              <a:rPr lang="en-US" dirty="0" smtClean="0"/>
              <a:t>	</a:t>
            </a:r>
            <a:r>
              <a:rPr lang="it-IT" sz="1400" baseline="30000" dirty="0" smtClean="0"/>
              <a:t>2</a:t>
            </a:r>
            <a:r>
              <a:rPr lang="it-IT" sz="1400" dirty="0" smtClean="0"/>
              <a:t>Meduri G, et al. Intensive Care Med. 2022. PMID35723686</a:t>
            </a:r>
            <a:r>
              <a:rPr lang="en-US" sz="1400" dirty="0" smtClean="0"/>
              <a:t>	</a:t>
            </a:r>
          </a:p>
          <a:p>
            <a:r>
              <a:rPr lang="it-IT" sz="1400" baseline="30000" dirty="0" smtClean="0"/>
              <a:t>3</a:t>
            </a:r>
            <a:r>
              <a:rPr lang="it-IT" sz="1400" dirty="0" smtClean="0"/>
              <a:t>Joseph L, et al. Lancet 2011. PMID21907856 </a:t>
            </a:r>
            <a:r>
              <a:rPr lang="en-US" sz="1400" dirty="0" smtClean="0"/>
              <a:t>		</a:t>
            </a:r>
            <a:r>
              <a:rPr lang="it-IT" sz="1400" baseline="30000" dirty="0" smtClean="0"/>
              <a:t>4</a:t>
            </a:r>
            <a:r>
              <a:rPr lang="it-IT" sz="1400" dirty="0" smtClean="0"/>
              <a:t>Saleem N, et al. Chest. 2023. PMID36087797</a:t>
            </a:r>
          </a:p>
          <a:p>
            <a:endParaRPr lang="it-IT" sz="1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7835537" cy="1325563"/>
          </a:xfrm>
        </p:spPr>
        <p:txBody>
          <a:bodyPr>
            <a:normAutofit/>
          </a:bodyPr>
          <a:lstStyle/>
          <a:p>
            <a:r>
              <a:rPr lang="it-IT" sz="3600" dirty="0" smtClean="0"/>
              <a:t>Corticosteroidi per la CAP</a:t>
            </a:r>
          </a:p>
        </p:txBody>
      </p:sp>
    </p:spTree>
    <p:extLst>
      <p:ext uri="{BB962C8B-B14F-4D97-AF65-F5344CB8AC3E}">
        <p14:creationId xmlns:p14="http://schemas.microsoft.com/office/powerpoint/2010/main" val="220754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eft-Right Arrow 76">
            <a:extLst>
              <a:ext uri="{FF2B5EF4-FFF2-40B4-BE49-F238E27FC236}">
                <a16:creationId xmlns:a16="http://schemas.microsoft.com/office/drawing/2014/main" id="{F43932C0-7A8F-734B-8CF5-CFDAF2026B74}"/>
              </a:ext>
            </a:extLst>
          </p:cNvPr>
          <p:cNvSpPr/>
          <p:nvPr/>
        </p:nvSpPr>
        <p:spPr>
          <a:xfrm rot="5400000" flipV="1">
            <a:off x="5398291" y="3924689"/>
            <a:ext cx="1588943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Left-Right Arrow 49"/>
          <p:cNvSpPr/>
          <p:nvPr/>
        </p:nvSpPr>
        <p:spPr>
          <a:xfrm rot="9579837" flipV="1">
            <a:off x="4067273" y="3904710"/>
            <a:ext cx="4110629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16" y="-13016"/>
            <a:ext cx="8096250" cy="1325563"/>
          </a:xfrm>
        </p:spPr>
        <p:txBody>
          <a:bodyPr>
            <a:normAutofit/>
          </a:bodyPr>
          <a:lstStyle/>
          <a:p>
            <a:r>
              <a:rPr lang="it-IT" sz="3200" dirty="0" smtClean="0"/>
              <a:t>Progettazione di RECOVERY: Protocollo Core V27.0</a:t>
            </a:r>
            <a:endParaRPr lang="it-IT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105714" y="1438732"/>
            <a:ext cx="616065" cy="52740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it-IT" sz="2000" b="1" dirty="0" smtClean="0"/>
              <a:t>PAZIENTI RICOVERATI CON POLMONITE</a:t>
            </a:r>
            <a:endParaRPr lang="it-IT" sz="2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1526785" y="1438733"/>
            <a:ext cx="575093" cy="52740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2000" b="1" dirty="0" smtClean="0"/>
              <a:t>ANALISI</a:t>
            </a:r>
            <a:endParaRPr lang="it-IT" sz="2400" b="1" dirty="0"/>
          </a:p>
        </p:txBody>
      </p:sp>
      <p:sp>
        <p:nvSpPr>
          <p:cNvPr id="77" name="Left-Right Arrow 76"/>
          <p:cNvSpPr/>
          <p:nvPr/>
        </p:nvSpPr>
        <p:spPr>
          <a:xfrm rot="1152713" flipV="1">
            <a:off x="4133238" y="3920163"/>
            <a:ext cx="4193098" cy="35763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765595" y="3636361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b="1" dirty="0"/>
              <a:t>R</a:t>
            </a:r>
            <a:endParaRPr lang="it-IT" b="1" dirty="0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2859" y="1390072"/>
            <a:ext cx="6996366" cy="1889226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1031009" y="2889971"/>
            <a:ext cx="650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Pazienti con SARS-CoV-2 accertata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67CDAB-DA18-8347-A63F-AEBA50AA3506}"/>
              </a:ext>
            </a:extLst>
          </p:cNvPr>
          <p:cNvGrpSpPr>
            <a:grpSpLocks noChangeAspect="1"/>
          </p:cNvGrpSpPr>
          <p:nvPr/>
        </p:nvGrpSpPr>
        <p:grpSpPr>
          <a:xfrm>
            <a:off x="846577" y="1432514"/>
            <a:ext cx="3518016" cy="1433785"/>
            <a:chOff x="4441699" y="1560294"/>
            <a:chExt cx="3487490" cy="1427545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815A20D-3178-B24B-8BAC-DDFC209CA08D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1C4E103B-3F2F-0243-BF82-DAD5395299A5}"/>
                </a:ext>
              </a:extLst>
            </p:cNvPr>
            <p:cNvSpPr/>
            <p:nvPr/>
          </p:nvSpPr>
          <p:spPr>
            <a:xfrm>
              <a:off x="5131075" y="2269927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b="1" dirty="0" smtClean="0">
                  <a:solidFill>
                    <a:schemeClr val="bg1"/>
                  </a:solidFill>
                </a:rPr>
                <a:t>Desametasone ad alto dosaggio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47DC59E-6235-6446-BF6C-7A651DFDF0AF}"/>
                </a:ext>
              </a:extLst>
            </p:cNvPr>
            <p:cNvSpPr/>
            <p:nvPr/>
          </p:nvSpPr>
          <p:spPr>
            <a:xfrm>
              <a:off x="6593333" y="2252786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000" b="1" dirty="0" smtClean="0">
                  <a:solidFill>
                    <a:schemeClr val="bg1"/>
                  </a:solidFill>
                </a:rPr>
                <a:t>Trattamento abituale (corticosteroidi a dosaggio standard)</a:t>
              </a:r>
              <a:endParaRPr lang="it-IT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00EEEBD-802E-2E4E-B678-CBD0ABB107CE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/>
                <a:t>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4544AA-6316-F641-BE6B-9C63698CCFB4}"/>
                </a:ext>
              </a:extLst>
            </p:cNvPr>
            <p:cNvSpPr txBox="1"/>
            <p:nvPr/>
          </p:nvSpPr>
          <p:spPr>
            <a:xfrm>
              <a:off x="6237746" y="2408993"/>
              <a:ext cx="388749" cy="33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i="1" dirty="0"/>
                <a:t>o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DF7E6B4-B439-344A-8805-31555B02FF58}"/>
                </a:ext>
              </a:extLst>
            </p:cNvPr>
            <p:cNvSpPr txBox="1"/>
            <p:nvPr/>
          </p:nvSpPr>
          <p:spPr>
            <a:xfrm>
              <a:off x="5002529" y="1647901"/>
              <a:ext cx="2926660" cy="45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/>
                <a:t>COVID-19 confronto tra corticosteroidi ad alto dosaggio (pazienti in NIV o IMV)</a:t>
              </a:r>
              <a:endParaRPr lang="it-IT" sz="1200" b="1" dirty="0"/>
            </a:p>
          </p:txBody>
        </p:sp>
        <p:pic>
          <p:nvPicPr>
            <p:cNvPr id="84" name="Graphic 31" descr="Lungs with solid fill">
              <a:extLst>
                <a:ext uri="{FF2B5EF4-FFF2-40B4-BE49-F238E27FC236}">
                  <a16:creationId xmlns:a16="http://schemas.microsoft.com/office/drawing/2014/main" id="{5DD6B768-CE70-F942-BAC0-8E156285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59651" y="1560294"/>
              <a:ext cx="649602" cy="703876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8AFADE8-6D42-8141-AD4C-AE9A461943B3}"/>
              </a:ext>
            </a:extLst>
          </p:cNvPr>
          <p:cNvGrpSpPr/>
          <p:nvPr/>
        </p:nvGrpSpPr>
        <p:grpSpPr>
          <a:xfrm>
            <a:off x="8003238" y="5111544"/>
            <a:ext cx="3423100" cy="1414800"/>
            <a:chOff x="8003238" y="1576210"/>
            <a:chExt cx="3423100" cy="1414800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3BAD84E-273B-D34E-8FCE-57CB4D80DBB1}"/>
                </a:ext>
              </a:extLst>
            </p:cNvPr>
            <p:cNvSpPr/>
            <p:nvPr/>
          </p:nvSpPr>
          <p:spPr>
            <a:xfrm>
              <a:off x="8003238" y="1576210"/>
              <a:ext cx="3393651" cy="1414800"/>
            </a:xfrm>
            <a:prstGeom prst="roundRect">
              <a:avLst/>
            </a:prstGeom>
            <a:solidFill>
              <a:schemeClr val="accent1">
                <a:lumMod val="75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CD4C8879-9A8B-9743-80DA-1F684C8A8F64}"/>
                </a:ext>
              </a:extLst>
            </p:cNvPr>
            <p:cNvSpPr/>
            <p:nvPr/>
          </p:nvSpPr>
          <p:spPr>
            <a:xfrm>
              <a:off x="8692614" y="2273674"/>
              <a:ext cx="1116000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b="1" dirty="0" smtClean="0">
                  <a:solidFill>
                    <a:schemeClr val="bg1"/>
                  </a:solidFill>
                </a:rPr>
                <a:t>Desametasone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58EC706C-402F-CE45-BC22-6FC4D5FB6E15}"/>
                </a:ext>
              </a:extLst>
            </p:cNvPr>
            <p:cNvSpPr/>
            <p:nvPr/>
          </p:nvSpPr>
          <p:spPr>
            <a:xfrm>
              <a:off x="10154872" y="2256534"/>
              <a:ext cx="1116208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Trattamento abituale senza corticosteroidi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22B9BA5-372F-B84C-99F9-5E062FD54087}"/>
                </a:ext>
              </a:extLst>
            </p:cNvPr>
            <p:cNvSpPr/>
            <p:nvPr/>
          </p:nvSpPr>
          <p:spPr>
            <a:xfrm>
              <a:off x="8074653" y="2260867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/>
                <a:t>I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0968DC4-6CC1-714A-8E7F-F7B64C0FB3F3}"/>
                </a:ext>
              </a:extLst>
            </p:cNvPr>
            <p:cNvSpPr txBox="1"/>
            <p:nvPr/>
          </p:nvSpPr>
          <p:spPr>
            <a:xfrm>
              <a:off x="9799575" y="2401880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i="1" dirty="0"/>
                <a:t>o</a:t>
              </a:r>
              <a:endParaRPr lang="it-IT" sz="1400" b="1" i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CBA9FA1-20DC-A341-8CF4-2E97C762F7A3}"/>
                </a:ext>
              </a:extLst>
            </p:cNvPr>
            <p:cNvSpPr txBox="1"/>
            <p:nvPr/>
          </p:nvSpPr>
          <p:spPr>
            <a:xfrm>
              <a:off x="8582363" y="1659756"/>
              <a:ext cx="2843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/>
                <a:t>Confronto tra i corticosteroidi contro l'influenza (pazienti con ipossia)</a:t>
              </a:r>
              <a:endParaRPr lang="it-IT" sz="1200" b="1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DAD2F31-7492-F84D-9855-EF44F47A31BD}"/>
              </a:ext>
            </a:extLst>
          </p:cNvPr>
          <p:cNvGrpSpPr/>
          <p:nvPr/>
        </p:nvGrpSpPr>
        <p:grpSpPr>
          <a:xfrm>
            <a:off x="849410" y="5102038"/>
            <a:ext cx="3393651" cy="1415377"/>
            <a:chOff x="849410" y="1566704"/>
            <a:chExt cx="3393651" cy="1415377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9D5D6A46-844C-0E41-9615-6A6452BC651A}"/>
                </a:ext>
              </a:extLst>
            </p:cNvPr>
            <p:cNvSpPr/>
            <p:nvPr/>
          </p:nvSpPr>
          <p:spPr>
            <a:xfrm>
              <a:off x="849410" y="1566704"/>
              <a:ext cx="3393651" cy="1415377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1EFB7BF6-F1F2-E541-9082-F803C4A8CD0E}"/>
                </a:ext>
              </a:extLst>
            </p:cNvPr>
            <p:cNvSpPr/>
            <p:nvPr/>
          </p:nvSpPr>
          <p:spPr>
            <a:xfrm>
              <a:off x="1538786" y="2264169"/>
              <a:ext cx="1116000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Baloxavir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7486FF0E-9F46-7B4C-9FB2-B176F4A0B138}"/>
                </a:ext>
              </a:extLst>
            </p:cNvPr>
            <p:cNvSpPr/>
            <p:nvPr/>
          </p:nvSpPr>
          <p:spPr>
            <a:xfrm>
              <a:off x="3001044" y="2247029"/>
              <a:ext cx="1116208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Trattamento abituale senza baloxavir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FC0B548-4A6B-BC4B-9381-BB0B22669809}"/>
                </a:ext>
              </a:extLst>
            </p:cNvPr>
            <p:cNvSpPr/>
            <p:nvPr/>
          </p:nvSpPr>
          <p:spPr>
            <a:xfrm>
              <a:off x="920825" y="2251362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/>
                <a:t>G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0C20BD-204C-D74D-879B-296826D9D31F}"/>
                </a:ext>
              </a:extLst>
            </p:cNvPr>
            <p:cNvSpPr txBox="1"/>
            <p:nvPr/>
          </p:nvSpPr>
          <p:spPr>
            <a:xfrm>
              <a:off x="2645747" y="240352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i="1" dirty="0"/>
                <a:t>o</a:t>
              </a:r>
              <a:endParaRPr lang="it-IT" sz="1400" b="1" i="1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C9C61F0-1ED7-5049-A2A7-AE7FAFF12F96}"/>
                </a:ext>
              </a:extLst>
            </p:cNvPr>
            <p:cNvSpPr txBox="1"/>
            <p:nvPr/>
          </p:nvSpPr>
          <p:spPr>
            <a:xfrm>
              <a:off x="1494991" y="1733283"/>
              <a:ext cx="2350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/>
                <a:t>Confronto con baloxavir</a:t>
              </a:r>
              <a:endParaRPr lang="it-IT" sz="2400" b="1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50F3EB1-C981-B740-82D6-F54DE5AFF985}"/>
              </a:ext>
            </a:extLst>
          </p:cNvPr>
          <p:cNvGrpSpPr/>
          <p:nvPr/>
        </p:nvGrpSpPr>
        <p:grpSpPr>
          <a:xfrm>
            <a:off x="4441699" y="5107796"/>
            <a:ext cx="3393651" cy="1415377"/>
            <a:chOff x="4441699" y="1572462"/>
            <a:chExt cx="3393651" cy="1415377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4F5F2D03-AB19-F045-BFB2-0F27BF1C1A04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7D7E2DA0-3318-B34D-9DBA-8976C66C4BDF}"/>
                </a:ext>
              </a:extLst>
            </p:cNvPr>
            <p:cNvSpPr/>
            <p:nvPr/>
          </p:nvSpPr>
          <p:spPr>
            <a:xfrm>
              <a:off x="5131075" y="2269927"/>
              <a:ext cx="1116000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Oseltamivir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0378DF22-74BF-5D4D-86EE-65EAF417A84F}"/>
                </a:ext>
              </a:extLst>
            </p:cNvPr>
            <p:cNvSpPr/>
            <p:nvPr/>
          </p:nvSpPr>
          <p:spPr>
            <a:xfrm>
              <a:off x="6593333" y="2252787"/>
              <a:ext cx="1116208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Trattamento abituale senza oseltamivir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E1F665A-1FA0-7D49-9F48-4E79E39E8087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/>
                <a:t>H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015A8B3-F5AE-4941-A698-D51DA4E46924}"/>
                </a:ext>
              </a:extLst>
            </p:cNvPr>
            <p:cNvSpPr txBox="1"/>
            <p:nvPr/>
          </p:nvSpPr>
          <p:spPr>
            <a:xfrm>
              <a:off x="6238036" y="243158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i="1" dirty="0"/>
                <a:t>o</a:t>
              </a:r>
              <a:endParaRPr lang="it-IT" sz="1400" b="1" i="1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ED6A60D-D187-6142-95D6-173A8F77EAF0}"/>
                </a:ext>
              </a:extLst>
            </p:cNvPr>
            <p:cNvSpPr txBox="1"/>
            <p:nvPr/>
          </p:nvSpPr>
          <p:spPr>
            <a:xfrm>
              <a:off x="5057797" y="1583779"/>
              <a:ext cx="2301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/>
                <a:t>Confronto con oseltamivir</a:t>
              </a:r>
              <a:endParaRPr lang="it-IT" sz="1500" b="1" dirty="0"/>
            </a:p>
          </p:txBody>
        </p:sp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D408BB89-59C7-0D4C-97BE-80BEFDF28C77}"/>
              </a:ext>
            </a:extLst>
          </p:cNvPr>
          <p:cNvSpPr/>
          <p:nvPr/>
        </p:nvSpPr>
        <p:spPr>
          <a:xfrm>
            <a:off x="803537" y="4936222"/>
            <a:ext cx="10652251" cy="1888647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9053A9B-718A-EC42-B5E3-A8D50C67C0BC}"/>
              </a:ext>
            </a:extLst>
          </p:cNvPr>
          <p:cNvSpPr txBox="1"/>
          <p:nvPr/>
        </p:nvSpPr>
        <p:spPr>
          <a:xfrm>
            <a:off x="4413863" y="6493574"/>
            <a:ext cx="372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Pazienti con INFLUENZA accertata</a:t>
            </a: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C6617597-64B1-3240-97B1-C1901F2A15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0" y="5143075"/>
            <a:ext cx="601261" cy="601261"/>
          </a:xfrm>
          <a:prstGeom prst="rect">
            <a:avLst/>
          </a:prstGeom>
        </p:spPr>
      </p:pic>
      <p:pic>
        <p:nvPicPr>
          <p:cNvPr id="115" name="Picture 114" descr="Shape&#10;&#10;Description automatically generated with low confidence">
            <a:extLst>
              <a:ext uri="{FF2B5EF4-FFF2-40B4-BE49-F238E27FC236}">
                <a16:creationId xmlns:a16="http://schemas.microsoft.com/office/drawing/2014/main" id="{F52B941E-08D5-6D4F-9994-B1282A12E4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81" y="5141752"/>
            <a:ext cx="601261" cy="601261"/>
          </a:xfrm>
          <a:prstGeom prst="rect">
            <a:avLst/>
          </a:prstGeom>
        </p:spPr>
      </p:pic>
      <p:pic>
        <p:nvPicPr>
          <p:cNvPr id="116" name="Graphic 31" descr="Lungs with solid fill">
            <a:extLst>
              <a:ext uri="{FF2B5EF4-FFF2-40B4-BE49-F238E27FC236}">
                <a16:creationId xmlns:a16="http://schemas.microsoft.com/office/drawing/2014/main" id="{CFD11E2D-AD21-154F-B98A-16F4806B9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33988" y="5097874"/>
            <a:ext cx="649602" cy="70387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07603" y="1447823"/>
            <a:ext cx="3393651" cy="1415377"/>
            <a:chOff x="4336464" y="1608378"/>
            <a:chExt cx="3393651" cy="1415377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DAD2F31-7492-F84D-9855-EF44F47A31BD}"/>
                </a:ext>
              </a:extLst>
            </p:cNvPr>
            <p:cNvGrpSpPr/>
            <p:nvPr/>
          </p:nvGrpSpPr>
          <p:grpSpPr>
            <a:xfrm>
              <a:off x="4336464" y="1608378"/>
              <a:ext cx="3393651" cy="1415377"/>
              <a:chOff x="849410" y="1566704"/>
              <a:chExt cx="3393651" cy="1415377"/>
            </a:xfrm>
          </p:grpSpPr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9D5D6A46-844C-0E41-9615-6A6452BC651A}"/>
                  </a:ext>
                </a:extLst>
              </p:cNvPr>
              <p:cNvSpPr/>
              <p:nvPr/>
            </p:nvSpPr>
            <p:spPr>
              <a:xfrm>
                <a:off x="849410" y="1566704"/>
                <a:ext cx="3393651" cy="1415377"/>
              </a:xfrm>
              <a:prstGeom prst="roundRect">
                <a:avLst/>
              </a:prstGeom>
              <a:solidFill>
                <a:schemeClr val="accent6">
                  <a:lumMod val="75000"/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9" name="Rounded Rectangle 128">
                <a:extLst>
                  <a:ext uri="{FF2B5EF4-FFF2-40B4-BE49-F238E27FC236}">
                    <a16:creationId xmlns:a16="http://schemas.microsoft.com/office/drawing/2014/main" id="{1EFB7BF6-F1F2-E541-9082-F803C4A8CD0E}"/>
                  </a:ext>
                </a:extLst>
              </p:cNvPr>
              <p:cNvSpPr/>
              <p:nvPr/>
            </p:nvSpPr>
            <p:spPr>
              <a:xfrm>
                <a:off x="1538787" y="2264169"/>
                <a:ext cx="1116000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sz="1200" b="1" dirty="0" smtClean="0">
                    <a:solidFill>
                      <a:schemeClr val="bg1"/>
                    </a:solidFill>
                  </a:rPr>
                  <a:t>Sotrovimab</a:t>
                </a:r>
                <a:endParaRPr lang="it-IT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Rounded Rectangle 129">
                <a:extLst>
                  <a:ext uri="{FF2B5EF4-FFF2-40B4-BE49-F238E27FC236}">
                    <a16:creationId xmlns:a16="http://schemas.microsoft.com/office/drawing/2014/main" id="{7486FF0E-9F46-7B4C-9FB2-B176F4A0B138}"/>
                  </a:ext>
                </a:extLst>
              </p:cNvPr>
              <p:cNvSpPr/>
              <p:nvPr/>
            </p:nvSpPr>
            <p:spPr>
              <a:xfrm>
                <a:off x="3001044" y="2247029"/>
                <a:ext cx="1116208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sz="1200" b="1" dirty="0">
                    <a:solidFill>
                      <a:schemeClr val="bg1"/>
                    </a:solidFill>
                  </a:rPr>
                  <a:t>Trattamento abituale senza sotrovimab</a:t>
                </a: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3FC0B548-4A6B-BC4B-9381-BB0B22669809}"/>
                  </a:ext>
                </a:extLst>
              </p:cNvPr>
              <p:cNvSpPr/>
              <p:nvPr/>
            </p:nvSpPr>
            <p:spPr>
              <a:xfrm>
                <a:off x="920825" y="2251362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b="1" dirty="0" smtClean="0"/>
                  <a:t>J</a:t>
                </a:r>
                <a:endParaRPr lang="it-IT" b="1" dirty="0"/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1B0C20BD-204C-D74D-879B-296826D9D31F}"/>
                  </a:ext>
                </a:extLst>
              </p:cNvPr>
              <p:cNvSpPr txBox="1"/>
              <p:nvPr/>
            </p:nvSpPr>
            <p:spPr>
              <a:xfrm>
                <a:off x="2657161" y="2414677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i="1" dirty="0"/>
                  <a:t>o</a:t>
                </a:r>
                <a:endParaRPr lang="it-IT" sz="1400" b="1" i="1" dirty="0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C9C61F0-1ED7-5049-A2A7-AE7FAFF12F96}"/>
                  </a:ext>
                </a:extLst>
              </p:cNvPr>
              <p:cNvSpPr txBox="1"/>
              <p:nvPr/>
            </p:nvSpPr>
            <p:spPr>
              <a:xfrm>
                <a:off x="1481822" y="1601416"/>
                <a:ext cx="23504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 smtClean="0"/>
                  <a:t>Confronto con sotrovimab</a:t>
                </a:r>
                <a:endParaRPr lang="it-IT" sz="2400" b="1" dirty="0"/>
              </a:p>
            </p:txBody>
          </p:sp>
        </p:grpSp>
        <p:pic>
          <p:nvPicPr>
            <p:cNvPr id="134" name="Picture 13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2B941E-08D5-6D4F-9994-B1282A12E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893" y="1641461"/>
              <a:ext cx="601261" cy="601261"/>
            </a:xfrm>
            <a:prstGeom prst="rect">
              <a:avLst/>
            </a:prstGeom>
          </p:spPr>
        </p:pic>
      </p:grp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33156" y="1390072"/>
            <a:ext cx="3622632" cy="1889226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7879345" y="2767104"/>
            <a:ext cx="340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Pazienti con CAP (senza sospetto di SARS-CoV-2/influenza/PCP/TB)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960889" y="1429068"/>
            <a:ext cx="3550350" cy="1420915"/>
            <a:chOff x="7960889" y="1429068"/>
            <a:chExt cx="3550350" cy="142091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8AFADE8-6D42-8141-AD4C-AE9A461943B3}"/>
                </a:ext>
              </a:extLst>
            </p:cNvPr>
            <p:cNvGrpSpPr/>
            <p:nvPr/>
          </p:nvGrpSpPr>
          <p:grpSpPr>
            <a:xfrm>
              <a:off x="7960889" y="1435183"/>
              <a:ext cx="3550350" cy="1414800"/>
              <a:chOff x="8003238" y="1576210"/>
              <a:chExt cx="3550350" cy="1414800"/>
            </a:xfrm>
          </p:grpSpPr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83BAD84E-273B-D34E-8FCE-57CB4D80DBB1}"/>
                  </a:ext>
                </a:extLst>
              </p:cNvPr>
              <p:cNvSpPr/>
              <p:nvPr/>
            </p:nvSpPr>
            <p:spPr>
              <a:xfrm>
                <a:off x="8003238" y="1576210"/>
                <a:ext cx="3393651" cy="1414800"/>
              </a:xfrm>
              <a:prstGeom prst="roundRect">
                <a:avLst/>
              </a:prstGeom>
              <a:solidFill>
                <a:schemeClr val="accent1">
                  <a:lumMod val="75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CD4C8879-9A8B-9743-80DA-1F684C8A8F64}"/>
                  </a:ext>
                </a:extLst>
              </p:cNvPr>
              <p:cNvSpPr/>
              <p:nvPr/>
            </p:nvSpPr>
            <p:spPr>
              <a:xfrm>
                <a:off x="8692614" y="2273674"/>
                <a:ext cx="1116000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sz="1200" b="1" dirty="0">
                    <a:solidFill>
                      <a:schemeClr val="bg1"/>
                    </a:solidFill>
                  </a:rPr>
                  <a:t>Desametasone</a:t>
                </a:r>
                <a:endParaRPr lang="it-IT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58EC706C-402F-CE45-BC22-6FC4D5FB6E15}"/>
                  </a:ext>
                </a:extLst>
              </p:cNvPr>
              <p:cNvSpPr/>
              <p:nvPr/>
            </p:nvSpPr>
            <p:spPr>
              <a:xfrm>
                <a:off x="10154872" y="2256534"/>
                <a:ext cx="1116208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sz="1200" b="1" dirty="0">
                    <a:solidFill>
                      <a:schemeClr val="bg1"/>
                    </a:solidFill>
                  </a:rPr>
                  <a:t>Trattamento abituale senza corticosteroidi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22B9BA5-372F-B84C-99F9-5E062FD54087}"/>
                  </a:ext>
                </a:extLst>
              </p:cNvPr>
              <p:cNvSpPr/>
              <p:nvPr/>
            </p:nvSpPr>
            <p:spPr>
              <a:xfrm>
                <a:off x="8074653" y="2260867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b="1" dirty="0"/>
                  <a:t>M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0968DC4-6CC1-714A-8E7F-F7B64C0FB3F3}"/>
                  </a:ext>
                </a:extLst>
              </p:cNvPr>
              <p:cNvSpPr txBox="1"/>
              <p:nvPr/>
            </p:nvSpPr>
            <p:spPr>
              <a:xfrm>
                <a:off x="9799575" y="2435333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i="1" dirty="0"/>
                  <a:t>o</a:t>
                </a:r>
                <a:endParaRPr lang="it-IT" sz="1400" b="1" i="1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CBA9FA1-20DC-A341-8CF4-2E97C762F7A3}"/>
                  </a:ext>
                </a:extLst>
              </p:cNvPr>
              <p:cNvSpPr txBox="1"/>
              <p:nvPr/>
            </p:nvSpPr>
            <p:spPr>
              <a:xfrm>
                <a:off x="8576816" y="1658721"/>
                <a:ext cx="2976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 smtClean="0"/>
                  <a:t>Polmonite acquisita in comunità (CAP) a confronto con i corticosteroidi</a:t>
                </a:r>
              </a:p>
            </p:txBody>
          </p:sp>
        </p:grpSp>
        <p:pic>
          <p:nvPicPr>
            <p:cNvPr id="78" name="Graphic 31" descr="Lungs with solid fill">
              <a:extLst>
                <a:ext uri="{FF2B5EF4-FFF2-40B4-BE49-F238E27FC236}">
                  <a16:creationId xmlns:a16="http://schemas.microsoft.com/office/drawing/2014/main" id="{CFD11E2D-AD21-154F-B98A-16F4806B9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83206" y="1429068"/>
              <a:ext cx="649602" cy="703876"/>
            </a:xfrm>
            <a:prstGeom prst="rect">
              <a:avLst/>
            </a:prstGeom>
          </p:spPr>
        </p:pic>
      </p:grpSp>
      <p:sp>
        <p:nvSpPr>
          <p:cNvPr id="68" name="Right Arrow 67"/>
          <p:cNvSpPr/>
          <p:nvPr/>
        </p:nvSpPr>
        <p:spPr>
          <a:xfrm>
            <a:off x="868948" y="3274393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03537" y="3853560"/>
            <a:ext cx="430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Raccolta dei dati di base, determinazione dell'idoneità</a:t>
            </a:r>
          </a:p>
          <a:p>
            <a:r>
              <a:rPr lang="it-IT" sz="1200" b="1" dirty="0" smtClean="0"/>
              <a:t>Randomizzazione 1:1 in ogni confronto idoneo</a:t>
            </a:r>
            <a:endParaRPr lang="it-IT" sz="1200" b="1" dirty="0"/>
          </a:p>
        </p:txBody>
      </p:sp>
      <p:sp>
        <p:nvSpPr>
          <p:cNvPr id="92" name="Right Arrow 91"/>
          <p:cNvSpPr/>
          <p:nvPr/>
        </p:nvSpPr>
        <p:spPr>
          <a:xfrm>
            <a:off x="7844142" y="3282142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892677" y="3676643"/>
            <a:ext cx="4524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Risultati a 28 giorni e 6 mesi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it-IT" sz="1200" b="1" dirty="0" smtClean="0"/>
              <a:t>Mortalità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it-IT" sz="1200" b="1" dirty="0" smtClean="0"/>
              <a:t>Tempo di dimissione in vita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it-IT" sz="1200" b="1" dirty="0"/>
              <a:t>Progressione alla ventilazione o al decesso</a:t>
            </a:r>
          </a:p>
        </p:txBody>
      </p:sp>
    </p:spTree>
    <p:extLst>
      <p:ext uri="{BB962C8B-B14F-4D97-AF65-F5344CB8AC3E}">
        <p14:creationId xmlns:p14="http://schemas.microsoft.com/office/powerpoint/2010/main" val="27320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eft-Right Arrow 76">
            <a:extLst>
              <a:ext uri="{FF2B5EF4-FFF2-40B4-BE49-F238E27FC236}">
                <a16:creationId xmlns:a16="http://schemas.microsoft.com/office/drawing/2014/main" id="{F43932C0-7A8F-734B-8CF5-CFDAF2026B74}"/>
              </a:ext>
            </a:extLst>
          </p:cNvPr>
          <p:cNvSpPr/>
          <p:nvPr/>
        </p:nvSpPr>
        <p:spPr>
          <a:xfrm rot="5400000" flipV="1">
            <a:off x="5398291" y="3924689"/>
            <a:ext cx="1588943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Left-Right Arrow 49"/>
          <p:cNvSpPr/>
          <p:nvPr/>
        </p:nvSpPr>
        <p:spPr>
          <a:xfrm rot="9579837" flipV="1">
            <a:off x="4067273" y="3904710"/>
            <a:ext cx="4110629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05714" y="1438732"/>
            <a:ext cx="616065" cy="52740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it-IT" sz="2000" b="1" dirty="0" smtClean="0"/>
              <a:t>PAZIENTI RICOVERATI CON POLMONITE</a:t>
            </a:r>
            <a:endParaRPr lang="it-IT" sz="2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1526785" y="1438733"/>
            <a:ext cx="575093" cy="52740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2000" b="1" dirty="0" smtClean="0"/>
              <a:t>ANALISI</a:t>
            </a:r>
            <a:endParaRPr lang="it-IT" sz="2400" b="1" dirty="0"/>
          </a:p>
        </p:txBody>
      </p:sp>
      <p:sp>
        <p:nvSpPr>
          <p:cNvPr id="77" name="Left-Right Arrow 76"/>
          <p:cNvSpPr/>
          <p:nvPr/>
        </p:nvSpPr>
        <p:spPr>
          <a:xfrm rot="1152713" flipV="1">
            <a:off x="4133238" y="3920163"/>
            <a:ext cx="4193098" cy="35763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765595" y="3636361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b="1" dirty="0"/>
              <a:t>R</a:t>
            </a:r>
            <a:endParaRPr lang="it-IT" b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67CDAB-DA18-8347-A63F-AEBA50AA3506}"/>
              </a:ext>
            </a:extLst>
          </p:cNvPr>
          <p:cNvGrpSpPr>
            <a:grpSpLocks noChangeAspect="1"/>
          </p:cNvGrpSpPr>
          <p:nvPr/>
        </p:nvGrpSpPr>
        <p:grpSpPr>
          <a:xfrm>
            <a:off x="846577" y="1432514"/>
            <a:ext cx="3518016" cy="1433785"/>
            <a:chOff x="4441699" y="1560294"/>
            <a:chExt cx="3487490" cy="1427545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815A20D-3178-B24B-8BAC-DDFC209CA08D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1C4E103B-3F2F-0243-BF82-DAD5395299A5}"/>
                </a:ext>
              </a:extLst>
            </p:cNvPr>
            <p:cNvSpPr/>
            <p:nvPr/>
          </p:nvSpPr>
          <p:spPr>
            <a:xfrm>
              <a:off x="5131075" y="2269927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b="1" dirty="0" smtClean="0">
                  <a:solidFill>
                    <a:schemeClr val="bg1"/>
                  </a:solidFill>
                </a:rPr>
                <a:t>Desametasone ad alto dosaggio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47DC59E-6235-6446-BF6C-7A651DFDF0AF}"/>
                </a:ext>
              </a:extLst>
            </p:cNvPr>
            <p:cNvSpPr/>
            <p:nvPr/>
          </p:nvSpPr>
          <p:spPr>
            <a:xfrm>
              <a:off x="6593333" y="2252786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000" b="1" dirty="0" smtClean="0">
                  <a:solidFill>
                    <a:schemeClr val="bg1"/>
                  </a:solidFill>
                </a:rPr>
                <a:t>Trattamento abituale (corticosteroidi a dosaggio standard)</a:t>
              </a:r>
              <a:endParaRPr lang="it-IT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00EEEBD-802E-2E4E-B678-CBD0ABB107CE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/>
                <a:t>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4544AA-6316-F641-BE6B-9C63698CCFB4}"/>
                </a:ext>
              </a:extLst>
            </p:cNvPr>
            <p:cNvSpPr txBox="1"/>
            <p:nvPr/>
          </p:nvSpPr>
          <p:spPr>
            <a:xfrm>
              <a:off x="6237746" y="2408993"/>
              <a:ext cx="388749" cy="33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i="1" dirty="0"/>
                <a:t>o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DF7E6B4-B439-344A-8805-31555B02FF58}"/>
                </a:ext>
              </a:extLst>
            </p:cNvPr>
            <p:cNvSpPr txBox="1"/>
            <p:nvPr/>
          </p:nvSpPr>
          <p:spPr>
            <a:xfrm>
              <a:off x="5002529" y="1647901"/>
              <a:ext cx="2926660" cy="45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/>
                <a:t>COVID-19 confronto tra corticosteroidi ad alto dosaggio (pazienti in NIV o IMV)</a:t>
              </a:r>
              <a:endParaRPr lang="it-IT" sz="1200" b="1" dirty="0"/>
            </a:p>
          </p:txBody>
        </p:sp>
        <p:pic>
          <p:nvPicPr>
            <p:cNvPr id="84" name="Graphic 31" descr="Lungs with solid fill">
              <a:extLst>
                <a:ext uri="{FF2B5EF4-FFF2-40B4-BE49-F238E27FC236}">
                  <a16:creationId xmlns:a16="http://schemas.microsoft.com/office/drawing/2014/main" id="{5DD6B768-CE70-F942-BAC0-8E156285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59651" y="1560294"/>
              <a:ext cx="649602" cy="703876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8AFADE8-6D42-8141-AD4C-AE9A461943B3}"/>
              </a:ext>
            </a:extLst>
          </p:cNvPr>
          <p:cNvGrpSpPr/>
          <p:nvPr/>
        </p:nvGrpSpPr>
        <p:grpSpPr>
          <a:xfrm>
            <a:off x="8003238" y="5111544"/>
            <a:ext cx="3423100" cy="1414800"/>
            <a:chOff x="8003238" y="1576210"/>
            <a:chExt cx="3423100" cy="1414800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3BAD84E-273B-D34E-8FCE-57CB4D80DBB1}"/>
                </a:ext>
              </a:extLst>
            </p:cNvPr>
            <p:cNvSpPr/>
            <p:nvPr/>
          </p:nvSpPr>
          <p:spPr>
            <a:xfrm>
              <a:off x="8003238" y="1576210"/>
              <a:ext cx="3393651" cy="1414800"/>
            </a:xfrm>
            <a:prstGeom prst="roundRect">
              <a:avLst/>
            </a:prstGeom>
            <a:solidFill>
              <a:schemeClr val="accent1">
                <a:lumMod val="75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CD4C8879-9A8B-9743-80DA-1F684C8A8F64}"/>
                </a:ext>
              </a:extLst>
            </p:cNvPr>
            <p:cNvSpPr/>
            <p:nvPr/>
          </p:nvSpPr>
          <p:spPr>
            <a:xfrm>
              <a:off x="8692614" y="2273674"/>
              <a:ext cx="1116000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b="1" dirty="0" smtClean="0">
                  <a:solidFill>
                    <a:schemeClr val="bg1"/>
                  </a:solidFill>
                </a:rPr>
                <a:t>Desametasone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58EC706C-402F-CE45-BC22-6FC4D5FB6E15}"/>
                </a:ext>
              </a:extLst>
            </p:cNvPr>
            <p:cNvSpPr/>
            <p:nvPr/>
          </p:nvSpPr>
          <p:spPr>
            <a:xfrm>
              <a:off x="10154872" y="2256534"/>
              <a:ext cx="1116208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Trattamento abituale senza corticosteroidi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22B9BA5-372F-B84C-99F9-5E062FD54087}"/>
                </a:ext>
              </a:extLst>
            </p:cNvPr>
            <p:cNvSpPr/>
            <p:nvPr/>
          </p:nvSpPr>
          <p:spPr>
            <a:xfrm>
              <a:off x="8074653" y="2260867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/>
                <a:t>I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0968DC4-6CC1-714A-8E7F-F7B64C0FB3F3}"/>
                </a:ext>
              </a:extLst>
            </p:cNvPr>
            <p:cNvSpPr txBox="1"/>
            <p:nvPr/>
          </p:nvSpPr>
          <p:spPr>
            <a:xfrm>
              <a:off x="9799575" y="2401880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i="1" dirty="0"/>
                <a:t>o</a:t>
              </a:r>
              <a:endParaRPr lang="it-IT" sz="1400" b="1" i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CBA9FA1-20DC-A341-8CF4-2E97C762F7A3}"/>
                </a:ext>
              </a:extLst>
            </p:cNvPr>
            <p:cNvSpPr txBox="1"/>
            <p:nvPr/>
          </p:nvSpPr>
          <p:spPr>
            <a:xfrm>
              <a:off x="8582363" y="1659756"/>
              <a:ext cx="2843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/>
                <a:t>Confronto tra i corticosteroidi contro l'influenza (pazienti con ipossia)</a:t>
              </a:r>
              <a:endParaRPr lang="it-IT" sz="1200" b="1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DAD2F31-7492-F84D-9855-EF44F47A31BD}"/>
              </a:ext>
            </a:extLst>
          </p:cNvPr>
          <p:cNvGrpSpPr/>
          <p:nvPr/>
        </p:nvGrpSpPr>
        <p:grpSpPr>
          <a:xfrm>
            <a:off x="849410" y="5102038"/>
            <a:ext cx="3393651" cy="1415377"/>
            <a:chOff x="849410" y="1566704"/>
            <a:chExt cx="3393651" cy="1415377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9D5D6A46-844C-0E41-9615-6A6452BC651A}"/>
                </a:ext>
              </a:extLst>
            </p:cNvPr>
            <p:cNvSpPr/>
            <p:nvPr/>
          </p:nvSpPr>
          <p:spPr>
            <a:xfrm>
              <a:off x="849410" y="1566704"/>
              <a:ext cx="3393651" cy="1415377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1EFB7BF6-F1F2-E541-9082-F803C4A8CD0E}"/>
                </a:ext>
              </a:extLst>
            </p:cNvPr>
            <p:cNvSpPr/>
            <p:nvPr/>
          </p:nvSpPr>
          <p:spPr>
            <a:xfrm>
              <a:off x="1538786" y="2264169"/>
              <a:ext cx="1116000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Baloxavir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7486FF0E-9F46-7B4C-9FB2-B176F4A0B138}"/>
                </a:ext>
              </a:extLst>
            </p:cNvPr>
            <p:cNvSpPr/>
            <p:nvPr/>
          </p:nvSpPr>
          <p:spPr>
            <a:xfrm>
              <a:off x="3001044" y="2247029"/>
              <a:ext cx="1116208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Trattamento abituale senza baloxavir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FC0B548-4A6B-BC4B-9381-BB0B22669809}"/>
                </a:ext>
              </a:extLst>
            </p:cNvPr>
            <p:cNvSpPr/>
            <p:nvPr/>
          </p:nvSpPr>
          <p:spPr>
            <a:xfrm>
              <a:off x="920825" y="2251362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/>
                <a:t>G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0C20BD-204C-D74D-879B-296826D9D31F}"/>
                </a:ext>
              </a:extLst>
            </p:cNvPr>
            <p:cNvSpPr txBox="1"/>
            <p:nvPr/>
          </p:nvSpPr>
          <p:spPr>
            <a:xfrm>
              <a:off x="2645747" y="240352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i="1" dirty="0"/>
                <a:t>o</a:t>
              </a:r>
              <a:endParaRPr lang="it-IT" sz="1400" b="1" i="1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C9C61F0-1ED7-5049-A2A7-AE7FAFF12F96}"/>
                </a:ext>
              </a:extLst>
            </p:cNvPr>
            <p:cNvSpPr txBox="1"/>
            <p:nvPr/>
          </p:nvSpPr>
          <p:spPr>
            <a:xfrm>
              <a:off x="1494991" y="1733283"/>
              <a:ext cx="2350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/>
                <a:t>Confronto con baloxavir</a:t>
              </a:r>
              <a:endParaRPr lang="it-IT" sz="2400" b="1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50F3EB1-C981-B740-82D6-F54DE5AFF985}"/>
              </a:ext>
            </a:extLst>
          </p:cNvPr>
          <p:cNvGrpSpPr/>
          <p:nvPr/>
        </p:nvGrpSpPr>
        <p:grpSpPr>
          <a:xfrm>
            <a:off x="4441699" y="5107796"/>
            <a:ext cx="3393651" cy="1415377"/>
            <a:chOff x="4441699" y="1572462"/>
            <a:chExt cx="3393651" cy="1415377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4F5F2D03-AB19-F045-BFB2-0F27BF1C1A04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7D7E2DA0-3318-B34D-9DBA-8976C66C4BDF}"/>
                </a:ext>
              </a:extLst>
            </p:cNvPr>
            <p:cNvSpPr/>
            <p:nvPr/>
          </p:nvSpPr>
          <p:spPr>
            <a:xfrm>
              <a:off x="5131075" y="2269927"/>
              <a:ext cx="1116000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Oseltamivir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0378DF22-74BF-5D4D-86EE-65EAF417A84F}"/>
                </a:ext>
              </a:extLst>
            </p:cNvPr>
            <p:cNvSpPr/>
            <p:nvPr/>
          </p:nvSpPr>
          <p:spPr>
            <a:xfrm>
              <a:off x="6593333" y="2252787"/>
              <a:ext cx="1116208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Trattamento abituale senza oseltamivir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E1F665A-1FA0-7D49-9F48-4E79E39E8087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/>
                <a:t>H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015A8B3-F5AE-4941-A698-D51DA4E46924}"/>
                </a:ext>
              </a:extLst>
            </p:cNvPr>
            <p:cNvSpPr txBox="1"/>
            <p:nvPr/>
          </p:nvSpPr>
          <p:spPr>
            <a:xfrm>
              <a:off x="6238036" y="243158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i="1" dirty="0"/>
                <a:t>o</a:t>
              </a:r>
              <a:endParaRPr lang="it-IT" sz="1400" b="1" i="1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ED6A60D-D187-6142-95D6-173A8F77EAF0}"/>
                </a:ext>
              </a:extLst>
            </p:cNvPr>
            <p:cNvSpPr txBox="1"/>
            <p:nvPr/>
          </p:nvSpPr>
          <p:spPr>
            <a:xfrm>
              <a:off x="5057797" y="1583779"/>
              <a:ext cx="2301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/>
                <a:t>Confronto con oseltamivir</a:t>
              </a:r>
              <a:endParaRPr lang="it-IT" sz="1500" b="1" dirty="0"/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B9053A9B-718A-EC42-B5E3-A8D50C67C0BC}"/>
              </a:ext>
            </a:extLst>
          </p:cNvPr>
          <p:cNvSpPr txBox="1"/>
          <p:nvPr/>
        </p:nvSpPr>
        <p:spPr>
          <a:xfrm>
            <a:off x="4413863" y="6493574"/>
            <a:ext cx="372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Pazienti con INFLUENZA accertata</a:t>
            </a: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C6617597-64B1-3240-97B1-C1901F2A15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0" y="5143075"/>
            <a:ext cx="601261" cy="601261"/>
          </a:xfrm>
          <a:prstGeom prst="rect">
            <a:avLst/>
          </a:prstGeom>
        </p:spPr>
      </p:pic>
      <p:pic>
        <p:nvPicPr>
          <p:cNvPr id="115" name="Picture 114" descr="Shape&#10;&#10;Description automatically generated with low confidence">
            <a:extLst>
              <a:ext uri="{FF2B5EF4-FFF2-40B4-BE49-F238E27FC236}">
                <a16:creationId xmlns:a16="http://schemas.microsoft.com/office/drawing/2014/main" id="{F52B941E-08D5-6D4F-9994-B1282A12E4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81" y="5141752"/>
            <a:ext cx="601261" cy="601261"/>
          </a:xfrm>
          <a:prstGeom prst="rect">
            <a:avLst/>
          </a:prstGeom>
        </p:spPr>
      </p:pic>
      <p:pic>
        <p:nvPicPr>
          <p:cNvPr id="116" name="Graphic 31" descr="Lungs with solid fill">
            <a:extLst>
              <a:ext uri="{FF2B5EF4-FFF2-40B4-BE49-F238E27FC236}">
                <a16:creationId xmlns:a16="http://schemas.microsoft.com/office/drawing/2014/main" id="{CFD11E2D-AD21-154F-B98A-16F4806B9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33988" y="5097874"/>
            <a:ext cx="649602" cy="70387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07603" y="1447823"/>
            <a:ext cx="3393651" cy="1415377"/>
            <a:chOff x="4336464" y="1608378"/>
            <a:chExt cx="3393651" cy="1415377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DAD2F31-7492-F84D-9855-EF44F47A31BD}"/>
                </a:ext>
              </a:extLst>
            </p:cNvPr>
            <p:cNvGrpSpPr/>
            <p:nvPr/>
          </p:nvGrpSpPr>
          <p:grpSpPr>
            <a:xfrm>
              <a:off x="4336464" y="1608378"/>
              <a:ext cx="3393651" cy="1415377"/>
              <a:chOff x="849410" y="1566704"/>
              <a:chExt cx="3393651" cy="1415377"/>
            </a:xfrm>
          </p:grpSpPr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9D5D6A46-844C-0E41-9615-6A6452BC651A}"/>
                  </a:ext>
                </a:extLst>
              </p:cNvPr>
              <p:cNvSpPr/>
              <p:nvPr/>
            </p:nvSpPr>
            <p:spPr>
              <a:xfrm>
                <a:off x="849410" y="1566704"/>
                <a:ext cx="3393651" cy="1415377"/>
              </a:xfrm>
              <a:prstGeom prst="roundRect">
                <a:avLst/>
              </a:prstGeom>
              <a:solidFill>
                <a:schemeClr val="accent6">
                  <a:lumMod val="75000"/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9" name="Rounded Rectangle 128">
                <a:extLst>
                  <a:ext uri="{FF2B5EF4-FFF2-40B4-BE49-F238E27FC236}">
                    <a16:creationId xmlns:a16="http://schemas.microsoft.com/office/drawing/2014/main" id="{1EFB7BF6-F1F2-E541-9082-F803C4A8CD0E}"/>
                  </a:ext>
                </a:extLst>
              </p:cNvPr>
              <p:cNvSpPr/>
              <p:nvPr/>
            </p:nvSpPr>
            <p:spPr>
              <a:xfrm>
                <a:off x="1538787" y="2264169"/>
                <a:ext cx="1116000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sz="1200" b="1" dirty="0" smtClean="0">
                    <a:solidFill>
                      <a:schemeClr val="bg1"/>
                    </a:solidFill>
                  </a:rPr>
                  <a:t>Sotrovimab</a:t>
                </a:r>
                <a:endParaRPr lang="it-IT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Rounded Rectangle 129">
                <a:extLst>
                  <a:ext uri="{FF2B5EF4-FFF2-40B4-BE49-F238E27FC236}">
                    <a16:creationId xmlns:a16="http://schemas.microsoft.com/office/drawing/2014/main" id="{7486FF0E-9F46-7B4C-9FB2-B176F4A0B138}"/>
                  </a:ext>
                </a:extLst>
              </p:cNvPr>
              <p:cNvSpPr/>
              <p:nvPr/>
            </p:nvSpPr>
            <p:spPr>
              <a:xfrm>
                <a:off x="3001044" y="2247029"/>
                <a:ext cx="1116208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sz="1200" b="1" dirty="0">
                    <a:solidFill>
                      <a:schemeClr val="bg1"/>
                    </a:solidFill>
                  </a:rPr>
                  <a:t>Trattamento abituale senza sotrovimab</a:t>
                </a: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3FC0B548-4A6B-BC4B-9381-BB0B22669809}"/>
                  </a:ext>
                </a:extLst>
              </p:cNvPr>
              <p:cNvSpPr/>
              <p:nvPr/>
            </p:nvSpPr>
            <p:spPr>
              <a:xfrm>
                <a:off x="920825" y="2251362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b="1" dirty="0" smtClean="0"/>
                  <a:t>J</a:t>
                </a:r>
                <a:endParaRPr lang="it-IT" b="1" dirty="0"/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1B0C20BD-204C-D74D-879B-296826D9D31F}"/>
                  </a:ext>
                </a:extLst>
              </p:cNvPr>
              <p:cNvSpPr txBox="1"/>
              <p:nvPr/>
            </p:nvSpPr>
            <p:spPr>
              <a:xfrm>
                <a:off x="2657161" y="2414677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i="1" dirty="0"/>
                  <a:t>o</a:t>
                </a:r>
                <a:endParaRPr lang="it-IT" sz="1400" b="1" i="1" dirty="0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C9C61F0-1ED7-5049-A2A7-AE7FAFF12F96}"/>
                  </a:ext>
                </a:extLst>
              </p:cNvPr>
              <p:cNvSpPr txBox="1"/>
              <p:nvPr/>
            </p:nvSpPr>
            <p:spPr>
              <a:xfrm>
                <a:off x="1481822" y="1601416"/>
                <a:ext cx="23504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 smtClean="0"/>
                  <a:t>Confronto con sotrovimab</a:t>
                </a:r>
                <a:endParaRPr lang="it-IT" sz="2400" b="1" dirty="0"/>
              </a:p>
            </p:txBody>
          </p:sp>
        </p:grpSp>
        <p:pic>
          <p:nvPicPr>
            <p:cNvPr id="134" name="Picture 13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2B941E-08D5-6D4F-9994-B1282A12E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893" y="1641461"/>
              <a:ext cx="601261" cy="601261"/>
            </a:xfrm>
            <a:prstGeom prst="rect">
              <a:avLst/>
            </a:prstGeom>
          </p:spPr>
        </p:pic>
      </p:grp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33156" y="1390072"/>
            <a:ext cx="3622632" cy="1889226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7879345" y="2767104"/>
            <a:ext cx="340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Pazienti con CAP (senza sospetto di SARS-CoV-2/influenza/PCP/TB)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960889" y="1429068"/>
            <a:ext cx="3550350" cy="1420915"/>
            <a:chOff x="7960889" y="1429068"/>
            <a:chExt cx="3550350" cy="142091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8AFADE8-6D42-8141-AD4C-AE9A461943B3}"/>
                </a:ext>
              </a:extLst>
            </p:cNvPr>
            <p:cNvGrpSpPr/>
            <p:nvPr/>
          </p:nvGrpSpPr>
          <p:grpSpPr>
            <a:xfrm>
              <a:off x="7960889" y="1435183"/>
              <a:ext cx="3550350" cy="1414800"/>
              <a:chOff x="8003238" y="1576210"/>
              <a:chExt cx="3550350" cy="1414800"/>
            </a:xfrm>
          </p:grpSpPr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83BAD84E-273B-D34E-8FCE-57CB4D80DBB1}"/>
                  </a:ext>
                </a:extLst>
              </p:cNvPr>
              <p:cNvSpPr/>
              <p:nvPr/>
            </p:nvSpPr>
            <p:spPr>
              <a:xfrm>
                <a:off x="8003238" y="1576210"/>
                <a:ext cx="3393651" cy="1414800"/>
              </a:xfrm>
              <a:prstGeom prst="roundRect">
                <a:avLst/>
              </a:prstGeom>
              <a:solidFill>
                <a:schemeClr val="accent1">
                  <a:lumMod val="75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CD4C8879-9A8B-9743-80DA-1F684C8A8F64}"/>
                  </a:ext>
                </a:extLst>
              </p:cNvPr>
              <p:cNvSpPr/>
              <p:nvPr/>
            </p:nvSpPr>
            <p:spPr>
              <a:xfrm>
                <a:off x="8692614" y="2273674"/>
                <a:ext cx="1116000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sz="1200" b="1" dirty="0">
                    <a:solidFill>
                      <a:schemeClr val="bg1"/>
                    </a:solidFill>
                  </a:rPr>
                  <a:t>Desametasone</a:t>
                </a:r>
                <a:endParaRPr lang="it-IT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58EC706C-402F-CE45-BC22-6FC4D5FB6E15}"/>
                  </a:ext>
                </a:extLst>
              </p:cNvPr>
              <p:cNvSpPr/>
              <p:nvPr/>
            </p:nvSpPr>
            <p:spPr>
              <a:xfrm>
                <a:off x="10154872" y="2256534"/>
                <a:ext cx="1116208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sz="1200" b="1" dirty="0">
                    <a:solidFill>
                      <a:schemeClr val="bg1"/>
                    </a:solidFill>
                  </a:rPr>
                  <a:t>Trattamento abituale senza corticosteroidi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22B9BA5-372F-B84C-99F9-5E062FD54087}"/>
                  </a:ext>
                </a:extLst>
              </p:cNvPr>
              <p:cNvSpPr/>
              <p:nvPr/>
            </p:nvSpPr>
            <p:spPr>
              <a:xfrm>
                <a:off x="8074653" y="2260867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b="1" dirty="0"/>
                  <a:t>M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0968DC4-6CC1-714A-8E7F-F7B64C0FB3F3}"/>
                  </a:ext>
                </a:extLst>
              </p:cNvPr>
              <p:cNvSpPr txBox="1"/>
              <p:nvPr/>
            </p:nvSpPr>
            <p:spPr>
              <a:xfrm>
                <a:off x="9799575" y="2435333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i="1" dirty="0"/>
                  <a:t>o</a:t>
                </a:r>
                <a:endParaRPr lang="it-IT" sz="1400" b="1" i="1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CBA9FA1-20DC-A341-8CF4-2E97C762F7A3}"/>
                  </a:ext>
                </a:extLst>
              </p:cNvPr>
              <p:cNvSpPr txBox="1"/>
              <p:nvPr/>
            </p:nvSpPr>
            <p:spPr>
              <a:xfrm>
                <a:off x="8576816" y="1658721"/>
                <a:ext cx="2976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 smtClean="0"/>
                  <a:t>Polmonite acquisita in comunità (CAP) a confronto con i corticosteroidi</a:t>
                </a:r>
              </a:p>
            </p:txBody>
          </p:sp>
        </p:grpSp>
        <p:pic>
          <p:nvPicPr>
            <p:cNvPr id="78" name="Graphic 31" descr="Lungs with solid fill">
              <a:extLst>
                <a:ext uri="{FF2B5EF4-FFF2-40B4-BE49-F238E27FC236}">
                  <a16:creationId xmlns:a16="http://schemas.microsoft.com/office/drawing/2014/main" id="{CFD11E2D-AD21-154F-B98A-16F4806B9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83206" y="1429068"/>
              <a:ext cx="649602" cy="703876"/>
            </a:xfrm>
            <a:prstGeom prst="rect">
              <a:avLst/>
            </a:prstGeom>
          </p:spPr>
        </p:pic>
      </p:grpSp>
      <p:sp>
        <p:nvSpPr>
          <p:cNvPr id="68" name="Right Arrow 67"/>
          <p:cNvSpPr/>
          <p:nvPr/>
        </p:nvSpPr>
        <p:spPr>
          <a:xfrm>
            <a:off x="868948" y="3274393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03537" y="3853560"/>
            <a:ext cx="430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Raccolta dei dati di base, determinazione dell'idoneità</a:t>
            </a:r>
          </a:p>
          <a:p>
            <a:r>
              <a:rPr lang="it-IT" sz="1200" b="1" dirty="0" smtClean="0"/>
              <a:t>Randomizzazione 1:1 in ogni confronto idoneo</a:t>
            </a:r>
            <a:endParaRPr lang="it-IT" sz="1200" b="1" dirty="0"/>
          </a:p>
        </p:txBody>
      </p:sp>
      <p:sp>
        <p:nvSpPr>
          <p:cNvPr id="92" name="Right Arrow 91"/>
          <p:cNvSpPr/>
          <p:nvPr/>
        </p:nvSpPr>
        <p:spPr>
          <a:xfrm>
            <a:off x="7844142" y="3282142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892677" y="3676643"/>
            <a:ext cx="4524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Risultati a 28 giorni e 6 mesi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it-IT" sz="1200" b="1" dirty="0" smtClean="0"/>
              <a:t>Mortalità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it-IT" sz="1200" b="1" dirty="0" smtClean="0"/>
              <a:t>Tempo di dimissione in vita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it-IT" sz="1200" b="1" dirty="0"/>
              <a:t>Progressione alla ventilazione o al decesso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1031009" y="2889971"/>
            <a:ext cx="650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Pazienti con SARS-CoV-2 accertata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2859" y="1390072"/>
            <a:ext cx="6996366" cy="1889226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D408BB89-59C7-0D4C-97BE-80BEFDF28C77}"/>
              </a:ext>
            </a:extLst>
          </p:cNvPr>
          <p:cNvSpPr/>
          <p:nvPr/>
        </p:nvSpPr>
        <p:spPr>
          <a:xfrm>
            <a:off x="803537" y="4936222"/>
            <a:ext cx="10652251" cy="1888647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9" name="Title 1"/>
          <p:cNvSpPr>
            <a:spLocks noGrp="1"/>
          </p:cNvSpPr>
          <p:nvPr>
            <p:ph type="title"/>
          </p:nvPr>
        </p:nvSpPr>
        <p:spPr>
          <a:xfrm>
            <a:off x="612716" y="-13016"/>
            <a:ext cx="8096250" cy="1325563"/>
          </a:xfrm>
        </p:spPr>
        <p:txBody>
          <a:bodyPr>
            <a:normAutofit/>
          </a:bodyPr>
          <a:lstStyle/>
          <a:p>
            <a:r>
              <a:rPr lang="it-IT" sz="3200" dirty="0" smtClean="0"/>
              <a:t>Progettazione di RECOVERY: Confronto con la CAP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73146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e6e23f2f-d118-4b80-9c8f-3a17b410c8e7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18" ma:contentTypeDescription="Create a new document." ma:contentTypeScope="" ma:versionID="3abab5b2bfc8b550b6a7c0fb3096d50d">
  <xsd:schema xmlns:xsd="http://www.w3.org/2001/XMLSchema" xmlns:xs="http://www.w3.org/2001/XMLSchema" xmlns:p="http://schemas.microsoft.com/office/2006/metadata/properties" xmlns:ns2="137f62fc-0309-469d-96f8-244e1f51aa13" xmlns:ns3="aca37e2d-a12b-47b7-9c3c-40d22df3b50a" targetNamespace="http://schemas.microsoft.com/office/2006/metadata/properties" ma:root="true" ma:fieldsID="2a0fc1677ac5988bc095db029d83c96f" ns2:_="" ns3:_="">
    <xsd:import namespace="137f62fc-0309-469d-96f8-244e1f51aa13"/>
    <xsd:import namespace="aca37e2d-a12b-47b7-9c3c-40d22df3b5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37e2d-a12b-47b7-9c3c-40d22df3b50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f63c6bd-ffe2-4ed4-86e9-cbc11843f189}" ma:internalName="TaxCatchAll" ma:showField="CatchAllData" ma:web="aca37e2d-a12b-47b7-9c3c-40d22df3b5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a37e2d-a12b-47b7-9c3c-40d22df3b50a" xsi:nil="true"/>
    <lcf76f155ced4ddcb4097134ff3c332f xmlns="137f62fc-0309-469d-96f8-244e1f51aa1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4FBD75-0ABC-46A9-9712-4F4D4472AC1D}"/>
</file>

<file path=customXml/itemProps2.xml><?xml version="1.0" encoding="utf-8"?>
<ds:datastoreItem xmlns:ds="http://schemas.openxmlformats.org/officeDocument/2006/customXml" ds:itemID="{B412AD73-C1FD-49B0-ACF6-15D917CCBFA5}">
  <ds:schemaRefs>
    <ds:schemaRef ds:uri="http://purl.org/dc/dcmitype/"/>
    <ds:schemaRef ds:uri="cf0dfbcc-b360-4cf7-9bf5-370ba522dbe9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3c9eb58-c16a-4eef-9abf-4aeec758fe01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A2729FF-E1F5-43DA-A95B-34B39733FE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6369</TotalTime>
  <Words>1588</Words>
  <Application>Microsoft Office PowerPoint</Application>
  <PresentationFormat>Widescreen</PresentationFormat>
  <Paragraphs>193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RECOVERY Trial</vt:lpstr>
      <vt:lpstr>Polmonite acquisita in comunità</vt:lpstr>
      <vt:lpstr>Idoneità a RECOVERY</vt:lpstr>
      <vt:lpstr>CAP in RECOVERY - chiarimenti</vt:lpstr>
      <vt:lpstr>Corticosteroidi per la CAP</vt:lpstr>
      <vt:lpstr>Corticosteroidi per la CAP</vt:lpstr>
      <vt:lpstr>Corticosteroidi per la CAP</vt:lpstr>
      <vt:lpstr>Progettazione di RECOVERY: Protocollo Core V27.0</vt:lpstr>
      <vt:lpstr>Progettazione di RECOVERY: Confronto con la CAP</vt:lpstr>
      <vt:lpstr>Confronto tra i corticosteroidi per la CAP</vt:lpstr>
      <vt:lpstr>Confronto tra i corticosteroidi per la CAP</vt:lpstr>
      <vt:lpstr>PowerPoint Presentation</vt:lpstr>
      <vt:lpstr>Riepilogo - CAP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Leon Peto</cp:lastModifiedBy>
  <cp:revision>712</cp:revision>
  <cp:lastPrinted>2020-03-18T19:42:16Z</cp:lastPrinted>
  <dcterms:created xsi:type="dcterms:W3CDTF">2020-03-14T13:47:38Z</dcterms:created>
  <dcterms:modified xsi:type="dcterms:W3CDTF">2024-04-04T14:03:09Z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