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85" r:id="rId5"/>
    <p:sldId id="293" r:id="rId6"/>
    <p:sldId id="266" r:id="rId7"/>
    <p:sldId id="282" r:id="rId8"/>
    <p:sldId id="291" r:id="rId9"/>
    <p:sldId id="288" r:id="rId10"/>
    <p:sldId id="294" r:id="rId11"/>
    <p:sldId id="296" r:id="rId12"/>
    <p:sldId id="290" r:id="rId13"/>
    <p:sldId id="286" r:id="rId14"/>
    <p:sldId id="295" r:id="rId15"/>
    <p:sldId id="292" r:id="rId16"/>
  </p:sldIdLst>
  <p:sldSz cx="12192000" cy="6858000"/>
  <p:notesSz cx="6881813" cy="9661525"/>
  <p:embeddedFontLst>
    <p:embeddedFont>
      <p:font typeface="Calibri" panose="020F0502020204030204" pitchFamily="34" charset="0"/>
      <p:regular r:id="rId17"/>
      <p:bold r:id="rId18"/>
      <p:italic r:id="rId19"/>
      <p:boldItalic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p:cViewPr varScale="1">
        <p:scale>
          <a:sx n="110" d="100"/>
          <a:sy n="110" d="100"/>
        </p:scale>
        <p:origin x="138"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04/04/2024</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04/04/2024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1057"/>
            <a:ext cx="9144000" cy="973826"/>
          </a:xfrm>
        </p:spPr>
        <p:txBody>
          <a:bodyPr>
            <a:normAutofit fontScale="90000"/>
          </a:bodyPr>
          <a:lstStyle/>
          <a:p>
            <a:r>
              <a:t/>
            </a:r>
            <a:br/>
            <a:r>
              <a:rPr lang="it-IT" b="1" dirty="0">
                <a:solidFill>
                  <a:srgbClr val="9E3159"/>
                </a:solidFill>
                <a:latin typeface="+mn-lt"/>
              </a:rPr>
              <a:t>RECOVERY Trial</a:t>
            </a:r>
          </a:p>
        </p:txBody>
      </p:sp>
      <p:sp>
        <p:nvSpPr>
          <p:cNvPr id="3" name="Subtitle 2"/>
          <p:cNvSpPr>
            <a:spLocks noGrp="1"/>
          </p:cNvSpPr>
          <p:nvPr>
            <p:ph type="subTitle" idx="1"/>
          </p:nvPr>
        </p:nvSpPr>
        <p:spPr>
          <a:xfrm>
            <a:off x="1524000" y="4342884"/>
            <a:ext cx="9144000" cy="1655762"/>
          </a:xfrm>
        </p:spPr>
        <p:txBody>
          <a:bodyPr/>
          <a:lstStyle/>
          <a:p>
            <a:r>
              <a:rPr lang="it-IT" sz="3200" b="1" dirty="0"/>
              <a:t>Formazione sul consenso informato nell'UE</a:t>
            </a:r>
          </a:p>
          <a:p>
            <a:endParaRPr lang="it-IT" b="1" dirty="0"/>
          </a:p>
          <a:p>
            <a:r>
              <a:rPr lang="it-IT" sz="2000" b="1" dirty="0">
                <a:solidFill>
                  <a:schemeClr val="bg1">
                    <a:lumMod val="50000"/>
                  </a:schemeClr>
                </a:solidFill>
              </a:rPr>
              <a:t>V1.0 2024-01-24</a:t>
            </a:r>
          </a:p>
          <a:p>
            <a:endParaRPr lang="it-IT" b="1" dirty="0"/>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Consenso informato:</a:t>
            </a:r>
            <a:r>
              <a:t/>
            </a:r>
            <a:br/>
            <a:r>
              <a:rPr lang="it-IT" smtClean="0"/>
              <a:t>Rappresentante legale</a:t>
            </a:r>
          </a:p>
        </p:txBody>
      </p:sp>
      <p:sp>
        <p:nvSpPr>
          <p:cNvPr id="3" name="Content Placeholder 2"/>
          <p:cNvSpPr>
            <a:spLocks noGrp="1"/>
          </p:cNvSpPr>
          <p:nvPr>
            <p:ph idx="1"/>
          </p:nvPr>
        </p:nvSpPr>
        <p:spPr>
          <a:xfrm>
            <a:off x="341194" y="1596884"/>
            <a:ext cx="11354813" cy="4954041"/>
          </a:xfrm>
        </p:spPr>
        <p:txBody>
          <a:bodyPr>
            <a:normAutofit fontScale="92500" lnSpcReduction="20000"/>
          </a:bodyPr>
          <a:lstStyle/>
          <a:p>
            <a:r>
              <a:rPr lang="it-IT" smtClean="0"/>
              <a:t>I rappresentanti legali devono essere presenti di persona e compilare in presenza la sezione del modulo di consenso; questa procedura </a:t>
            </a:r>
            <a:r>
              <a:rPr lang="it-IT" u="sng" dirty="0"/>
              <a:t>non</a:t>
            </a:r>
            <a:r>
              <a:rPr lang="it-IT" smtClean="0"/>
              <a:t> può essere svolta per telefono</a:t>
            </a:r>
          </a:p>
          <a:p>
            <a:endParaRPr lang="it-IT" dirty="0"/>
          </a:p>
          <a:p>
            <a:r>
              <a:rPr lang="it-IT" smtClean="0"/>
              <a:t>Se il partecipante riacquista la capacità di intendere e di volere prima della dimissione, deve ricevere informazioni sullo studio e fornire il consenso per poter continuare a partecipare allo studio</a:t>
            </a:r>
          </a:p>
          <a:p>
            <a:endParaRPr lang="it-IT" dirty="0"/>
          </a:p>
          <a:p>
            <a:r>
              <a:rPr lang="it-IT" smtClean="0"/>
              <a:t>Questo deve seguire la procedura abituale per il consenso informato</a:t>
            </a:r>
          </a:p>
          <a:p>
            <a:pPr lvl="1"/>
            <a:r>
              <a:rPr lang="it-IT" smtClean="0"/>
              <a:t>È importante definire una procedura per contattare i partecipanti che potrebbero aver riacquistato la capacità entro un tempo ragionevole (ad esempio, 1-2 giorni lavorativi) </a:t>
            </a:r>
          </a:p>
          <a:p>
            <a:pPr lvl="1"/>
            <a:r>
              <a:rPr lang="it-IT" smtClean="0"/>
              <a:t>Durante la pandemia COVID-19 ci sono stati casi in cui il consenso non è stato rinnovato, e questo è stato una constatazione critica rilevata nel corso dei controlli</a:t>
            </a:r>
          </a:p>
          <a:p>
            <a:pPr lvl="1"/>
            <a:r>
              <a:rPr lang="it-IT" smtClean="0"/>
              <a:t>Si tenga presente che se il paziente continua a partecipare allo studio deve aver firmato i due moduli di consenso</a:t>
            </a:r>
          </a:p>
          <a:p>
            <a:endParaRPr lang="it-IT" dirty="0"/>
          </a:p>
          <a:p>
            <a:endParaRPr lang="it-IT" dirty="0"/>
          </a:p>
          <a:p>
            <a:endParaRPr lang="it-IT" dirty="0"/>
          </a:p>
        </p:txBody>
      </p:sp>
      <p:sp>
        <p:nvSpPr>
          <p:cNvPr id="4" name="AutoShape 2" descr="https://ukc-powerpoint.officeapps.live.com/pods/GetClipboardImage.ashx?Id=ead486b6-9f7a-417e-83ab-8c8069ee596e&amp;DC=GUK3&amp;pkey=b44cdebb-e74a-4902-a3be-a0afdc3e6615&amp;wdwaccluster=GUK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Revoca </a:t>
            </a:r>
          </a:p>
        </p:txBody>
      </p:sp>
      <p:sp>
        <p:nvSpPr>
          <p:cNvPr id="3" name="Content Placeholder 2"/>
          <p:cNvSpPr>
            <a:spLocks noGrp="1"/>
          </p:cNvSpPr>
          <p:nvPr>
            <p:ph idx="1"/>
          </p:nvPr>
        </p:nvSpPr>
        <p:spPr>
          <a:xfrm>
            <a:off x="180478" y="1411827"/>
            <a:ext cx="11924436" cy="5446173"/>
          </a:xfrm>
        </p:spPr>
        <p:txBody>
          <a:bodyPr>
            <a:normAutofit fontScale="85000" lnSpcReduction="20000"/>
          </a:bodyPr>
          <a:lstStyle/>
          <a:p>
            <a:pPr>
              <a:spcBef>
                <a:spcPts val="600"/>
              </a:spcBef>
            </a:pPr>
            <a:r>
              <a:rPr lang="it-IT" sz="2400" dirty="0"/>
              <a:t>Se il paziente o il rappresentante legale chiede di revocare il consenso, è necessario chiarire le sue intenzioni:</a:t>
            </a:r>
          </a:p>
          <a:p>
            <a:pPr>
              <a:spcBef>
                <a:spcPts val="600"/>
              </a:spcBef>
            </a:pPr>
            <a:endParaRPr lang="it-IT" sz="800" dirty="0"/>
          </a:p>
          <a:p>
            <a:pPr marL="514350" indent="-514350">
              <a:spcBef>
                <a:spcPts val="600"/>
              </a:spcBef>
              <a:buFont typeface="+mj-lt"/>
              <a:buAutoNum type="arabicParenR"/>
            </a:pPr>
            <a:r>
              <a:rPr lang="it-IT" sz="2400" b="1" dirty="0"/>
              <a:t>Desidera interrompere il trattamento dello studio, ma intende continuare il follow-up</a:t>
            </a:r>
          </a:p>
          <a:p>
            <a:pPr marL="446088" indent="0">
              <a:spcBef>
                <a:spcPts val="600"/>
              </a:spcBef>
              <a:buNone/>
            </a:pPr>
            <a:r>
              <a:rPr lang="it-IT" smtClean="0"/>
              <a:t> </a:t>
            </a:r>
            <a:r>
              <a:rPr lang="it-IT" sz="2000" dirty="0"/>
              <a:t>Azione: Interrompere il trattamento dello studio (questo verrà registrato sul modulo di follow-up). In questo non si tratta di una revoca.</a:t>
            </a:r>
          </a:p>
          <a:p>
            <a:pPr marL="514350" indent="-514350">
              <a:spcBef>
                <a:spcPts val="600"/>
              </a:spcBef>
              <a:buFont typeface="+mj-lt"/>
              <a:buAutoNum type="arabicParenR" startAt="2"/>
            </a:pPr>
            <a:r>
              <a:rPr lang="it-IT" sz="2400" b="1" dirty="0"/>
              <a:t>Non desidera essere contattato ulteriormente dal team di sperimentazione, ma intende ricevere un follow-up con la cartella clinica [questo vale solo per i siti che contattano i pazienti per il follow-up]</a:t>
            </a:r>
          </a:p>
          <a:p>
            <a:pPr marL="446088" indent="0">
              <a:spcBef>
                <a:spcPts val="600"/>
              </a:spcBef>
              <a:buNone/>
            </a:pPr>
            <a:r>
              <a:rPr lang="it-IT" sz="2000" dirty="0"/>
              <a:t>Azione: Assicurarsi che il team di sperimentazione non contatti nuovamente il paziente/i parenti. Completare il follow-up per quanto possibile in base alle cartelle cliniche. In questo non si tratta di una revoca.</a:t>
            </a:r>
          </a:p>
          <a:p>
            <a:pPr marL="514350" indent="-514350">
              <a:spcBef>
                <a:spcPts val="600"/>
              </a:spcBef>
              <a:buFont typeface="+mj-lt"/>
              <a:buAutoNum type="arabicParenR" startAt="3"/>
            </a:pPr>
            <a:r>
              <a:rPr lang="it-IT" sz="2400" b="1" dirty="0"/>
              <a:t>Non desidera essere contattato ulteriormente e non autorizza l'accesso alle sue cartelle cliniche</a:t>
            </a:r>
          </a:p>
          <a:p>
            <a:pPr marL="446088" indent="0">
              <a:spcBef>
                <a:spcPts val="600"/>
              </a:spcBef>
              <a:buNone/>
            </a:pPr>
            <a:r>
              <a:rPr lang="it-IT" sz="2000" dirty="0"/>
              <a:t>Azione: In questo si tratta di una revoca. Informare Ecraid o CRA e indicarlo nella cartella clinica. Interrompere il trattamento dello studio e assicurarsi che il team di sperimentazione non contatti nuovamente il paziente/i parenti.</a:t>
            </a:r>
          </a:p>
          <a:p>
            <a:pPr marL="446088" indent="0">
              <a:spcBef>
                <a:spcPts val="600"/>
              </a:spcBef>
              <a:buNone/>
            </a:pPr>
            <a:endParaRPr lang="it-IT" sz="800" dirty="0"/>
          </a:p>
          <a:p>
            <a:pPr>
              <a:spcBef>
                <a:spcPts val="1200"/>
              </a:spcBef>
            </a:pPr>
            <a:r>
              <a:rPr lang="it-IT" sz="2400" dirty="0"/>
              <a:t>Se un paziente viene contattato dopo aver riacquistato la capacità di intendere e di volere e non fornisce il consenso a continuare lo studio, allora in questo caso si tratta a tutti gli effetti di una revoca e deve essere trattata come al punto 3 di cui sopra</a:t>
            </a:r>
          </a:p>
          <a:p>
            <a:pPr>
              <a:spcBef>
                <a:spcPts val="1200"/>
              </a:spcBef>
            </a:pPr>
            <a:r>
              <a:rPr lang="it-IT" sz="2400" dirty="0"/>
              <a:t>Evitare di escludere i pazienti dallo studio, a meno che non sia assolutamente ciò che desiderano</a:t>
            </a:r>
          </a:p>
          <a:p>
            <a:pPr>
              <a:spcBef>
                <a:spcPts val="1200"/>
              </a:spcBef>
            </a:pPr>
            <a:r>
              <a:rPr lang="it-IT" sz="2400" dirty="0"/>
              <a:t>I dati raccolti fino al momento della revoca saranno comunque utilizzati per l'analisi</a:t>
            </a:r>
          </a:p>
          <a:p>
            <a:pPr>
              <a:spcBef>
                <a:spcPts val="1200"/>
              </a:spcBef>
            </a:pPr>
            <a:r>
              <a:rPr lang="it-IT" sz="2400" dirty="0"/>
              <a:t>Nessuno degli scenari sopra descritti costituisce una deviazione dal protocollo</a:t>
            </a:r>
          </a:p>
        </p:txBody>
      </p:sp>
    </p:spTree>
    <p:extLst>
      <p:ext uri="{BB962C8B-B14F-4D97-AF65-F5344CB8AC3E}">
        <p14:creationId xmlns:p14="http://schemas.microsoft.com/office/powerpoint/2010/main" val="14166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Consenso informato:</a:t>
            </a:r>
            <a:r>
              <a:t/>
            </a:r>
            <a:br/>
            <a:r>
              <a:rPr lang="it-IT" smtClean="0"/>
              <a:t>Riepilogo</a:t>
            </a:r>
          </a:p>
        </p:txBody>
      </p:sp>
      <p:sp>
        <p:nvSpPr>
          <p:cNvPr id="3" name="Content Placeholder 2"/>
          <p:cNvSpPr>
            <a:spLocks noGrp="1"/>
          </p:cNvSpPr>
          <p:nvPr>
            <p:ph idx="1"/>
          </p:nvPr>
        </p:nvSpPr>
        <p:spPr/>
        <p:txBody>
          <a:bodyPr/>
          <a:lstStyle/>
          <a:p>
            <a:r>
              <a:rPr lang="it-IT" smtClean="0"/>
              <a:t>Nell’ambito di RECOVERY, il consenso può essere fornito secondo diverse modalità:</a:t>
            </a:r>
          </a:p>
          <a:p>
            <a:pPr lvl="1"/>
            <a:r>
              <a:rPr lang="it-IT" smtClean="0"/>
              <a:t>Dal paziente stesso (direttamente o tramite un testimone, se necessario)</a:t>
            </a:r>
          </a:p>
          <a:p>
            <a:pPr lvl="1"/>
            <a:r>
              <a:rPr lang="it-IT" smtClean="0"/>
              <a:t>Da un rappresentante legale, se il paziente non è capace di intendere e di volere</a:t>
            </a:r>
          </a:p>
          <a:p>
            <a:pPr lvl="2"/>
            <a:endParaRPr lang="it-IT" dirty="0"/>
          </a:p>
          <a:p>
            <a:r>
              <a:rPr lang="it-IT" smtClean="0"/>
              <a:t>Se il paziente riacquista la capacità di intendere e di volere, deve essere contattato e gli deve essere chiesto il consenso per il suo coinvolgimento nello studio</a:t>
            </a:r>
          </a:p>
          <a:p>
            <a:pPr lvl="1"/>
            <a:endParaRPr lang="it-IT" dirty="0"/>
          </a:p>
          <a:p>
            <a:r>
              <a:rPr lang="it-IT" smtClean="0"/>
              <a:t>Grazie per il vostro contributo su questo aspetto essenziale di RECOVERY</a:t>
            </a:r>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Consenso informato</a:t>
            </a:r>
          </a:p>
        </p:txBody>
      </p:sp>
      <p:sp>
        <p:nvSpPr>
          <p:cNvPr id="3" name="Content Placeholder 2"/>
          <p:cNvSpPr>
            <a:spLocks noGrp="1"/>
          </p:cNvSpPr>
          <p:nvPr>
            <p:ph idx="1"/>
          </p:nvPr>
        </p:nvSpPr>
        <p:spPr/>
        <p:txBody>
          <a:bodyPr>
            <a:noAutofit/>
          </a:bodyPr>
          <a:lstStyle/>
          <a:p>
            <a:pPr>
              <a:spcBef>
                <a:spcPts val="1200"/>
              </a:spcBef>
            </a:pPr>
            <a:r>
              <a:rPr lang="it-IT" sz="2000" dirty="0" smtClean="0"/>
              <a:t>Per tutti i pazienti è richiesto il consenso informato scritto prima di qualsiasi procedura specifica della sperimentazione (non è ammissibile il consenso differito)</a:t>
            </a:r>
          </a:p>
          <a:p>
            <a:pPr>
              <a:spcBef>
                <a:spcPts val="1200"/>
              </a:spcBef>
            </a:pPr>
            <a:endParaRPr lang="it-IT" sz="2000" dirty="0"/>
          </a:p>
          <a:p>
            <a:pPr>
              <a:spcBef>
                <a:spcPts val="1200"/>
              </a:spcBef>
            </a:pPr>
            <a:r>
              <a:rPr lang="it-IT" sz="2000" dirty="0" smtClean="0"/>
              <a:t>I tipi di consenso sono tre:</a:t>
            </a:r>
          </a:p>
          <a:p>
            <a:pPr lvl="1">
              <a:spcBef>
                <a:spcPts val="1200"/>
              </a:spcBef>
            </a:pPr>
            <a:r>
              <a:rPr lang="it-IT" sz="1800" dirty="0" smtClean="0"/>
              <a:t>Direttamente dal paziente: se il paziente è capace di intendere e di volere ed è in grado di firmare il modulo autonomamente</a:t>
            </a:r>
          </a:p>
          <a:p>
            <a:pPr lvl="1">
              <a:spcBef>
                <a:spcPts val="1200"/>
              </a:spcBef>
            </a:pPr>
            <a:r>
              <a:rPr lang="it-IT" sz="1800" dirty="0" smtClean="0"/>
              <a:t>Con testimone: se il paziente è capace di intendere e di volere, ma non è in grado di firmare il modulo, un testimone può firmare per suo conto</a:t>
            </a:r>
          </a:p>
          <a:p>
            <a:pPr lvl="1">
              <a:spcBef>
                <a:spcPts val="1200"/>
              </a:spcBef>
            </a:pPr>
            <a:r>
              <a:rPr lang="it-IT" sz="1800" dirty="0" smtClean="0"/>
              <a:t>Rappresentante legale: se il paziente non è capace di intendere e di volere, il consenso può essere ottenuto tramite un rappresentante legale (si tenga presente che se il partecipante riacquista successivamente la capacità di intendere e di volere, deve anche fornire un consenso scritto per poter continuare)</a:t>
            </a:r>
          </a:p>
          <a:p>
            <a:pPr lvl="1">
              <a:spcBef>
                <a:spcPts val="1200"/>
              </a:spcBef>
            </a:pPr>
            <a:endParaRPr lang="it-IT" sz="1800" dirty="0"/>
          </a:p>
          <a:p>
            <a:pPr>
              <a:spcBef>
                <a:spcPts val="1200"/>
              </a:spcBef>
            </a:pPr>
            <a:r>
              <a:rPr lang="it-IT" sz="2000" dirty="0" smtClean="0"/>
              <a:t>I criteri per la determinazione della capacità devono essere gli stessi dell'assistenza medica di routine nel Paese del paziente</a:t>
            </a:r>
          </a:p>
          <a:p>
            <a:pPr lvl="1"/>
            <a:endParaRPr lang="it-IT" sz="1800" dirty="0"/>
          </a:p>
        </p:txBody>
      </p:sp>
      <p:sp>
        <p:nvSpPr>
          <p:cNvPr id="4" name="Slide Number Placeholder 3"/>
          <p:cNvSpPr>
            <a:spLocks noGrp="1"/>
          </p:cNvSpPr>
          <p:nvPr>
            <p:ph type="sldNum" sz="quarter" idx="12"/>
          </p:nvPr>
        </p:nvSpPr>
        <p:spPr/>
        <p:txBody>
          <a:bodyPr/>
          <a:lstStyle/>
          <a:p>
            <a:fld id="{42C0CA23-4D8D-4670-B5DD-ACC4E2457EF3}" type="slidenum">
              <a:rPr lang="en-GB" smtClean="0"/>
              <a:t>2</a:t>
            </a:fld>
            <a:endParaRPr lang="it-IT"/>
          </a:p>
        </p:txBody>
      </p:sp>
    </p:spTree>
    <p:extLst>
      <p:ext uri="{BB962C8B-B14F-4D97-AF65-F5344CB8AC3E}">
        <p14:creationId xmlns:p14="http://schemas.microsoft.com/office/powerpoint/2010/main" val="27628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Consenso informato</a:t>
            </a:r>
          </a:p>
        </p:txBody>
      </p:sp>
      <p:sp>
        <p:nvSpPr>
          <p:cNvPr id="3" name="Content Placeholder 2"/>
          <p:cNvSpPr>
            <a:spLocks noGrp="1"/>
          </p:cNvSpPr>
          <p:nvPr>
            <p:ph idx="1"/>
          </p:nvPr>
        </p:nvSpPr>
        <p:spPr>
          <a:xfrm>
            <a:off x="296739" y="1490662"/>
            <a:ext cx="6323517" cy="5010721"/>
          </a:xfrm>
        </p:spPr>
        <p:txBody>
          <a:bodyPr>
            <a:normAutofit/>
          </a:bodyPr>
          <a:lstStyle/>
          <a:p>
            <a:r>
              <a:rPr lang="it-IT" sz="2400" dirty="0"/>
              <a:t>Al paziente (o al suo rappresentante legale) deve essere consegnata la Scheda informativa per il partecipante e deve avere la possibilità di leggerla e porre eventuali domande</a:t>
            </a:r>
          </a:p>
          <a:p>
            <a:endParaRPr lang="it-IT" sz="2400" dirty="0"/>
          </a:p>
          <a:p>
            <a:r>
              <a:rPr lang="it-IT" sz="2400" dirty="0"/>
              <a:t>Se il paziente preferisce discutere di persona dello studio piuttosto che leggere il modulo, è possibile farlo (ma potrebbe essere necessaria una discussione più ampia per approfondire i punti presenti nel modulo)</a:t>
            </a:r>
          </a:p>
          <a:p>
            <a:endParaRPr lang="it-IT" sz="2400" dirty="0"/>
          </a:p>
          <a:p>
            <a:pPr marL="0" indent="0">
              <a:buNone/>
            </a:pPr>
            <a:endParaRPr lang="it-IT" sz="2400" dirty="0"/>
          </a:p>
        </p:txBody>
      </p:sp>
      <p:pic>
        <p:nvPicPr>
          <p:cNvPr id="6" name="Afbeelding 5">
            <a:extLst>
              <a:ext uri="{FF2B5EF4-FFF2-40B4-BE49-F238E27FC236}">
                <a16:creationId xmlns:a16="http://schemas.microsoft.com/office/drawing/2014/main" id="{DA958F47-2FE7-B016-59A7-8084E3AC7106}"/>
              </a:ext>
            </a:extLst>
          </p:cNvPr>
          <p:cNvPicPr>
            <a:picLocks noChangeAspect="1"/>
          </p:cNvPicPr>
          <p:nvPr/>
        </p:nvPicPr>
        <p:blipFill>
          <a:blip r:embed="rId2"/>
          <a:stretch>
            <a:fillRect/>
          </a:stretch>
        </p:blipFill>
        <p:spPr>
          <a:xfrm>
            <a:off x="7724848" y="99618"/>
            <a:ext cx="3794189" cy="6486642"/>
          </a:xfrm>
          <a:prstGeom prst="rect">
            <a:avLst/>
          </a:prstGeom>
          <a:ln>
            <a:solidFill>
              <a:schemeClr val="tx1"/>
            </a:solidFill>
          </a:ln>
        </p:spPr>
      </p:pic>
    </p:spTree>
    <p:extLst>
      <p:ext uri="{BB962C8B-B14F-4D97-AF65-F5344CB8AC3E}">
        <p14:creationId xmlns:p14="http://schemas.microsoft.com/office/powerpoint/2010/main" val="6163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Consenso informato</a:t>
            </a:r>
          </a:p>
        </p:txBody>
      </p:sp>
      <p:sp>
        <p:nvSpPr>
          <p:cNvPr id="3" name="Content Placeholder 2"/>
          <p:cNvSpPr>
            <a:spLocks noGrp="1"/>
          </p:cNvSpPr>
          <p:nvPr>
            <p:ph idx="1"/>
          </p:nvPr>
        </p:nvSpPr>
        <p:spPr>
          <a:xfrm>
            <a:off x="504201" y="1596884"/>
            <a:ext cx="11177899" cy="5070615"/>
          </a:xfrm>
        </p:spPr>
        <p:txBody>
          <a:bodyPr>
            <a:normAutofit fontScale="70000" lnSpcReduction="20000"/>
          </a:bodyPr>
          <a:lstStyle/>
          <a:p>
            <a:r>
              <a:rPr lang="it-IT" b="1" dirty="0"/>
              <a:t>Punti fondamentali da approfondire nella discussione:</a:t>
            </a:r>
          </a:p>
          <a:p>
            <a:pPr lvl="1">
              <a:spcBef>
                <a:spcPts val="1200"/>
              </a:spcBef>
            </a:pPr>
            <a:r>
              <a:rPr lang="it-IT" smtClean="0"/>
              <a:t>Assicurarsi che il paziente abbia avuto il tempo di porre eventuali domande.</a:t>
            </a:r>
          </a:p>
          <a:p>
            <a:pPr lvl="1">
              <a:spcBef>
                <a:spcPts val="1200"/>
              </a:spcBef>
            </a:pPr>
            <a:r>
              <a:rPr lang="it-IT" smtClean="0"/>
              <a:t>La partecipazione è </a:t>
            </a:r>
            <a:r>
              <a:rPr lang="it-IT" u="sng" dirty="0"/>
              <a:t>volontaria</a:t>
            </a:r>
            <a:r>
              <a:rPr lang="it-IT" smtClean="0"/>
              <a:t>, se il paziente non aderisce riceverà comunque la migliore assistenza disponibile.</a:t>
            </a:r>
          </a:p>
          <a:p>
            <a:pPr lvl="1">
              <a:spcBef>
                <a:spcPts val="1200"/>
              </a:spcBef>
            </a:pPr>
            <a:r>
              <a:rPr lang="it-IT" smtClean="0"/>
              <a:t>Se aderisce a partecipare allo studio, il paziente può cambiare idea e revocare il suo consenso in qualsiasi momento.</a:t>
            </a:r>
          </a:p>
          <a:p>
            <a:pPr lvl="1">
              <a:spcBef>
                <a:spcPts val="1200"/>
              </a:spcBef>
            </a:pPr>
            <a:r>
              <a:rPr lang="it-IT" smtClean="0"/>
              <a:t>Tutti i trattamenti possono avere effetti collaterali, che verranno sottoposti a monitoraggio.</a:t>
            </a:r>
          </a:p>
          <a:p>
            <a:pPr lvl="1">
              <a:spcBef>
                <a:spcPts val="1200"/>
              </a:spcBef>
            </a:pPr>
            <a:r>
              <a:rPr lang="it-IT" smtClean="0"/>
              <a:t>Alcuni dei dati del paziente saranno condivisi con il team di sperimentazione al di fuori della struttura ospedaliera (ed eventualmente con personale addetto al controllo del corretto svolgimento della sperimentazione)</a:t>
            </a:r>
          </a:p>
          <a:p>
            <a:pPr lvl="1">
              <a:spcBef>
                <a:spcPts val="1200"/>
              </a:spcBef>
            </a:pPr>
            <a:r>
              <a:rPr lang="it-IT" smtClean="0"/>
              <a:t>Questi dati saranno collegati al paziente solo tramite un codice, non saranno identificabili, e chiunque li visualizzi è tenuto a rispettare le norme di riservatezza. </a:t>
            </a:r>
          </a:p>
          <a:p>
            <a:pPr lvl="1">
              <a:spcBef>
                <a:spcPts val="1200"/>
              </a:spcBef>
            </a:pPr>
            <a:r>
              <a:rPr lang="it-IT" smtClean="0"/>
              <a:t>Il team di sperimentazione raccoglierà dati sul paziente dalle cartelle cliniche ospedaliere per 6 mesi e potrà contattare il paziente o un suo parente (non è necessario contattare il paziente se le cartelle cliniche sono sufficienti per completare il modulo di follow-up). </a:t>
            </a:r>
          </a:p>
          <a:p>
            <a:pPr lvl="1">
              <a:spcBef>
                <a:spcPts val="1200"/>
              </a:spcBef>
            </a:pPr>
            <a:r>
              <a:rPr lang="it-IT" smtClean="0"/>
              <a:t>I dati sul paziente saranno mantenuti confidenziali e conservati per almeno 25 anni. I dati resi anonimi potranno essere condivisi con ricercatori che conducono studi sulla polmonite o su altre malattie infettive.</a:t>
            </a:r>
          </a:p>
          <a:p>
            <a:r>
              <a:rPr lang="it-IT" smtClean="0"/>
              <a:t>Questi sono elencati sul modulo di consenso stesso, è quindi possibile utilizzare questo modulo come guida.</a:t>
            </a:r>
          </a:p>
          <a:p>
            <a:pPr lvl="1"/>
            <a:endParaRPr lang="it-IT" dirty="0"/>
          </a:p>
          <a:p>
            <a:pPr lvl="1"/>
            <a:endParaRPr lang="it-IT" dirty="0"/>
          </a:p>
          <a:p>
            <a:pPr lvl="1"/>
            <a:endParaRPr lang="it-IT" dirty="0"/>
          </a:p>
          <a:p>
            <a:pPr lvl="1"/>
            <a:endParaRPr lang="it-IT" dirty="0"/>
          </a:p>
        </p:txBody>
      </p:sp>
    </p:spTree>
    <p:extLst>
      <p:ext uri="{BB962C8B-B14F-4D97-AF65-F5344CB8AC3E}">
        <p14:creationId xmlns:p14="http://schemas.microsoft.com/office/powerpoint/2010/main" val="37140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Consenso informato: </a:t>
            </a:r>
            <a:r>
              <a:rPr dirty="0"/>
              <a:t/>
            </a:r>
            <a:br>
              <a:rPr dirty="0"/>
            </a:br>
            <a:r>
              <a:rPr lang="it-IT" dirty="0" smtClean="0"/>
              <a:t>pazienti parlanti altre lingue</a:t>
            </a:r>
          </a:p>
        </p:txBody>
      </p:sp>
      <p:sp>
        <p:nvSpPr>
          <p:cNvPr id="3" name="Content Placeholder 2"/>
          <p:cNvSpPr>
            <a:spLocks noGrp="1"/>
          </p:cNvSpPr>
          <p:nvPr>
            <p:ph idx="1"/>
          </p:nvPr>
        </p:nvSpPr>
        <p:spPr>
          <a:xfrm>
            <a:off x="450220" y="1440888"/>
            <a:ext cx="11291559" cy="4580078"/>
          </a:xfrm>
        </p:spPr>
        <p:txBody>
          <a:bodyPr/>
          <a:lstStyle/>
          <a:p>
            <a:endParaRPr lang="it-IT" dirty="0"/>
          </a:p>
          <a:p>
            <a:r>
              <a:rPr lang="it-IT" dirty="0" smtClean="0"/>
              <a:t>Se chi fornisce il consenso non parla la lingua, il processo deve essere supportato da un traduttore imparziale (non facente parte del team di sperimentazione), ad esempio un servizio di traduzione telefonica</a:t>
            </a:r>
          </a:p>
          <a:p>
            <a:endParaRPr lang="it-IT" dirty="0"/>
          </a:p>
          <a:p>
            <a:r>
              <a:rPr lang="it-IT" dirty="0" smtClean="0"/>
              <a:t>In questo caso, indicare nelle note la modalità di ottenimento del consenso</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DB73A42E-C345-D297-DCE1-21FB76D423C4}"/>
              </a:ext>
            </a:extLst>
          </p:cNvPr>
          <p:cNvPicPr>
            <a:picLocks noChangeAspect="1"/>
          </p:cNvPicPr>
          <p:nvPr/>
        </p:nvPicPr>
        <p:blipFill rotWithShape="1">
          <a:blip r:embed="rId2"/>
          <a:srcRect b="35874"/>
          <a:stretch/>
        </p:blipFill>
        <p:spPr>
          <a:xfrm>
            <a:off x="7089369" y="4108362"/>
            <a:ext cx="2323733" cy="2524160"/>
          </a:xfrm>
          <a:prstGeom prst="rect">
            <a:avLst/>
          </a:prstGeom>
        </p:spPr>
      </p:pic>
      <p:sp>
        <p:nvSpPr>
          <p:cNvPr id="2" name="Title 1"/>
          <p:cNvSpPr>
            <a:spLocks noGrp="1"/>
          </p:cNvSpPr>
          <p:nvPr>
            <p:ph type="title"/>
          </p:nvPr>
        </p:nvSpPr>
        <p:spPr/>
        <p:txBody>
          <a:bodyPr>
            <a:normAutofit/>
          </a:bodyPr>
          <a:lstStyle/>
          <a:p>
            <a:r>
              <a:rPr lang="it-IT" sz="3600" dirty="0" smtClean="0"/>
              <a:t>Consenso informato: </a:t>
            </a:r>
            <a:r>
              <a:rPr sz="3600" dirty="0"/>
              <a:t/>
            </a:r>
            <a:br>
              <a:rPr sz="3600" dirty="0"/>
            </a:br>
            <a:r>
              <a:rPr lang="it-IT" sz="3600" dirty="0" smtClean="0"/>
              <a:t>Direttamente dal paziente</a:t>
            </a:r>
          </a:p>
        </p:txBody>
      </p:sp>
      <p:sp>
        <p:nvSpPr>
          <p:cNvPr id="3" name="Content Placeholder 2"/>
          <p:cNvSpPr>
            <a:spLocks noGrp="1"/>
          </p:cNvSpPr>
          <p:nvPr>
            <p:ph idx="1"/>
          </p:nvPr>
        </p:nvSpPr>
        <p:spPr>
          <a:xfrm>
            <a:off x="89793" y="1434787"/>
            <a:ext cx="5599929" cy="5030021"/>
          </a:xfrm>
        </p:spPr>
        <p:txBody>
          <a:bodyPr>
            <a:normAutofit/>
          </a:bodyPr>
          <a:lstStyle/>
          <a:p>
            <a:r>
              <a:rPr lang="it-IT" sz="2000" dirty="0" smtClean="0"/>
              <a:t>Se il paziente è in grado di firmare, deve scrivere sul modulo il proprio nome, la firma e la data</a:t>
            </a:r>
          </a:p>
          <a:p>
            <a:endParaRPr lang="it-IT" sz="2000" dirty="0"/>
          </a:p>
          <a:p>
            <a:r>
              <a:rPr lang="it-IT" sz="2000" dirty="0" smtClean="0"/>
              <a:t>La persona che raccoglie il consenso deve fare lo stesso e completare gli altri campi del modulo di consenso (il numero dello studio sarà assegnato al momento della randomizzazione)</a:t>
            </a:r>
          </a:p>
          <a:p>
            <a:endParaRPr lang="it-IT" sz="2000" dirty="0"/>
          </a:p>
          <a:p>
            <a:r>
              <a:rPr lang="it-IT" sz="2000" dirty="0" smtClean="0"/>
              <a:t>Fare delle copie:</a:t>
            </a:r>
          </a:p>
          <a:p>
            <a:pPr lvl="1"/>
            <a:r>
              <a:rPr lang="it-IT" sz="1800" dirty="0" smtClean="0"/>
              <a:t>1 per il file del sito (originale)</a:t>
            </a:r>
          </a:p>
          <a:p>
            <a:pPr lvl="1"/>
            <a:r>
              <a:rPr lang="it-IT" sz="1800" dirty="0" smtClean="0"/>
              <a:t>1 per il partecipante</a:t>
            </a:r>
          </a:p>
        </p:txBody>
      </p:sp>
      <p:sp>
        <p:nvSpPr>
          <p:cNvPr id="5" name="TextBox 4">
            <a:extLst>
              <a:ext uri="{FF2B5EF4-FFF2-40B4-BE49-F238E27FC236}">
                <a16:creationId xmlns:a16="http://schemas.microsoft.com/office/drawing/2014/main" id="{82718F99-F6B7-CF46-BB3A-7EB889BC34BC}"/>
              </a:ext>
            </a:extLst>
          </p:cNvPr>
          <p:cNvSpPr txBox="1"/>
          <p:nvPr/>
        </p:nvSpPr>
        <p:spPr>
          <a:xfrm>
            <a:off x="4876047" y="4681734"/>
            <a:ext cx="2047868" cy="584775"/>
          </a:xfrm>
          <a:prstGeom prst="rect">
            <a:avLst/>
          </a:prstGeom>
          <a:noFill/>
        </p:spPr>
        <p:txBody>
          <a:bodyPr wrap="none" rtlCol="0">
            <a:spAutoFit/>
          </a:bodyPr>
          <a:lstStyle/>
          <a:p>
            <a:pPr algn="ctr"/>
            <a:r>
              <a:rPr lang="it-IT" sz="1600" b="1" dirty="0">
                <a:solidFill>
                  <a:srgbClr val="0070C0"/>
                </a:solidFill>
              </a:rPr>
              <a:t>Compilato dalla persona </a:t>
            </a:r>
          </a:p>
          <a:p>
            <a:pPr algn="ctr"/>
            <a:r>
              <a:rPr lang="it-IT" sz="1600" b="1" dirty="0">
                <a:solidFill>
                  <a:srgbClr val="0070C0"/>
                </a:solidFill>
              </a:rPr>
              <a:t>che RACCOGLIE il consenso</a:t>
            </a:r>
          </a:p>
        </p:txBody>
      </p:sp>
      <p:cxnSp>
        <p:nvCxnSpPr>
          <p:cNvPr id="12" name="Straight Arrow Connector 11">
            <a:extLst>
              <a:ext uri="{FF2B5EF4-FFF2-40B4-BE49-F238E27FC236}">
                <a16:creationId xmlns:a16="http://schemas.microsoft.com/office/drawing/2014/main" id="{BA5ECD91-1643-7144-BBC6-1E6401B3B184}"/>
              </a:ext>
            </a:extLst>
          </p:cNvPr>
          <p:cNvCxnSpPr>
            <a:cxnSpLocks/>
          </p:cNvCxnSpPr>
          <p:nvPr/>
        </p:nvCxnSpPr>
        <p:spPr>
          <a:xfrm flipV="1">
            <a:off x="6411588" y="4084138"/>
            <a:ext cx="257683" cy="52428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DECACBC7-6B10-84E3-E931-91ECDC965236}"/>
              </a:ext>
            </a:extLst>
          </p:cNvPr>
          <p:cNvPicPr>
            <a:picLocks noChangeAspect="1"/>
          </p:cNvPicPr>
          <p:nvPr/>
        </p:nvPicPr>
        <p:blipFill>
          <a:blip r:embed="rId3"/>
          <a:stretch>
            <a:fillRect/>
          </a:stretch>
        </p:blipFill>
        <p:spPr>
          <a:xfrm>
            <a:off x="5954098" y="124949"/>
            <a:ext cx="2270542" cy="3824848"/>
          </a:xfrm>
          <a:prstGeom prst="rect">
            <a:avLst/>
          </a:prstGeom>
        </p:spPr>
      </p:pic>
      <p:pic>
        <p:nvPicPr>
          <p:cNvPr id="18" name="Afbeelding 17">
            <a:extLst>
              <a:ext uri="{FF2B5EF4-FFF2-40B4-BE49-F238E27FC236}">
                <a16:creationId xmlns:a16="http://schemas.microsoft.com/office/drawing/2014/main" id="{002CD313-C69C-0E1C-8FFB-7DE5F3AE2D3B}"/>
              </a:ext>
            </a:extLst>
          </p:cNvPr>
          <p:cNvPicPr>
            <a:picLocks noChangeAspect="1"/>
          </p:cNvPicPr>
          <p:nvPr/>
        </p:nvPicPr>
        <p:blipFill>
          <a:blip r:embed="rId4"/>
          <a:stretch>
            <a:fillRect/>
          </a:stretch>
        </p:blipFill>
        <p:spPr>
          <a:xfrm>
            <a:off x="9715325" y="2455045"/>
            <a:ext cx="2598395" cy="4388214"/>
          </a:xfrm>
          <a:prstGeom prst="rect">
            <a:avLst/>
          </a:prstGeom>
        </p:spPr>
      </p:pic>
      <p:sp>
        <p:nvSpPr>
          <p:cNvPr id="20" name="TextBox 9">
            <a:extLst>
              <a:ext uri="{FF2B5EF4-FFF2-40B4-BE49-F238E27FC236}">
                <a16:creationId xmlns:a16="http://schemas.microsoft.com/office/drawing/2014/main" id="{817103E6-B603-E1DB-F896-ECA338622C2C}"/>
              </a:ext>
            </a:extLst>
          </p:cNvPr>
          <p:cNvSpPr txBox="1"/>
          <p:nvPr/>
        </p:nvSpPr>
        <p:spPr>
          <a:xfrm>
            <a:off x="9460509" y="1467465"/>
            <a:ext cx="2159150" cy="584775"/>
          </a:xfrm>
          <a:prstGeom prst="rect">
            <a:avLst/>
          </a:prstGeom>
          <a:noFill/>
        </p:spPr>
        <p:txBody>
          <a:bodyPr wrap="square" rtlCol="0">
            <a:spAutoFit/>
          </a:bodyPr>
          <a:lstStyle/>
          <a:p>
            <a:pPr algn="ctr"/>
            <a:r>
              <a:rPr lang="it-IT" sz="1600" b="1" dirty="0">
                <a:solidFill>
                  <a:srgbClr val="00B050"/>
                </a:solidFill>
              </a:rPr>
              <a:t>Compilato dalla persona </a:t>
            </a:r>
          </a:p>
          <a:p>
            <a:pPr algn="ctr"/>
            <a:r>
              <a:rPr lang="it-IT" sz="1600" b="1" dirty="0">
                <a:solidFill>
                  <a:srgbClr val="00B050"/>
                </a:solidFill>
              </a:rPr>
              <a:t>CHE FORNISCE il consenso</a:t>
            </a:r>
          </a:p>
        </p:txBody>
      </p:sp>
      <p:cxnSp>
        <p:nvCxnSpPr>
          <p:cNvPr id="22" name="Straight Arrow Connector 20">
            <a:extLst>
              <a:ext uri="{FF2B5EF4-FFF2-40B4-BE49-F238E27FC236}">
                <a16:creationId xmlns:a16="http://schemas.microsoft.com/office/drawing/2014/main" id="{0DFF53C5-9656-470B-6479-E38D19C6359A}"/>
              </a:ext>
            </a:extLst>
          </p:cNvPr>
          <p:cNvCxnSpPr>
            <a:cxnSpLocks/>
          </p:cNvCxnSpPr>
          <p:nvPr/>
        </p:nvCxnSpPr>
        <p:spPr>
          <a:xfrm flipH="1">
            <a:off x="8343502" y="2078237"/>
            <a:ext cx="1134955" cy="5252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id="{ACC7CB5B-EAA4-89EE-E1DA-FA57C114CD0F}"/>
              </a:ext>
            </a:extLst>
          </p:cNvPr>
          <p:cNvSpPr txBox="1"/>
          <p:nvPr/>
        </p:nvSpPr>
        <p:spPr>
          <a:xfrm>
            <a:off x="9715326" y="4605454"/>
            <a:ext cx="2290132" cy="490654"/>
          </a:xfrm>
          <a:prstGeom prst="rect">
            <a:avLst/>
          </a:prstGeom>
          <a:noFill/>
          <a:ln w="38100">
            <a:solidFill>
              <a:srgbClr val="0070C0"/>
            </a:solidFill>
          </a:ln>
        </p:spPr>
        <p:txBody>
          <a:bodyPr wrap="square" rtlCol="0">
            <a:spAutoFit/>
          </a:bodyPr>
          <a:lstStyle/>
          <a:p>
            <a:endParaRPr lang="en-GB" dirty="0"/>
          </a:p>
        </p:txBody>
      </p:sp>
      <p:cxnSp>
        <p:nvCxnSpPr>
          <p:cNvPr id="26" name="Straight Arrow Connector 11">
            <a:extLst>
              <a:ext uri="{FF2B5EF4-FFF2-40B4-BE49-F238E27FC236}">
                <a16:creationId xmlns:a16="http://schemas.microsoft.com/office/drawing/2014/main" id="{E460A1AF-1601-C03E-4DEB-60BC3DB0D19A}"/>
              </a:ext>
            </a:extLst>
          </p:cNvPr>
          <p:cNvCxnSpPr>
            <a:cxnSpLocks/>
          </p:cNvCxnSpPr>
          <p:nvPr/>
        </p:nvCxnSpPr>
        <p:spPr>
          <a:xfrm flipV="1">
            <a:off x="7021192" y="4850781"/>
            <a:ext cx="2607511" cy="17841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20">
            <a:extLst>
              <a:ext uri="{FF2B5EF4-FFF2-40B4-BE49-F238E27FC236}">
                <a16:creationId xmlns:a16="http://schemas.microsoft.com/office/drawing/2014/main" id="{6C22F73C-7746-97DB-581E-B2230AEC98C2}"/>
              </a:ext>
            </a:extLst>
          </p:cNvPr>
          <p:cNvCxnSpPr>
            <a:cxnSpLocks/>
          </p:cNvCxnSpPr>
          <p:nvPr/>
        </p:nvCxnSpPr>
        <p:spPr>
          <a:xfrm>
            <a:off x="9715325" y="2078237"/>
            <a:ext cx="615203" cy="120614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7">
            <a:extLst>
              <a:ext uri="{FF2B5EF4-FFF2-40B4-BE49-F238E27FC236}">
                <a16:creationId xmlns:a16="http://schemas.microsoft.com/office/drawing/2014/main" id="{D05E063D-545A-6944-EE54-2B316981B7B0}"/>
              </a:ext>
            </a:extLst>
          </p:cNvPr>
          <p:cNvSpPr txBox="1"/>
          <p:nvPr/>
        </p:nvSpPr>
        <p:spPr>
          <a:xfrm>
            <a:off x="5972886" y="2352078"/>
            <a:ext cx="2213362" cy="928144"/>
          </a:xfrm>
          <a:prstGeom prst="rect">
            <a:avLst/>
          </a:prstGeom>
          <a:noFill/>
          <a:ln w="28575">
            <a:solidFill>
              <a:srgbClr val="00B050"/>
            </a:solidFill>
          </a:ln>
        </p:spPr>
        <p:txBody>
          <a:bodyPr wrap="square" rtlCol="0">
            <a:spAutoFit/>
          </a:bodyPr>
          <a:lstStyle/>
          <a:p>
            <a:endParaRPr lang="en-GB" dirty="0"/>
          </a:p>
        </p:txBody>
      </p:sp>
      <p:sp>
        <p:nvSpPr>
          <p:cNvPr id="39" name="TextBox 7">
            <a:extLst>
              <a:ext uri="{FF2B5EF4-FFF2-40B4-BE49-F238E27FC236}">
                <a16:creationId xmlns:a16="http://schemas.microsoft.com/office/drawing/2014/main" id="{29A2558F-9241-B1F7-DFF5-746F1B954B4F}"/>
              </a:ext>
            </a:extLst>
          </p:cNvPr>
          <p:cNvSpPr txBox="1"/>
          <p:nvPr/>
        </p:nvSpPr>
        <p:spPr>
          <a:xfrm>
            <a:off x="9715325" y="3459872"/>
            <a:ext cx="2270542" cy="1145581"/>
          </a:xfrm>
          <a:prstGeom prst="rect">
            <a:avLst/>
          </a:prstGeom>
          <a:noFill/>
          <a:ln w="28575">
            <a:solidFill>
              <a:srgbClr val="00B050"/>
            </a:solidFill>
          </a:ln>
        </p:spPr>
        <p:txBody>
          <a:bodyPr wrap="square" rtlCol="0">
            <a:spAutoFit/>
          </a:bodyPr>
          <a:lstStyle/>
          <a:p>
            <a:endParaRPr lang="en-GB" dirty="0"/>
          </a:p>
        </p:txBody>
      </p:sp>
      <p:sp>
        <p:nvSpPr>
          <p:cNvPr id="41" name="TextBox 3">
            <a:extLst>
              <a:ext uri="{FF2B5EF4-FFF2-40B4-BE49-F238E27FC236}">
                <a16:creationId xmlns:a16="http://schemas.microsoft.com/office/drawing/2014/main" id="{82651E36-C844-B183-1318-BADC6E6857F6}"/>
              </a:ext>
            </a:extLst>
          </p:cNvPr>
          <p:cNvSpPr txBox="1"/>
          <p:nvPr/>
        </p:nvSpPr>
        <p:spPr>
          <a:xfrm>
            <a:off x="5976850" y="3280222"/>
            <a:ext cx="2213362" cy="745115"/>
          </a:xfrm>
          <a:prstGeom prst="rect">
            <a:avLst/>
          </a:prstGeom>
          <a:noFill/>
          <a:ln w="38100">
            <a:solidFill>
              <a:srgbClr val="0070C0"/>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1441DC9C-67B1-4423-E958-2796722B7A16}"/>
              </a:ext>
            </a:extLst>
          </p:cNvPr>
          <p:cNvSpPr txBox="1"/>
          <p:nvPr/>
        </p:nvSpPr>
        <p:spPr>
          <a:xfrm>
            <a:off x="7089368" y="4047563"/>
            <a:ext cx="2213362" cy="745115"/>
          </a:xfrm>
          <a:prstGeom prst="rect">
            <a:avLst/>
          </a:prstGeom>
          <a:noFill/>
          <a:ln w="38100">
            <a:solidFill>
              <a:srgbClr val="0070C0"/>
            </a:solidFill>
          </a:ln>
        </p:spPr>
        <p:txBody>
          <a:bodyPr wrap="square" rtlCol="0">
            <a:spAutoFit/>
          </a:bodyPr>
          <a:lstStyle/>
          <a:p>
            <a:endParaRPr lang="en-GB" dirty="0"/>
          </a:p>
        </p:txBody>
      </p:sp>
      <p:cxnSp>
        <p:nvCxnSpPr>
          <p:cNvPr id="6" name="Straight Arrow Connector 11">
            <a:extLst>
              <a:ext uri="{FF2B5EF4-FFF2-40B4-BE49-F238E27FC236}">
                <a16:creationId xmlns:a16="http://schemas.microsoft.com/office/drawing/2014/main" id="{CE49710D-F6A0-4C3F-D234-3B3954F28086}"/>
              </a:ext>
            </a:extLst>
          </p:cNvPr>
          <p:cNvCxnSpPr>
            <a:cxnSpLocks/>
          </p:cNvCxnSpPr>
          <p:nvPr/>
        </p:nvCxnSpPr>
        <p:spPr>
          <a:xfrm flipV="1">
            <a:off x="6464187" y="4511541"/>
            <a:ext cx="525379" cy="11582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Consenso informato: </a:t>
            </a:r>
            <a:r>
              <a:t/>
            </a:r>
            <a:br/>
            <a:r>
              <a:rPr lang="it-IT" smtClean="0"/>
              <a:t>con testimone</a:t>
            </a:r>
          </a:p>
        </p:txBody>
      </p:sp>
      <p:sp>
        <p:nvSpPr>
          <p:cNvPr id="3" name="Content Placeholder 2"/>
          <p:cNvSpPr>
            <a:spLocks noGrp="1"/>
          </p:cNvSpPr>
          <p:nvPr>
            <p:ph idx="1"/>
          </p:nvPr>
        </p:nvSpPr>
        <p:spPr>
          <a:xfrm>
            <a:off x="126196" y="1517082"/>
            <a:ext cx="5805272" cy="5340918"/>
          </a:xfrm>
        </p:spPr>
        <p:txBody>
          <a:bodyPr>
            <a:noAutofit/>
          </a:bodyPr>
          <a:lstStyle/>
          <a:p>
            <a:r>
              <a:rPr lang="it-IT" sz="2000" dirty="0" smtClean="0"/>
              <a:t>Se il paziente è in grado di fornire il proprio consenso ma non è fisicamente in grado di firmare, il modulo deve essere compilato da un testimone imparziale (non facente parte del team di sperimentazione)</a:t>
            </a:r>
            <a:endParaRPr lang="it-IT" sz="2000" dirty="0">
              <a:solidFill>
                <a:srgbClr val="FF0000"/>
              </a:solidFill>
            </a:endParaRPr>
          </a:p>
          <a:p>
            <a:pPr marL="0" indent="0">
              <a:buNone/>
            </a:pPr>
            <a:endParaRPr lang="it-IT" sz="2000" dirty="0"/>
          </a:p>
          <a:p>
            <a:r>
              <a:rPr lang="it-IT" sz="2000" dirty="0" smtClean="0"/>
              <a:t>La persona che raccoglie il consenso deve fare lo stesso e completare gli altri campi del modulo di consenso (il numero dello studio sarà assegnato al momento della randomizzazione)</a:t>
            </a:r>
          </a:p>
          <a:p>
            <a:pPr marL="0" indent="0">
              <a:buNone/>
            </a:pPr>
            <a:endParaRPr lang="it-IT" sz="2000" dirty="0"/>
          </a:p>
          <a:p>
            <a:r>
              <a:rPr lang="it-IT" sz="2000" dirty="0" smtClean="0"/>
              <a:t>Fare delle copie:</a:t>
            </a:r>
          </a:p>
          <a:p>
            <a:pPr lvl="1"/>
            <a:r>
              <a:rPr lang="it-IT" sz="1800" dirty="0" smtClean="0"/>
              <a:t>1 per il file del sito (originale)</a:t>
            </a:r>
          </a:p>
          <a:p>
            <a:pPr lvl="1"/>
            <a:r>
              <a:rPr lang="it-IT" sz="1800" dirty="0" smtClean="0"/>
              <a:t>1 per il partecipante</a:t>
            </a:r>
          </a:p>
        </p:txBody>
      </p:sp>
      <p:sp>
        <p:nvSpPr>
          <p:cNvPr id="10" name="TextBox 9">
            <a:extLst>
              <a:ext uri="{FF2B5EF4-FFF2-40B4-BE49-F238E27FC236}">
                <a16:creationId xmlns:a16="http://schemas.microsoft.com/office/drawing/2014/main" id="{1CC731D9-FBB6-1440-836C-FA9584550DF8}"/>
              </a:ext>
            </a:extLst>
          </p:cNvPr>
          <p:cNvSpPr txBox="1"/>
          <p:nvPr/>
        </p:nvSpPr>
        <p:spPr>
          <a:xfrm>
            <a:off x="8186248" y="2180245"/>
            <a:ext cx="1439523" cy="1077218"/>
          </a:xfrm>
          <a:prstGeom prst="rect">
            <a:avLst/>
          </a:prstGeom>
          <a:noFill/>
        </p:spPr>
        <p:txBody>
          <a:bodyPr wrap="square" rtlCol="0">
            <a:spAutoFit/>
          </a:bodyPr>
          <a:lstStyle/>
          <a:p>
            <a:pPr algn="ctr"/>
            <a:r>
              <a:rPr lang="it-IT" sz="1600" b="1" dirty="0">
                <a:solidFill>
                  <a:srgbClr val="00B050"/>
                </a:solidFill>
              </a:rPr>
              <a:t>Compilato dalla persona </a:t>
            </a:r>
          </a:p>
          <a:p>
            <a:pPr algn="ctr"/>
            <a:r>
              <a:rPr lang="it-IT" sz="1600" b="1" dirty="0">
                <a:solidFill>
                  <a:srgbClr val="00B050"/>
                </a:solidFill>
              </a:rPr>
              <a:t>Consenso IN PRESENZA DI UN TESTIMONE</a:t>
            </a:r>
          </a:p>
        </p:txBody>
      </p:sp>
      <p:pic>
        <p:nvPicPr>
          <p:cNvPr id="14" name="Afbeelding 13">
            <a:extLst>
              <a:ext uri="{FF2B5EF4-FFF2-40B4-BE49-F238E27FC236}">
                <a16:creationId xmlns:a16="http://schemas.microsoft.com/office/drawing/2014/main" id="{BB7FF614-5ADF-93E1-07E6-1375BD7853EA}"/>
              </a:ext>
            </a:extLst>
          </p:cNvPr>
          <p:cNvPicPr>
            <a:picLocks noChangeAspect="1"/>
          </p:cNvPicPr>
          <p:nvPr/>
        </p:nvPicPr>
        <p:blipFill rotWithShape="1">
          <a:blip r:embed="rId2"/>
          <a:srcRect b="35874"/>
          <a:stretch/>
        </p:blipFill>
        <p:spPr>
          <a:xfrm>
            <a:off x="7089369" y="4108362"/>
            <a:ext cx="2323733" cy="2524160"/>
          </a:xfrm>
          <a:prstGeom prst="rect">
            <a:avLst/>
          </a:prstGeom>
        </p:spPr>
      </p:pic>
      <p:sp>
        <p:nvSpPr>
          <p:cNvPr id="16" name="TextBox 4">
            <a:extLst>
              <a:ext uri="{FF2B5EF4-FFF2-40B4-BE49-F238E27FC236}">
                <a16:creationId xmlns:a16="http://schemas.microsoft.com/office/drawing/2014/main" id="{149D0855-CFD6-1177-7E29-B01C09012EA2}"/>
              </a:ext>
            </a:extLst>
          </p:cNvPr>
          <p:cNvSpPr txBox="1"/>
          <p:nvPr/>
        </p:nvSpPr>
        <p:spPr>
          <a:xfrm>
            <a:off x="4905075" y="4667220"/>
            <a:ext cx="2047868" cy="584775"/>
          </a:xfrm>
          <a:prstGeom prst="rect">
            <a:avLst/>
          </a:prstGeom>
          <a:noFill/>
        </p:spPr>
        <p:txBody>
          <a:bodyPr wrap="none" rtlCol="0">
            <a:spAutoFit/>
          </a:bodyPr>
          <a:lstStyle/>
          <a:p>
            <a:pPr algn="ctr"/>
            <a:r>
              <a:rPr lang="it-IT" sz="1600" b="1" dirty="0">
                <a:solidFill>
                  <a:srgbClr val="0070C0"/>
                </a:solidFill>
              </a:rPr>
              <a:t>Compilato dalla persona </a:t>
            </a:r>
          </a:p>
          <a:p>
            <a:pPr algn="ctr"/>
            <a:r>
              <a:rPr lang="it-IT" sz="1600" b="1" dirty="0">
                <a:solidFill>
                  <a:srgbClr val="0070C0"/>
                </a:solidFill>
              </a:rPr>
              <a:t>che RACCOGLIE il consenso</a:t>
            </a:r>
          </a:p>
        </p:txBody>
      </p:sp>
      <p:cxnSp>
        <p:nvCxnSpPr>
          <p:cNvPr id="17" name="Straight Arrow Connector 11">
            <a:extLst>
              <a:ext uri="{FF2B5EF4-FFF2-40B4-BE49-F238E27FC236}">
                <a16:creationId xmlns:a16="http://schemas.microsoft.com/office/drawing/2014/main" id="{8A3DBC9C-AE02-C1F5-4FB9-1D627C743C8F}"/>
              </a:ext>
            </a:extLst>
          </p:cNvPr>
          <p:cNvCxnSpPr>
            <a:cxnSpLocks/>
          </p:cNvCxnSpPr>
          <p:nvPr/>
        </p:nvCxnSpPr>
        <p:spPr>
          <a:xfrm>
            <a:off x="6493976" y="5301062"/>
            <a:ext cx="395018" cy="78645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AC21B5CF-3814-24FC-490A-BB6E95284B1B}"/>
              </a:ext>
            </a:extLst>
          </p:cNvPr>
          <p:cNvPicPr>
            <a:picLocks noChangeAspect="1"/>
          </p:cNvPicPr>
          <p:nvPr/>
        </p:nvPicPr>
        <p:blipFill>
          <a:blip r:embed="rId3"/>
          <a:stretch>
            <a:fillRect/>
          </a:stretch>
        </p:blipFill>
        <p:spPr>
          <a:xfrm>
            <a:off x="5954098" y="124949"/>
            <a:ext cx="2270542" cy="3824848"/>
          </a:xfrm>
          <a:prstGeom prst="rect">
            <a:avLst/>
          </a:prstGeom>
        </p:spPr>
      </p:pic>
      <p:pic>
        <p:nvPicPr>
          <p:cNvPr id="19" name="Afbeelding 18">
            <a:extLst>
              <a:ext uri="{FF2B5EF4-FFF2-40B4-BE49-F238E27FC236}">
                <a16:creationId xmlns:a16="http://schemas.microsoft.com/office/drawing/2014/main" id="{418A5663-67D4-BDBA-B4E1-F44B5796B84F}"/>
              </a:ext>
            </a:extLst>
          </p:cNvPr>
          <p:cNvPicPr>
            <a:picLocks noChangeAspect="1"/>
          </p:cNvPicPr>
          <p:nvPr/>
        </p:nvPicPr>
        <p:blipFill>
          <a:blip r:embed="rId4"/>
          <a:stretch>
            <a:fillRect/>
          </a:stretch>
        </p:blipFill>
        <p:spPr>
          <a:xfrm>
            <a:off x="9715325" y="2455045"/>
            <a:ext cx="2598395" cy="4388214"/>
          </a:xfrm>
          <a:prstGeom prst="rect">
            <a:avLst/>
          </a:prstGeom>
        </p:spPr>
      </p:pic>
      <p:cxnSp>
        <p:nvCxnSpPr>
          <p:cNvPr id="22" name="Straight Arrow Connector 20">
            <a:extLst>
              <a:ext uri="{FF2B5EF4-FFF2-40B4-BE49-F238E27FC236}">
                <a16:creationId xmlns:a16="http://schemas.microsoft.com/office/drawing/2014/main" id="{E4309A80-E9EC-6055-9D47-EE410D6847BE}"/>
              </a:ext>
            </a:extLst>
          </p:cNvPr>
          <p:cNvCxnSpPr>
            <a:cxnSpLocks/>
          </p:cNvCxnSpPr>
          <p:nvPr/>
        </p:nvCxnSpPr>
        <p:spPr>
          <a:xfrm flipH="1">
            <a:off x="7973579" y="3689938"/>
            <a:ext cx="567477" cy="165565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1">
            <a:extLst>
              <a:ext uri="{FF2B5EF4-FFF2-40B4-BE49-F238E27FC236}">
                <a16:creationId xmlns:a16="http://schemas.microsoft.com/office/drawing/2014/main" id="{FF7D27AB-FF3A-3BA0-32F7-E9B568FF316F}"/>
              </a:ext>
            </a:extLst>
          </p:cNvPr>
          <p:cNvCxnSpPr>
            <a:cxnSpLocks/>
          </p:cNvCxnSpPr>
          <p:nvPr/>
        </p:nvCxnSpPr>
        <p:spPr>
          <a:xfrm flipV="1">
            <a:off x="7221878" y="4759499"/>
            <a:ext cx="2428092" cy="9128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0">
            <a:extLst>
              <a:ext uri="{FF2B5EF4-FFF2-40B4-BE49-F238E27FC236}">
                <a16:creationId xmlns:a16="http://schemas.microsoft.com/office/drawing/2014/main" id="{F186F9E0-9A2D-1908-06BC-21FF22491996}"/>
              </a:ext>
            </a:extLst>
          </p:cNvPr>
          <p:cNvCxnSpPr>
            <a:cxnSpLocks/>
          </p:cNvCxnSpPr>
          <p:nvPr/>
        </p:nvCxnSpPr>
        <p:spPr>
          <a:xfrm>
            <a:off x="8885251" y="3677727"/>
            <a:ext cx="728226" cy="181625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7">
            <a:extLst>
              <a:ext uri="{FF2B5EF4-FFF2-40B4-BE49-F238E27FC236}">
                <a16:creationId xmlns:a16="http://schemas.microsoft.com/office/drawing/2014/main" id="{E01CFD43-0176-0C91-F6BD-B1A81087554E}"/>
              </a:ext>
            </a:extLst>
          </p:cNvPr>
          <p:cNvSpPr txBox="1"/>
          <p:nvPr/>
        </p:nvSpPr>
        <p:spPr>
          <a:xfrm>
            <a:off x="7079567" y="5529140"/>
            <a:ext cx="2047868" cy="373992"/>
          </a:xfrm>
          <a:prstGeom prst="rect">
            <a:avLst/>
          </a:prstGeom>
          <a:noFill/>
          <a:ln w="28575">
            <a:solidFill>
              <a:srgbClr val="00B050"/>
            </a:solidFill>
          </a:ln>
        </p:spPr>
        <p:txBody>
          <a:bodyPr wrap="square" rtlCol="0">
            <a:spAutoFit/>
          </a:bodyPr>
          <a:lstStyle/>
          <a:p>
            <a:endParaRPr lang="en-GB" dirty="0"/>
          </a:p>
        </p:txBody>
      </p:sp>
      <p:sp>
        <p:nvSpPr>
          <p:cNvPr id="29" name="TextBox 7">
            <a:extLst>
              <a:ext uri="{FF2B5EF4-FFF2-40B4-BE49-F238E27FC236}">
                <a16:creationId xmlns:a16="http://schemas.microsoft.com/office/drawing/2014/main" id="{F5060392-89B4-DA16-1894-E4CB5883E91B}"/>
              </a:ext>
            </a:extLst>
          </p:cNvPr>
          <p:cNvSpPr txBox="1"/>
          <p:nvPr/>
        </p:nvSpPr>
        <p:spPr>
          <a:xfrm>
            <a:off x="9709063" y="5143346"/>
            <a:ext cx="2393143" cy="1321462"/>
          </a:xfrm>
          <a:prstGeom prst="rect">
            <a:avLst/>
          </a:prstGeom>
          <a:noFill/>
          <a:ln w="28575">
            <a:solidFill>
              <a:srgbClr val="00B050"/>
            </a:solidFill>
          </a:ln>
        </p:spPr>
        <p:txBody>
          <a:bodyPr wrap="square" rtlCol="0">
            <a:spAutoFit/>
          </a:bodyPr>
          <a:lstStyle/>
          <a:p>
            <a:endParaRPr lang="en-GB" dirty="0"/>
          </a:p>
        </p:txBody>
      </p:sp>
      <p:sp>
        <p:nvSpPr>
          <p:cNvPr id="30" name="TextBox 3">
            <a:extLst>
              <a:ext uri="{FF2B5EF4-FFF2-40B4-BE49-F238E27FC236}">
                <a16:creationId xmlns:a16="http://schemas.microsoft.com/office/drawing/2014/main" id="{8EF6BE93-A17A-DB8F-07D5-3E115D0524BA}"/>
              </a:ext>
            </a:extLst>
          </p:cNvPr>
          <p:cNvSpPr txBox="1"/>
          <p:nvPr/>
        </p:nvSpPr>
        <p:spPr>
          <a:xfrm>
            <a:off x="9715326" y="4605454"/>
            <a:ext cx="2290132" cy="490654"/>
          </a:xfrm>
          <a:prstGeom prst="rect">
            <a:avLst/>
          </a:prstGeom>
          <a:noFill/>
          <a:ln w="38100">
            <a:solidFill>
              <a:srgbClr val="0070C0"/>
            </a:solidFill>
          </a:ln>
        </p:spPr>
        <p:txBody>
          <a:bodyPr wrap="square" rtlCol="0">
            <a:spAutoFit/>
          </a:bodyPr>
          <a:lstStyle/>
          <a:p>
            <a:endParaRPr lang="en-GB" dirty="0"/>
          </a:p>
        </p:txBody>
      </p:sp>
      <p:sp>
        <p:nvSpPr>
          <p:cNvPr id="31" name="TextBox 3">
            <a:extLst>
              <a:ext uri="{FF2B5EF4-FFF2-40B4-BE49-F238E27FC236}">
                <a16:creationId xmlns:a16="http://schemas.microsoft.com/office/drawing/2014/main" id="{1B6AE6EB-D566-EC14-E33F-92576E66BF22}"/>
              </a:ext>
            </a:extLst>
          </p:cNvPr>
          <p:cNvSpPr txBox="1"/>
          <p:nvPr/>
        </p:nvSpPr>
        <p:spPr>
          <a:xfrm>
            <a:off x="7083530" y="5930354"/>
            <a:ext cx="2205436" cy="314330"/>
          </a:xfrm>
          <a:prstGeom prst="rect">
            <a:avLst/>
          </a:prstGeom>
          <a:noFill/>
          <a:ln w="38100">
            <a:solidFill>
              <a:srgbClr val="0070C0"/>
            </a:solidFill>
          </a:ln>
        </p:spPr>
        <p:txBody>
          <a:bodyPr wrap="square" rtlCol="0">
            <a:spAutoFit/>
          </a:bodyPr>
          <a:lstStyle/>
          <a:p>
            <a:endParaRPr lang="en-GB" dirty="0"/>
          </a:p>
        </p:txBody>
      </p:sp>
    </p:spTree>
    <p:extLst>
      <p:ext uri="{BB962C8B-B14F-4D97-AF65-F5344CB8AC3E}">
        <p14:creationId xmlns:p14="http://schemas.microsoft.com/office/powerpoint/2010/main" val="32486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72AD7-A452-CE36-D91A-9365CFDE0AE7}"/>
              </a:ext>
            </a:extLst>
          </p:cNvPr>
          <p:cNvSpPr>
            <a:spLocks noGrp="1"/>
          </p:cNvSpPr>
          <p:nvPr>
            <p:ph type="title"/>
          </p:nvPr>
        </p:nvSpPr>
        <p:spPr/>
        <p:txBody>
          <a:bodyPr/>
          <a:lstStyle/>
          <a:p>
            <a:r>
              <a:rPr lang="it-IT" smtClean="0"/>
              <a:t>Consenso informato: </a:t>
            </a:r>
            <a:r>
              <a:t/>
            </a:r>
            <a:br/>
            <a:r>
              <a:rPr lang="it-IT" smtClean="0"/>
              <a:t>Rappresentante legale (1/2)</a:t>
            </a:r>
            <a:endParaRPr lang="it-IT" dirty="0"/>
          </a:p>
        </p:txBody>
      </p:sp>
      <p:sp>
        <p:nvSpPr>
          <p:cNvPr id="3" name="Tijdelijke aanduiding voor inhoud 2">
            <a:extLst>
              <a:ext uri="{FF2B5EF4-FFF2-40B4-BE49-F238E27FC236}">
                <a16:creationId xmlns:a16="http://schemas.microsoft.com/office/drawing/2014/main" id="{AEF4A697-AA3C-ED30-0322-51BEED9B7B51}"/>
              </a:ext>
            </a:extLst>
          </p:cNvPr>
          <p:cNvSpPr>
            <a:spLocks noGrp="1"/>
          </p:cNvSpPr>
          <p:nvPr>
            <p:ph idx="1"/>
          </p:nvPr>
        </p:nvSpPr>
        <p:spPr/>
        <p:txBody>
          <a:bodyPr>
            <a:normAutofit/>
          </a:bodyPr>
          <a:lstStyle/>
          <a:p>
            <a:r>
              <a:rPr lang="it-IT" sz="2600" dirty="0"/>
              <a:t>Un rappresentante legale è ritenuto ammissibile in base alle normative a livello nazionale (per ulteriori chiarimenti, vedere anche l'appendice del protocollo UE, sezione 3.3)</a:t>
            </a:r>
            <a:r>
              <a:rPr dirty="0"/>
              <a:t/>
            </a:r>
            <a:br>
              <a:rPr dirty="0"/>
            </a:br>
            <a:endParaRPr lang="it-IT" sz="2600" dirty="0"/>
          </a:p>
          <a:p>
            <a:r>
              <a:rPr lang="it-IT" sz="2600" i="1" dirty="0"/>
              <a:t>In Italia i familiari possono fornire il consenso alla partecipazione allo studio solo se sono stati ufficialmente nominati come rappresentanti legali del paziente (tramite un tribunale). In Italia, un medico, anche se indipendente dallo studio, non può agire come rappresentante legale.</a:t>
            </a:r>
          </a:p>
        </p:txBody>
      </p:sp>
    </p:spTree>
    <p:extLst>
      <p:ext uri="{BB962C8B-B14F-4D97-AF65-F5344CB8AC3E}">
        <p14:creationId xmlns:p14="http://schemas.microsoft.com/office/powerpoint/2010/main" val="261333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FBF10AC-97EB-3E5D-C380-667A74B4D018}"/>
              </a:ext>
            </a:extLst>
          </p:cNvPr>
          <p:cNvPicPr>
            <a:picLocks noChangeAspect="1"/>
          </p:cNvPicPr>
          <p:nvPr/>
        </p:nvPicPr>
        <p:blipFill>
          <a:blip r:embed="rId2"/>
          <a:stretch>
            <a:fillRect/>
          </a:stretch>
        </p:blipFill>
        <p:spPr>
          <a:xfrm>
            <a:off x="9250536" y="2375461"/>
            <a:ext cx="2620326" cy="4463146"/>
          </a:xfrm>
          <a:prstGeom prst="rect">
            <a:avLst/>
          </a:prstGeom>
          <a:ln>
            <a:solidFill>
              <a:schemeClr val="tx1"/>
            </a:solidFill>
          </a:ln>
        </p:spPr>
      </p:pic>
      <p:pic>
        <p:nvPicPr>
          <p:cNvPr id="13" name="Afbeelding 12">
            <a:extLst>
              <a:ext uri="{FF2B5EF4-FFF2-40B4-BE49-F238E27FC236}">
                <a16:creationId xmlns:a16="http://schemas.microsoft.com/office/drawing/2014/main" id="{220AA45B-E886-E984-E306-727DCBA8089B}"/>
              </a:ext>
            </a:extLst>
          </p:cNvPr>
          <p:cNvPicPr>
            <a:picLocks noChangeAspect="1"/>
          </p:cNvPicPr>
          <p:nvPr/>
        </p:nvPicPr>
        <p:blipFill>
          <a:blip r:embed="rId3"/>
          <a:stretch>
            <a:fillRect/>
          </a:stretch>
        </p:blipFill>
        <p:spPr>
          <a:xfrm>
            <a:off x="6471823" y="1619239"/>
            <a:ext cx="2534896" cy="4241313"/>
          </a:xfrm>
          <a:prstGeom prst="rect">
            <a:avLst/>
          </a:prstGeom>
          <a:ln>
            <a:solidFill>
              <a:schemeClr val="tx1"/>
            </a:solidFill>
          </a:ln>
        </p:spPr>
      </p:pic>
      <p:sp>
        <p:nvSpPr>
          <p:cNvPr id="2" name="Title 1"/>
          <p:cNvSpPr>
            <a:spLocks noGrp="1"/>
          </p:cNvSpPr>
          <p:nvPr>
            <p:ph type="title"/>
          </p:nvPr>
        </p:nvSpPr>
        <p:spPr/>
        <p:txBody>
          <a:bodyPr/>
          <a:lstStyle/>
          <a:p>
            <a:r>
              <a:rPr lang="it-IT" smtClean="0"/>
              <a:t>Consenso informato: </a:t>
            </a:r>
            <a:r>
              <a:t/>
            </a:r>
            <a:br/>
            <a:r>
              <a:rPr lang="it-IT" smtClean="0"/>
              <a:t>Rappresentante legale (2/2)</a:t>
            </a:r>
            <a:endParaRPr lang="it-IT" dirty="0"/>
          </a:p>
        </p:txBody>
      </p:sp>
      <p:sp>
        <p:nvSpPr>
          <p:cNvPr id="3" name="Content Placeholder 2"/>
          <p:cNvSpPr>
            <a:spLocks noGrp="1"/>
          </p:cNvSpPr>
          <p:nvPr>
            <p:ph idx="1"/>
          </p:nvPr>
        </p:nvSpPr>
        <p:spPr>
          <a:xfrm>
            <a:off x="187891" y="1596885"/>
            <a:ext cx="6430624" cy="5128954"/>
          </a:xfrm>
        </p:spPr>
        <p:txBody>
          <a:bodyPr>
            <a:normAutofit/>
          </a:bodyPr>
          <a:lstStyle/>
          <a:p>
            <a:r>
              <a:rPr lang="it-IT" sz="2000" dirty="0" smtClean="0"/>
              <a:t>Se il paziente non è capace di intendere e di volere a causa di una malattia in corso o di un impedimento preesistente, il consenso deve essere ottenuto da un rappresentante legale, che deve firmare il modulo di consenso</a:t>
            </a:r>
            <a:r>
              <a:rPr sz="2000" dirty="0"/>
              <a:t/>
            </a:r>
            <a:br>
              <a:rPr sz="2000" dirty="0"/>
            </a:br>
            <a:endParaRPr lang="it-IT" sz="2000" dirty="0"/>
          </a:p>
          <a:p>
            <a:r>
              <a:rPr lang="it-IT" sz="2000" dirty="0" smtClean="0"/>
              <a:t>La persona che raccoglie il consenso deve fare lo stesso e completare gli altri campi del modulo di consenso (il numero dello studio sarà assegnato al momento della randomizzazione)</a:t>
            </a:r>
          </a:p>
          <a:p>
            <a:endParaRPr lang="it-IT" sz="2000" dirty="0"/>
          </a:p>
          <a:p>
            <a:r>
              <a:rPr lang="it-IT" sz="2000" dirty="0" smtClean="0"/>
              <a:t>Fare delle copie:</a:t>
            </a:r>
          </a:p>
          <a:p>
            <a:pPr lvl="1"/>
            <a:r>
              <a:rPr lang="it-IT" sz="1800" dirty="0" smtClean="0"/>
              <a:t>1 per il file del sito (originale)</a:t>
            </a:r>
          </a:p>
          <a:p>
            <a:pPr lvl="1"/>
            <a:r>
              <a:rPr lang="it-IT" sz="1800" dirty="0" smtClean="0"/>
              <a:t>1 per il partecipante</a:t>
            </a:r>
          </a:p>
        </p:txBody>
      </p:sp>
      <p:sp>
        <p:nvSpPr>
          <p:cNvPr id="19" name="TextBox 18">
            <a:extLst>
              <a:ext uri="{FF2B5EF4-FFF2-40B4-BE49-F238E27FC236}">
                <a16:creationId xmlns:a16="http://schemas.microsoft.com/office/drawing/2014/main" id="{BAAC4E04-47EB-45F0-BE08-35625B7F67C6}"/>
              </a:ext>
            </a:extLst>
          </p:cNvPr>
          <p:cNvSpPr txBox="1"/>
          <p:nvPr/>
        </p:nvSpPr>
        <p:spPr>
          <a:xfrm>
            <a:off x="9254890" y="3049582"/>
            <a:ext cx="2615972" cy="1371534"/>
          </a:xfrm>
          <a:prstGeom prst="rect">
            <a:avLst/>
          </a:prstGeom>
          <a:noFill/>
          <a:ln w="38100">
            <a:solidFill>
              <a:srgbClr val="0070C0"/>
            </a:solidFill>
          </a:ln>
        </p:spPr>
        <p:txBody>
          <a:bodyPr wrap="square" rtlCol="0">
            <a:spAutoFit/>
          </a:bodyPr>
          <a:lstStyle/>
          <a:p>
            <a:endParaRPr lang="en-GB" dirty="0"/>
          </a:p>
        </p:txBody>
      </p:sp>
      <p:sp>
        <p:nvSpPr>
          <p:cNvPr id="20" name="TextBox 19">
            <a:extLst>
              <a:ext uri="{FF2B5EF4-FFF2-40B4-BE49-F238E27FC236}">
                <a16:creationId xmlns:a16="http://schemas.microsoft.com/office/drawing/2014/main" id="{F88143B3-A84D-A14D-91C3-F1D2671C9CF1}"/>
              </a:ext>
            </a:extLst>
          </p:cNvPr>
          <p:cNvSpPr txBox="1"/>
          <p:nvPr/>
        </p:nvSpPr>
        <p:spPr>
          <a:xfrm>
            <a:off x="6471823" y="4572000"/>
            <a:ext cx="2487127" cy="1088818"/>
          </a:xfrm>
          <a:prstGeom prst="rect">
            <a:avLst/>
          </a:prstGeom>
          <a:noFill/>
          <a:ln w="28575">
            <a:solidFill>
              <a:srgbClr val="00B050"/>
            </a:solidFill>
          </a:ln>
        </p:spPr>
        <p:txBody>
          <a:bodyPr wrap="square" rtlCol="0">
            <a:spAutoFit/>
          </a:bodyPr>
          <a:lstStyle/>
          <a:p>
            <a:endParaRPr lang="en-GB" dirty="0"/>
          </a:p>
        </p:txBody>
      </p:sp>
      <p:sp>
        <p:nvSpPr>
          <p:cNvPr id="21" name="TextBox 20">
            <a:extLst>
              <a:ext uri="{FF2B5EF4-FFF2-40B4-BE49-F238E27FC236}">
                <a16:creationId xmlns:a16="http://schemas.microsoft.com/office/drawing/2014/main" id="{82718F99-F6B7-CF46-BB3A-7EB889BC34BC}"/>
              </a:ext>
            </a:extLst>
          </p:cNvPr>
          <p:cNvSpPr txBox="1"/>
          <p:nvPr/>
        </p:nvSpPr>
        <p:spPr>
          <a:xfrm>
            <a:off x="8456854" y="1359740"/>
            <a:ext cx="2370807" cy="830997"/>
          </a:xfrm>
          <a:prstGeom prst="rect">
            <a:avLst/>
          </a:prstGeom>
          <a:solidFill>
            <a:schemeClr val="bg1"/>
          </a:solidFill>
        </p:spPr>
        <p:txBody>
          <a:bodyPr wrap="square" rtlCol="0">
            <a:spAutoFit/>
          </a:bodyPr>
          <a:lstStyle/>
          <a:p>
            <a:pPr algn="ctr"/>
            <a:r>
              <a:rPr lang="it-IT" sz="1600" b="1" dirty="0">
                <a:solidFill>
                  <a:srgbClr val="0070C0"/>
                </a:solidFill>
              </a:rPr>
              <a:t>Compilato dalla persona </a:t>
            </a:r>
          </a:p>
          <a:p>
            <a:pPr algn="ctr"/>
            <a:r>
              <a:rPr lang="it-IT" sz="1600" b="1" dirty="0">
                <a:solidFill>
                  <a:srgbClr val="0070C0"/>
                </a:solidFill>
              </a:rPr>
              <a:t>che RACCOGLIE il consenso</a:t>
            </a:r>
          </a:p>
        </p:txBody>
      </p:sp>
      <p:sp>
        <p:nvSpPr>
          <p:cNvPr id="22" name="TextBox 21">
            <a:extLst>
              <a:ext uri="{FF2B5EF4-FFF2-40B4-BE49-F238E27FC236}">
                <a16:creationId xmlns:a16="http://schemas.microsoft.com/office/drawing/2014/main" id="{1CC731D9-FBB6-1440-836C-FA9584550DF8}"/>
              </a:ext>
            </a:extLst>
          </p:cNvPr>
          <p:cNvSpPr txBox="1"/>
          <p:nvPr/>
        </p:nvSpPr>
        <p:spPr>
          <a:xfrm>
            <a:off x="9154933" y="4836021"/>
            <a:ext cx="1978809" cy="830997"/>
          </a:xfrm>
          <a:prstGeom prst="rect">
            <a:avLst/>
          </a:prstGeom>
          <a:noFill/>
        </p:spPr>
        <p:txBody>
          <a:bodyPr wrap="square" rtlCol="0">
            <a:spAutoFit/>
          </a:bodyPr>
          <a:lstStyle/>
          <a:p>
            <a:pPr algn="ctr"/>
            <a:r>
              <a:rPr lang="it-IT" sz="1600" b="1" dirty="0">
                <a:solidFill>
                  <a:srgbClr val="00B050"/>
                </a:solidFill>
              </a:rPr>
              <a:t>Compilato dal rappresentante </a:t>
            </a:r>
          </a:p>
          <a:p>
            <a:pPr algn="ctr"/>
            <a:r>
              <a:rPr lang="it-IT" sz="1600" b="1" dirty="0">
                <a:solidFill>
                  <a:srgbClr val="00B050"/>
                </a:solidFill>
              </a:rPr>
              <a:t>legale </a:t>
            </a:r>
          </a:p>
          <a:p>
            <a:pPr algn="ctr"/>
            <a:r>
              <a:rPr lang="it-IT" sz="1600" b="1" dirty="0">
                <a:solidFill>
                  <a:srgbClr val="00B050"/>
                </a:solidFill>
              </a:rPr>
              <a:t>CHE FORNISCE il consenso</a:t>
            </a:r>
          </a:p>
        </p:txBody>
      </p:sp>
      <p:cxnSp>
        <p:nvCxnSpPr>
          <p:cNvPr id="23" name="Straight Arrow Connector 22">
            <a:extLst>
              <a:ext uri="{FF2B5EF4-FFF2-40B4-BE49-F238E27FC236}">
                <a16:creationId xmlns:a16="http://schemas.microsoft.com/office/drawing/2014/main" id="{BA5ECD91-1643-7144-BBC6-1E6401B3B184}"/>
              </a:ext>
            </a:extLst>
          </p:cNvPr>
          <p:cNvCxnSpPr>
            <a:cxnSpLocks/>
          </p:cNvCxnSpPr>
          <p:nvPr/>
        </p:nvCxnSpPr>
        <p:spPr>
          <a:xfrm flipH="1">
            <a:off x="8528242" y="2100155"/>
            <a:ext cx="170812" cy="39788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B1E63B-22AE-BD44-B84F-CFAE75339A3B}"/>
              </a:ext>
            </a:extLst>
          </p:cNvPr>
          <p:cNvCxnSpPr>
            <a:cxnSpLocks/>
          </p:cNvCxnSpPr>
          <p:nvPr/>
        </p:nvCxnSpPr>
        <p:spPr>
          <a:xfrm>
            <a:off x="8775204" y="2139943"/>
            <a:ext cx="374937" cy="101984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F0784A-6296-E14D-970D-A22EB2ED4110}"/>
              </a:ext>
            </a:extLst>
          </p:cNvPr>
          <p:cNvCxnSpPr>
            <a:cxnSpLocks/>
          </p:cNvCxnSpPr>
          <p:nvPr/>
        </p:nvCxnSpPr>
        <p:spPr>
          <a:xfrm flipH="1">
            <a:off x="8978400" y="5251873"/>
            <a:ext cx="42673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9">
            <a:extLst>
              <a:ext uri="{FF2B5EF4-FFF2-40B4-BE49-F238E27FC236}">
                <a16:creationId xmlns:a16="http://schemas.microsoft.com/office/drawing/2014/main" id="{656FB4B5-08FD-768E-112B-8A2CFD8260FD}"/>
              </a:ext>
            </a:extLst>
          </p:cNvPr>
          <p:cNvSpPr txBox="1"/>
          <p:nvPr/>
        </p:nvSpPr>
        <p:spPr>
          <a:xfrm>
            <a:off x="9250536" y="2617040"/>
            <a:ext cx="2615972" cy="358540"/>
          </a:xfrm>
          <a:prstGeom prst="rect">
            <a:avLst/>
          </a:prstGeom>
          <a:noFill/>
          <a:ln w="28575">
            <a:solidFill>
              <a:srgbClr val="00B050"/>
            </a:solidFill>
          </a:ln>
        </p:spPr>
        <p:txBody>
          <a:bodyPr wrap="square" rtlCol="0">
            <a:spAutoFit/>
          </a:bodyPr>
          <a:lstStyle/>
          <a:p>
            <a:endParaRPr lang="en-GB" dirty="0"/>
          </a:p>
        </p:txBody>
      </p:sp>
      <p:sp>
        <p:nvSpPr>
          <p:cNvPr id="15" name="TextBox 17">
            <a:extLst>
              <a:ext uri="{FF2B5EF4-FFF2-40B4-BE49-F238E27FC236}">
                <a16:creationId xmlns:a16="http://schemas.microsoft.com/office/drawing/2014/main" id="{13D8643F-1F1F-0EEF-D75F-9FF724A25C5C}"/>
              </a:ext>
            </a:extLst>
          </p:cNvPr>
          <p:cNvSpPr txBox="1"/>
          <p:nvPr/>
        </p:nvSpPr>
        <p:spPr>
          <a:xfrm>
            <a:off x="6471823" y="2529552"/>
            <a:ext cx="2534896" cy="301914"/>
          </a:xfrm>
          <a:prstGeom prst="rect">
            <a:avLst/>
          </a:prstGeom>
          <a:noFill/>
          <a:ln w="38100">
            <a:solidFill>
              <a:srgbClr val="0070C0"/>
            </a:solidFill>
          </a:ln>
        </p:spPr>
        <p:txBody>
          <a:bodyPr wrap="square" rtlCol="0">
            <a:spAutoFit/>
          </a:bodyPr>
          <a:lstStyle/>
          <a:p>
            <a:endParaRPr lang="en-GB" dirty="0"/>
          </a:p>
        </p:txBody>
      </p:sp>
      <p:cxnSp>
        <p:nvCxnSpPr>
          <p:cNvPr id="30" name="Straight Arrow Connector 24">
            <a:extLst>
              <a:ext uri="{FF2B5EF4-FFF2-40B4-BE49-F238E27FC236}">
                <a16:creationId xmlns:a16="http://schemas.microsoft.com/office/drawing/2014/main" id="{D808E504-65DA-6DD7-171A-ABCBEE29D8DF}"/>
              </a:ext>
            </a:extLst>
          </p:cNvPr>
          <p:cNvCxnSpPr>
            <a:cxnSpLocks/>
          </p:cNvCxnSpPr>
          <p:nvPr/>
        </p:nvCxnSpPr>
        <p:spPr>
          <a:xfrm flipV="1">
            <a:off x="10730199" y="2975580"/>
            <a:ext cx="0" cy="182854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81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E9471C-C566-4876-92CE-45D3AE5006BA}">
  <ds:schemaRefs>
    <ds:schemaRef ds:uri="http://schemas.microsoft.com/sharepoint/v3/contenttype/forms"/>
  </ds:schemaRefs>
</ds:datastoreItem>
</file>

<file path=customXml/itemProps2.xml><?xml version="1.0" encoding="utf-8"?>
<ds:datastoreItem xmlns:ds="http://schemas.openxmlformats.org/officeDocument/2006/customXml" ds:itemID="{FEA75D99-DB61-4B70-BF12-2B849D5BEF7E}"/>
</file>

<file path=customXml/itemProps3.xml><?xml version="1.0" encoding="utf-8"?>
<ds:datastoreItem xmlns:ds="http://schemas.openxmlformats.org/officeDocument/2006/customXml" ds:itemID="{5944FF4B-FFDA-4E6D-A536-25C82DC2C25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2319</TotalTime>
  <Words>1426</Words>
  <Application>Microsoft Office PowerPoint</Application>
  <PresentationFormat>Widescreen</PresentationFormat>
  <Paragraphs>107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RECOVERY Trial</vt:lpstr>
      <vt:lpstr>Consenso informato</vt:lpstr>
      <vt:lpstr>Consenso informato</vt:lpstr>
      <vt:lpstr>Consenso informato</vt:lpstr>
      <vt:lpstr>Consenso informato:  pazienti parlanti altre lingue</vt:lpstr>
      <vt:lpstr>Consenso informato:  Direttamente dal paziente</vt:lpstr>
      <vt:lpstr>Consenso informato:  con testimone</vt:lpstr>
      <vt:lpstr>Consenso informato:  Rappresentante legale (1/2)</vt:lpstr>
      <vt:lpstr>Consenso informato:  Rappresentante legale (2/2)</vt:lpstr>
      <vt:lpstr>Consenso informato: Rappresentante legale</vt:lpstr>
      <vt:lpstr>Revoca </vt:lpstr>
      <vt:lpstr>Consenso informato: Riepilogo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112</cp:revision>
  <cp:lastPrinted>2020-03-18T19:42:16Z</cp:lastPrinted>
  <dcterms:created xsi:type="dcterms:W3CDTF">2020-03-14T13:47:38Z</dcterms:created>
  <dcterms:modified xsi:type="dcterms:W3CDTF">2024-04-04T14:10:23Z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