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72" r:id="rId6"/>
    <p:sldId id="370" r:id="rId7"/>
    <p:sldId id="368" r:id="rId8"/>
    <p:sldId id="369" r:id="rId9"/>
    <p:sldId id="362" r:id="rId10"/>
    <p:sldId id="357" r:id="rId11"/>
    <p:sldId id="363" r:id="rId12"/>
    <p:sldId id="358" r:id="rId13"/>
    <p:sldId id="359" r:id="rId14"/>
    <p:sldId id="360" r:id="rId15"/>
    <p:sldId id="364" r:id="rId16"/>
    <p:sldId id="365" r:id="rId17"/>
    <p:sldId id="366" r:id="rId18"/>
    <p:sldId id="374" r:id="rId19"/>
    <p:sldId id="373" r:id="rId20"/>
    <p:sldId id="331" r:id="rId21"/>
  </p:sldIdLst>
  <p:sldSz cx="12192000" cy="6858000"/>
  <p:notesSz cx="6881813" cy="96615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04189/" TargetMode="External"/><Relationship Id="rId2" Type="http://schemas.openxmlformats.org/officeDocument/2006/relationships/hyperlink" Target="https://www.ncbi.nlm.nih.gov/pmc/articles/PMC6637757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9E3159"/>
                </a:solidFill>
                <a:latin typeface="+mn-lt"/>
              </a:rPr>
              <a:t>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580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Formazione sul trattamento dell'influenza nell'UE</a:t>
            </a:r>
          </a:p>
          <a:p>
            <a:endParaRPr lang="it-IT" sz="2800" b="1" dirty="0"/>
          </a:p>
          <a:p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</a:rPr>
              <a:t>V1.0 2024-01-24</a:t>
            </a:r>
            <a:endParaRPr lang="it-IT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1" y="1596885"/>
            <a:ext cx="7357060" cy="2546851"/>
          </a:xfrm>
        </p:spPr>
        <p:txBody>
          <a:bodyPr>
            <a:noAutofit/>
          </a:bodyPr>
          <a:lstStyle/>
          <a:p>
            <a:r>
              <a:rPr lang="it-IT" sz="2400" dirty="0" smtClean="0"/>
              <a:t>Non sono idonei pazienti con uso recente o programmato di un NAI per l'infezione in corso (oseltamivir o zanamivir)</a:t>
            </a:r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 smtClean="0"/>
              <a:t>Sono idonei pazienti trattati per una coinfezione batterica, se il team clinico ritiene che l'influenza possa contribuire alla patologia polmonare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731" y="4247497"/>
            <a:ext cx="11000069" cy="16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Sono idonee donne in gravidanza e in allattamento (per la procedura, vedere l'appendice 4 del protocollo)</a:t>
            </a:r>
          </a:p>
          <a:p>
            <a:endParaRPr lang="it-IT" sz="2400" dirty="0"/>
          </a:p>
          <a:p>
            <a:r>
              <a:rPr lang="it-IT" sz="2400" dirty="0" smtClean="0"/>
              <a:t>Può essere utilizzato in pazienti con insufficienza epatica e renale</a:t>
            </a:r>
            <a:endParaRPr lang="it-IT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Idoneità dell'Oseltamivir (Tamiflu)</a:t>
            </a:r>
          </a:p>
        </p:txBody>
      </p:sp>
    </p:spTree>
    <p:extLst>
      <p:ext uri="{BB962C8B-B14F-4D97-AF65-F5344CB8AC3E}">
        <p14:creationId xmlns:p14="http://schemas.microsoft.com/office/powerpoint/2010/main" val="15742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7954722" cy="1325563"/>
          </a:xfrm>
        </p:spPr>
        <p:txBody>
          <a:bodyPr>
            <a:normAutofit/>
          </a:bodyPr>
          <a:lstStyle/>
          <a:p>
            <a:r>
              <a:rPr lang="it-IT" sz="3200" dirty="0"/>
              <a:t>Dosaggio ed effetti collaterali dell'oseltamivir (Tamiflu)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27" y="1450823"/>
            <a:ext cx="7108821" cy="4580078"/>
          </a:xfrm>
        </p:spPr>
        <p:txBody>
          <a:bodyPr>
            <a:noAutofit/>
          </a:bodyPr>
          <a:lstStyle/>
          <a:p>
            <a:r>
              <a:rPr lang="it-IT" sz="2000" dirty="0"/>
              <a:t>Solo per via orale o nasogastrica (no via endovenosa)</a:t>
            </a:r>
          </a:p>
          <a:p>
            <a:endParaRPr lang="it-IT" sz="700" dirty="0"/>
          </a:p>
          <a:p>
            <a:r>
              <a:rPr lang="it-IT" sz="2000" dirty="0"/>
              <a:t>Trattamento per 5 giorni (10 giorni se immunocompromessi) da completare a casa in caso di dimissione</a:t>
            </a:r>
          </a:p>
          <a:p>
            <a:endParaRPr lang="it-IT" sz="700" b="1" i="1" dirty="0"/>
          </a:p>
          <a:p>
            <a:r>
              <a:rPr lang="it-IT" sz="2000" dirty="0"/>
              <a:t>Dosaggio: </a:t>
            </a:r>
            <a:r>
              <a:rPr lang="it-IT" sz="2000" b="1" dirty="0"/>
              <a:t>75 mg due volte al giorno</a:t>
            </a:r>
            <a:r>
              <a:rPr lang="it-IT" sz="2000" dirty="0"/>
              <a:t> con funzione renale normale</a:t>
            </a:r>
          </a:p>
          <a:p>
            <a:pPr lvl="1"/>
            <a:r>
              <a:rPr lang="it-IT" sz="1800" dirty="0"/>
              <a:t>75 mg una volta al giorno se eGFR 10-29ml/min</a:t>
            </a:r>
          </a:p>
          <a:p>
            <a:pPr lvl="1"/>
            <a:r>
              <a:rPr lang="it-IT" sz="1800" dirty="0"/>
              <a:t>75 mg come dose singola se eGFR &lt;10ml/min (o in dialisi/emofiltrazione)</a:t>
            </a:r>
          </a:p>
          <a:p>
            <a:pPr lvl="1"/>
            <a:r>
              <a:rPr lang="it-IT" sz="1800" dirty="0"/>
              <a:t>È necessario un aggiustamento del dosaggio se il peso è inferiore a 40 kg (vedere il protocollo)</a:t>
            </a:r>
          </a:p>
          <a:p>
            <a:pPr lvl="1"/>
            <a:r>
              <a:rPr lang="it-IT" sz="1800" dirty="0"/>
              <a:t>Nota: l'aggiustamento del dosaggio renale in RECOVERY differisce dall'SmPC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327" y="5066928"/>
            <a:ext cx="9934289" cy="179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  <a:p>
            <a:r>
              <a:rPr lang="it-IT" sz="2400" dirty="0" smtClean="0"/>
              <a:t>Non sono note interazioni farmacologiche significative</a:t>
            </a:r>
          </a:p>
          <a:p>
            <a:r>
              <a:rPr lang="it-IT" sz="2400" dirty="0" smtClean="0"/>
              <a:t>Gli effetti collaterali più comuni sono cefalea, nausea e vomito (&lt;10%); raramente sono state segnalate gravi reazioni di ipersensibilità</a:t>
            </a:r>
          </a:p>
          <a:p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9340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CORTICOSTEROIDI PER L'INFLUENZA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4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Panoramica sui corticosteroidi per l'influenza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702250" cy="4580078"/>
          </a:xfrm>
        </p:spPr>
        <p:txBody>
          <a:bodyPr>
            <a:normAutofit/>
          </a:bodyPr>
          <a:lstStyle/>
          <a:p>
            <a:r>
              <a:rPr lang="it-IT" sz="2400" dirty="0"/>
              <a:t>I corticosteroidi sono il trattamento standard per i pazienti con polmonite da COVID-19, riducendo il rischio di morte di ~1/5 nei pazienti con ossigeno</a:t>
            </a:r>
          </a:p>
          <a:p>
            <a:endParaRPr lang="it-IT" sz="2400" dirty="0"/>
          </a:p>
          <a:p>
            <a:r>
              <a:rPr lang="it-IT" sz="2400" dirty="0"/>
              <a:t>Precedentemente è stato proposto come trattamento per la polmonite da influenza, ma non è mai stato testato adeguatamente nei pazienti ospedalizzati</a:t>
            </a:r>
          </a:p>
          <a:p>
            <a:endParaRPr lang="it-IT" sz="2400" dirty="0"/>
          </a:p>
          <a:p>
            <a:r>
              <a:rPr lang="it-IT" sz="2400" dirty="0"/>
              <a:t>La riduzione del danno polmonare immunomediato può migliorare la sopravvivenza in caso di influenza grave, come nel caso della COVID-19</a:t>
            </a:r>
          </a:p>
          <a:p>
            <a:endParaRPr lang="it-IT" sz="2400" dirty="0"/>
          </a:p>
        </p:txBody>
      </p:sp>
      <p:pic>
        <p:nvPicPr>
          <p:cNvPr id="2050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596885"/>
            <a:ext cx="7551778" cy="458007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Aperto ai pazienti con polmonite influenzale </a:t>
            </a:r>
            <a:r>
              <a:rPr lang="it-IT" sz="2000" b="1" i="1" dirty="0" smtClean="0"/>
              <a:t>e ipossia</a:t>
            </a:r>
            <a:r>
              <a:rPr lang="it-IT" sz="2400" dirty="0" smtClean="0"/>
              <a:t> (ossigeno supplementare o SpO2 &lt;92% con aria compressa)</a:t>
            </a:r>
            <a:endParaRPr lang="it-IT" sz="2000" dirty="0"/>
          </a:p>
          <a:p>
            <a:r>
              <a:rPr lang="it-IT" sz="2000" dirty="0"/>
              <a:t>Controindicato in caso di uso corrente o pianificato di corticosteroidi sistemici o in caso di coinfezione con SARS-CoV-2</a:t>
            </a:r>
          </a:p>
          <a:p>
            <a:endParaRPr lang="it-IT" sz="2000" dirty="0"/>
          </a:p>
          <a:p>
            <a:r>
              <a:rPr lang="it-IT" sz="2000" dirty="0" smtClean="0"/>
              <a:t>Sono idonee le donne in gravidanza e in allattamento (ma usare prednisolone/idrocortisone invece di desametasone – consultare il protocollo) </a:t>
            </a:r>
            <a:endParaRPr lang="it-IT" sz="2000" dirty="0"/>
          </a:p>
          <a:p>
            <a:r>
              <a:rPr lang="it-IT" sz="2000" dirty="0"/>
              <a:t>Sono idonei pazienti con insufficienza epatica o renale</a:t>
            </a:r>
          </a:p>
          <a:p>
            <a:endParaRPr lang="it-IT" sz="20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058092"/>
            <a:ext cx="11301975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  <a:p>
            <a:r>
              <a:rPr lang="it-IT" sz="2400" dirty="0" smtClean="0"/>
              <a:t>Se, dopo la randomizzazione, i corticosteroidi diventano indicati in un paziente a cui è stata assegnato il trattamento abituale, devono essere somministrati (ciò dovrebbe avvenire solo a causa di un cambiamento delle condizioni cliniche)</a:t>
            </a:r>
          </a:p>
          <a:p>
            <a:endParaRPr lang="it-IT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Idoneità</a:t>
            </a:r>
          </a:p>
          <a:p>
            <a:r>
              <a:rPr lang="it-IT" sz="3200" dirty="0" smtClean="0"/>
              <a:t>ai corticosteroidi per l'influenza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664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8177676" cy="4580078"/>
          </a:xfrm>
        </p:spPr>
        <p:txBody>
          <a:bodyPr>
            <a:noAutofit/>
          </a:bodyPr>
          <a:lstStyle/>
          <a:p>
            <a:r>
              <a:rPr lang="it-IT" sz="1800" dirty="0" smtClean="0"/>
              <a:t>Desametasone 6 mg una volta al giorno, per via orale/nasogastrica o per via endovenosa </a:t>
            </a:r>
          </a:p>
          <a:p>
            <a:r>
              <a:rPr lang="it-IT" sz="1800" dirty="0"/>
              <a:t>Trattamento per 10 giorni o fino alla dimissione, a seconda della condizione che si verifica per prima</a:t>
            </a:r>
          </a:p>
          <a:p>
            <a:r>
              <a:rPr lang="it-IT" sz="1800" dirty="0" smtClean="0"/>
              <a:t>Nessun campione di base o di follow-up</a:t>
            </a:r>
            <a:endParaRPr lang="it-IT" sz="1800" dirty="0"/>
          </a:p>
          <a:p>
            <a:pPr marL="0" indent="0">
              <a:buNone/>
            </a:pPr>
            <a:endParaRPr lang="it-IT" sz="800" dirty="0"/>
          </a:p>
          <a:p>
            <a:r>
              <a:rPr lang="it-IT" sz="1800" dirty="0" smtClean="0"/>
              <a:t>Gli effetti collaterali importanti dei corticosteroidi devono essere presi in considerazione e previsti come nella normale prassi clinica, ad es.</a:t>
            </a:r>
          </a:p>
          <a:p>
            <a:pPr lvl="1"/>
            <a:r>
              <a:rPr lang="it-IT" sz="1800" dirty="0" smtClean="0"/>
              <a:t>Rischio di iperglicemia (considerare la necessità di un maggiore monitoraggio)</a:t>
            </a:r>
          </a:p>
          <a:p>
            <a:pPr lvl="1"/>
            <a:r>
              <a:rPr lang="it-IT" sz="1800" dirty="0" smtClean="0"/>
              <a:t>Ulcera peptica (considerare la necessità di una gastroprotezione se il rischio è elevato)</a:t>
            </a:r>
          </a:p>
          <a:p>
            <a:pPr lvl="1"/>
            <a:r>
              <a:rPr lang="it-IT" sz="1800" dirty="0" smtClean="0"/>
              <a:t>Infezione (soprattutto se ci sono altri motivi di immunosoppressione)</a:t>
            </a:r>
          </a:p>
          <a:p>
            <a:pPr lvl="1"/>
            <a:r>
              <a:rPr lang="it-IT" sz="1800" dirty="0" smtClean="0"/>
              <a:t>Reazioni psichiatriche</a:t>
            </a:r>
          </a:p>
          <a:p>
            <a:pPr lvl="1"/>
            <a:r>
              <a:rPr lang="it-IT" sz="1800" dirty="0" smtClean="0"/>
              <a:t>Ritenzione di liquidi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 smtClean="0"/>
          </a:p>
          <a:p>
            <a:endParaRPr lang="en-GB" sz="2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774132"/>
            <a:ext cx="11760200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2000" dirty="0" smtClean="0"/>
              <a:t>Rischio di insufficienza surrenalica in caso di sospensione improvvisa in alcuni pazienti, ad esempio in caso di precedente uso significativo di corticosteroidi o di altri motivi di insufficienza surrenalica (considerare la sospensione graduale secondo la normale prassi clinica)</a:t>
            </a:r>
          </a:p>
          <a:p>
            <a:pPr lvl="1"/>
            <a:endParaRPr lang="it-IT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Dosaggio ed effetti collaterali</a:t>
            </a:r>
          </a:p>
          <a:p>
            <a:r>
              <a:rPr lang="it-IT" sz="3200" dirty="0" smtClean="0"/>
              <a:t>dei corticosteroidi per l'influenza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03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it-IT" sz="2200" dirty="0"/>
              <a:t>Il desametasone è un substrato del CYP3A4, pertanto esiste il rischio di un aumento dell'esposizione e degli effetti collaterali se somministrato insieme a potenti inibitori del CYP3A4, ad es. </a:t>
            </a:r>
            <a:endParaRPr lang="it-IT" sz="2200" dirty="0" smtClean="0"/>
          </a:p>
          <a:p>
            <a:pPr lvl="1"/>
            <a:r>
              <a:rPr lang="it-IT" sz="2200" dirty="0"/>
              <a:t>Claritromicina/eritromicina (</a:t>
            </a:r>
            <a:r>
              <a:rPr lang="it-IT" sz="2200" u="sng" dirty="0"/>
              <a:t>ma non azitromicina</a:t>
            </a:r>
            <a:r>
              <a:rPr lang="it-IT" sz="2200" dirty="0"/>
              <a:t>)</a:t>
            </a:r>
          </a:p>
          <a:p>
            <a:pPr lvl="1"/>
            <a:r>
              <a:rPr lang="it-IT" sz="2200" dirty="0" smtClean="0"/>
              <a:t>Ritonavir/cobicistat</a:t>
            </a:r>
          </a:p>
          <a:p>
            <a:pPr lvl="1"/>
            <a:r>
              <a:rPr lang="it-IT" sz="2200" dirty="0"/>
              <a:t>Antimicotici azolici </a:t>
            </a:r>
          </a:p>
          <a:p>
            <a:endParaRPr lang="it-IT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  <a:p>
            <a:r>
              <a:rPr lang="it-IT" sz="2000" dirty="0"/>
              <a:t>Considerare se un potente inibitore del CYP3A4 può essere tranquillamente sospeso/sostituito o se è necessario un maggiore monitoraggio degli effetti collaterali degli steroidi</a:t>
            </a:r>
          </a:p>
          <a:p>
            <a:endParaRPr lang="it-IT" sz="2000" dirty="0"/>
          </a:p>
          <a:p>
            <a:r>
              <a:rPr lang="it-IT" sz="2000" dirty="0" smtClean="0"/>
              <a:t>Se non è possibile evitare un potente inibitore del CYP3A4, potrebbe non essere appropriato arruolare il paziente nel confronto con i corticosteroidi, ma ciò non è vietato dal protocollo, in quanto la gestione dovrebbe essere basata su una valutazione dei rischi/benefici individuali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Potenziali interazioni con i corticosteroidi per l'influenza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639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56169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Riepilogo - Trattamenti per l'influenza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L'influenza uccide centinaia di migliaia di persone all'anno e una pandemia influenzale potrebbe essere cento volte peggiore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A differenza di COVID-19, nessun trattamento antinfluenzale promettente è stato adeguatamente valutato in studi randomizzati su pazienti ospedalizzati</a:t>
            </a:r>
          </a:p>
          <a:p>
            <a:endParaRPr lang="it-IT" sz="2400" dirty="0"/>
          </a:p>
          <a:p>
            <a:r>
              <a:rPr lang="it-IT" sz="2400" dirty="0" smtClean="0"/>
              <a:t>Grazie per aver preso parte allo studio per migliorare il trattamento dell'influenza!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mtClean="0"/>
              <a:t>Panoramica sull'influenza </a:t>
            </a:r>
            <a:endParaRPr lang="it-IT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896" y="1473319"/>
            <a:ext cx="8257411" cy="4753862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L'influenza stagionale uccide circa 400.000 persone all'anno in tutto il mondo (un terzo dei quali di età inferiore ai 65 anni)</a:t>
            </a:r>
          </a:p>
          <a:p>
            <a:endParaRPr lang="it-IT" sz="2400" dirty="0"/>
          </a:p>
          <a:p>
            <a:r>
              <a:rPr lang="it-IT" sz="2400" dirty="0" smtClean="0"/>
              <a:t>Una pandemia di influenza può potenzialmente uccidere decine di milioni di persone</a:t>
            </a:r>
          </a:p>
          <a:p>
            <a:endParaRPr lang="it-IT" sz="2400" dirty="0" smtClean="0"/>
          </a:p>
          <a:p>
            <a:r>
              <a:rPr lang="it-IT" sz="2400" dirty="0" smtClean="0"/>
              <a:t>RECOVERY e altri studi hanno rapidamente identificato trattamenti salvavita per la COVID-19 randomizzando migliaia di pazienti</a:t>
            </a:r>
          </a:p>
          <a:p>
            <a:endParaRPr lang="it-IT" sz="2400" dirty="0"/>
          </a:p>
          <a:p>
            <a:r>
              <a:rPr lang="it-IT" sz="2400" dirty="0" smtClean="0"/>
              <a:t>Molti altri trattamenti promettenti si sono rivelati inefficaci</a:t>
            </a:r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 smtClean="0"/>
              <a:t>A differenza della COVID-19, non disponiamo di prove valide (cioè randomizzate) per orientare il trattamento dell'influenza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4" name="Picture 3" descr="A picture containing cake, decorated, colorful, several&#10;&#10;Description automatically generated">
            <a:extLst>
              <a:ext uri="{FF2B5EF4-FFF2-40B4-BE49-F238E27FC236}">
                <a16:creationId xmlns:a16="http://schemas.microsoft.com/office/drawing/2014/main" id="{D8E2B7A5-8C49-E44E-9A1F-DFF16746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22" y="1939785"/>
            <a:ext cx="3898870" cy="3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Idoneità a RECOVERY</a:t>
            </a:r>
            <a:endParaRPr lang="it-IT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29757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000" dirty="0"/>
              <a:t>Pazienti ospedalizzati di età ≥18 anni</a:t>
            </a:r>
            <a:endParaRPr lang="it-IT" sz="7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it-IT" sz="2000" dirty="0"/>
              <a:t>Sindrome da polmonite, ad esempio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 smtClean="0"/>
              <a:t>Sintomi tipici di una nuova infezione delle vie respiratorie (tosse, respiro corto, febbre, ecc.);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/>
              <a:t>Evidenza oggettiva di malattia polmonare acuta (ad es. alterazioni radiografiche/TC/US, ipossia o esame clinico);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/>
              <a:t>Cause alternative considerate improbabili o escluse (ad esempio, insufficienza cardiaca)</a:t>
            </a:r>
          </a:p>
          <a:p>
            <a:pPr marL="457200" lvl="1" indent="0">
              <a:buNone/>
            </a:pPr>
            <a:r>
              <a:rPr lang="it-IT" sz="1800" i="1" dirty="0"/>
              <a:t>Tuttavia, la diagnosi è di tipo clinico secondo il parere del medico curante (questi criteri sono indicativi)</a:t>
            </a:r>
            <a:endParaRPr lang="it-IT" sz="700" i="1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it-IT" sz="2000" dirty="0" smtClean="0"/>
              <a:t>Una delle seguenti diagnosi: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>
                <a:solidFill>
                  <a:schemeClr val="bg1">
                    <a:lumMod val="75000"/>
                  </a:schemeClr>
                </a:solidFill>
              </a:rPr>
              <a:t>Infezione confermata da SARS-CoV-2 (confronti COVID-19 non aperti nell'UE)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b="1" dirty="0" smtClean="0"/>
              <a:t>Infezione confermata da influenza A o B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Polmonite acquisita in comunità con antibiotici programmati (senza sospetto di COVID-19/influenza/PCP/TB)</a:t>
            </a:r>
            <a:endParaRPr lang="it-IT" sz="7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000" dirty="0" smtClean="0"/>
              <a:t>Nessuna anamnesi medica che possa mettere a rischio il paziente in caso di partecipazione</a:t>
            </a:r>
            <a:endParaRPr lang="it-IT" sz="7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000" dirty="0" smtClean="0"/>
              <a:t>Il medico curante non ritiene indicato o controindicato uno specifico trattamento in sperimentazione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020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53" y="15990"/>
            <a:ext cx="8096250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Progettazione di RECOVERY: Protocollo Core V27.0 (include confronti non UE)</a:t>
            </a:r>
            <a:endParaRPr lang="it-IT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it-IT" sz="2000" b="1" dirty="0" smtClean="0"/>
              <a:t>PAZIENTI RICOVERATI CON POLMONITE</a:t>
            </a:r>
            <a:endParaRPr lang="it-IT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000" b="1" dirty="0" smtClean="0"/>
              <a:t>ANALISI</a:t>
            </a:r>
            <a:endParaRPr lang="it-I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/>
              <a:t>R</a:t>
            </a:r>
            <a:endParaRPr lang="it-IT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Pazienti con SARS-CoV-2 accertata (NON ATTIVO NELL'UE)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 ad alto dosaggio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</a:rPr>
                <a:t>Trattamento abituale (corticosteroidi a dosaggio standard)</a:t>
              </a:r>
              <a:endParaRPr lang="it-I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45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COVID-19 confronto tra corticosteroidi ad alto dosaggio (pazienti in NIV o IMV)</a:t>
              </a:r>
              <a:endParaRPr lang="it-IT" sz="12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corticosteroidi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Confronto tra i corticosteroidi contro l'influenza (pazienti con ipossia)</a:t>
              </a:r>
              <a:endParaRPr lang="it-IT" sz="1200" b="1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Confronto con baloxavir</a:t>
              </a:r>
            </a:p>
            <a:p>
              <a:r>
                <a:rPr lang="it-IT" sz="1400" b="1" dirty="0" smtClean="0"/>
                <a:t>NON È ATTUALMENTE ATTIVO NELL'UE</a:t>
              </a:r>
              <a:endParaRPr lang="it-IT" sz="20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/>
                <a:t>Confronto con oseltamivir</a:t>
              </a:r>
              <a:endParaRPr lang="it-IT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Pazienti con INFLUENZA accertata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</a:rPr>
                  <a:t>Sotrovimab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/>
                  <a:t>J</a:t>
                </a:r>
                <a:endParaRPr lang="it-IT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Confronto con sotrovimab</a:t>
                </a:r>
                <a:endParaRPr lang="it-IT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Pazienti con CAP (senza sospetto di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Desametasone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corticosteroidi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Polmonite acquisita in comunità (CAP) a confronto con i corticosteroidi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2776" y="3844936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Raccolta dei dati di base, determinazione dell'idoneità</a:t>
            </a:r>
          </a:p>
          <a:p>
            <a:r>
              <a:rPr lang="it-IT" sz="1200" b="1" dirty="0" smtClean="0"/>
              <a:t>Randomizzazione 1:1 in ogni confronto idoneo</a:t>
            </a:r>
            <a:endParaRPr lang="it-IT" sz="1200" b="1" dirty="0"/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33156" y="3668894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Risultati a 28 giorni e 6 mesi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 smtClean="0"/>
              <a:t>Mortalità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 smtClean="0"/>
              <a:t>Tempo di dimissione in vita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/>
              <a:t>Progressione alla ventilazione o al decesso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it-IT" sz="2000" b="1" dirty="0" smtClean="0"/>
              <a:t>PAZIENTI RICOVERATI CON POLMONITE</a:t>
            </a:r>
            <a:endParaRPr lang="it-IT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511239" y="144782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000" b="1" dirty="0" smtClean="0"/>
              <a:t>ANALISI</a:t>
            </a:r>
            <a:endParaRPr lang="it-I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/>
              <a:t>R</a:t>
            </a:r>
            <a:endParaRPr lang="it-IT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 ad alto dosaggio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</a:rPr>
                <a:t>Trattamento abituale (corticosteroidi a dosaggio standard)</a:t>
              </a:r>
              <a:endParaRPr lang="it-I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45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COVID-19 confronto tra corticosteroidi ad alto dosaggio (pazienti in NIV o IMV)</a:t>
              </a:r>
              <a:endParaRPr lang="it-IT" sz="12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corticosteroidi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Confronto tra i corticosteroidi contro l'influenza (pazienti con ipossia)</a:t>
              </a:r>
              <a:endParaRPr lang="it-IT" sz="12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/>
                <a:t>Confronto con oseltamivir</a:t>
              </a:r>
              <a:endParaRPr lang="it-IT" sz="1500" b="1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Pazienti con INFLUENZA accertata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</a:rPr>
                  <a:t>Sotrovimab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/>
                  <a:t>J</a:t>
                </a:r>
                <a:endParaRPr lang="it-IT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Confronto con sotrovimab</a:t>
                </a:r>
                <a:endParaRPr lang="it-IT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Desametasone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corticosteroidi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Polmonite acquisita in comunità (CAP) a confronto con i corticosteroidi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601866" y="40124"/>
            <a:ext cx="8096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Progettazione di RECOVERY: </a:t>
            </a:r>
          </a:p>
          <a:p>
            <a:r>
              <a:rPr lang="it-IT" sz="3200" dirty="0" smtClean="0"/>
              <a:t>Confronto sull'influenza nell'UE</a:t>
            </a:r>
            <a:endParaRPr lang="it-IT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Pazienti con CAP (senza sospetto di SARS-CoV-2/influenza/PCP/TB)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Pazienti con SARS-CoV-2 accertata (NON ATTIVO NELL'UE)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Confronto con baloxavir</a:t>
              </a:r>
            </a:p>
            <a:p>
              <a:r>
                <a:rPr lang="it-IT" sz="1400" b="1" dirty="0" smtClean="0"/>
                <a:t>NON È ATTUALMENTE ATTIVO NELL'UE</a:t>
              </a:r>
              <a:endParaRPr lang="it-IT" sz="2000" b="1" dirty="0"/>
            </a:p>
          </p:txBody>
        </p:sp>
      </p:grp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812541" y="5071696"/>
            <a:ext cx="3532204" cy="157472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833156" y="3668894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Risultati a 28 giorni e 6 mesi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 smtClean="0"/>
              <a:t>Mortalità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 smtClean="0"/>
              <a:t>Tempo di dimissione in vita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/>
              <a:t>Progressione alla ventilazione o al decesso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92776" y="3844936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Raccolta dei dati di base, determinazione dell'idoneità</a:t>
            </a:r>
          </a:p>
          <a:p>
            <a:r>
              <a:rPr lang="it-IT" sz="1200" b="1" dirty="0" smtClean="0"/>
              <a:t>Randomizzazione 1:1 in ogni confronto idoneo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0816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Oseltamivir (TAMIFLU)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6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83042A-DC61-C148-8A7C-6FFD2501A342}"/>
              </a:ext>
            </a:extLst>
          </p:cNvPr>
          <p:cNvGrpSpPr>
            <a:grpSpLocks noChangeAspect="1"/>
          </p:cNvGrpSpPr>
          <p:nvPr/>
        </p:nvGrpSpPr>
        <p:grpSpPr>
          <a:xfrm>
            <a:off x="680860" y="3428592"/>
            <a:ext cx="8724397" cy="3429408"/>
            <a:chOff x="914400" y="2310504"/>
            <a:chExt cx="8735786" cy="34338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84A543-4860-364F-96C2-3052EC5CED3E}"/>
                </a:ext>
              </a:extLst>
            </p:cNvPr>
            <p:cNvGrpSpPr/>
            <p:nvPr/>
          </p:nvGrpSpPr>
          <p:grpSpPr>
            <a:xfrm>
              <a:off x="914400" y="2317012"/>
              <a:ext cx="8735786" cy="3427377"/>
              <a:chOff x="914400" y="3525339"/>
              <a:chExt cx="8404167" cy="3186786"/>
            </a:xfrm>
          </p:grpSpPr>
          <p:pic>
            <p:nvPicPr>
              <p:cNvPr id="21" name="Picture 2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BB34C04F-2DDD-F34F-9058-C18F25EEF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46"/>
              <a:stretch/>
            </p:blipFill>
            <p:spPr>
              <a:xfrm>
                <a:off x="914400" y="3525339"/>
                <a:ext cx="8404167" cy="290820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1DF930-EB2B-F24E-821B-DF721B6E2D4B}"/>
                  </a:ext>
                </a:extLst>
              </p:cNvPr>
              <p:cNvSpPr txBox="1"/>
              <p:nvPr/>
            </p:nvSpPr>
            <p:spPr>
              <a:xfrm>
                <a:off x="4364068" y="6425953"/>
                <a:ext cx="2455167" cy="28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Tempo trascorso dall'inizio del trattamento (h)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B48F0-9A7C-A349-999C-615625AB5A53}"/>
                </a:ext>
              </a:extLst>
            </p:cNvPr>
            <p:cNvCxnSpPr>
              <a:cxnSpLocks/>
            </p:cNvCxnSpPr>
            <p:nvPr/>
          </p:nvCxnSpPr>
          <p:spPr>
            <a:xfrm>
              <a:off x="2073729" y="3795840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EDA172-4D06-344A-9222-EB243B8CA2C1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79" y="3804560"/>
              <a:ext cx="0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2117A-835A-D541-8A9A-C75BB6FFE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736" y="3804560"/>
              <a:ext cx="1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A0EBA-F61A-3E44-9F8E-2729C655044D}"/>
                </a:ext>
              </a:extLst>
            </p:cNvPr>
            <p:cNvSpPr txBox="1"/>
            <p:nvPr/>
          </p:nvSpPr>
          <p:spPr>
            <a:xfrm>
              <a:off x="2402351" y="4602113"/>
              <a:ext cx="8307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200" dirty="0"/>
                <a:t>Baloxavir</a:t>
              </a:r>
            </a:p>
            <a:p>
              <a:r>
                <a:rPr lang="it-IT" sz="1200" dirty="0"/>
                <a:t>Placebo</a:t>
              </a:r>
            </a:p>
            <a:p>
              <a:r>
                <a:rPr lang="it-IT" sz="1200" dirty="0"/>
                <a:t>Oseltamivir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99A6F5-6E53-584D-8BA3-82491537BC64}"/>
                </a:ext>
              </a:extLst>
            </p:cNvPr>
            <p:cNvSpPr txBox="1"/>
            <p:nvPr/>
          </p:nvSpPr>
          <p:spPr>
            <a:xfrm rot="16200000">
              <a:off x="282592" y="3573378"/>
              <a:ext cx="274119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400" dirty="0"/>
                <a:t>% senza miglioramento dei sintomi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1" y="1412393"/>
            <a:ext cx="11767939" cy="458007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L'oseltamivir è un inibitore della neuraminidasi (NAI)</a:t>
            </a:r>
          </a:p>
          <a:p>
            <a:r>
              <a:rPr lang="it-IT" sz="2400" dirty="0" smtClean="0"/>
              <a:t>La neuraminidasi consente la gemmazione del virus dalle cellule infette, pertanto i NAI interferiscono con il ciclo di replicazione virale</a:t>
            </a:r>
          </a:p>
          <a:p>
            <a:r>
              <a:rPr lang="it-IT" sz="2400" dirty="0" smtClean="0"/>
              <a:t>L'oseltamivir riduce la durata dei sintomi influenzali di circa 16 ore se somministrato entro 48 ore dalla comparsa dei sintomi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0181" y="6371458"/>
            <a:ext cx="25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Ison MG et al. Lancet Infect Dis. 2020 Oct;20(10):1204-1214. PMID32526195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Panoramica sull'Oseltamivir (Tamiflu)</a:t>
            </a:r>
          </a:p>
        </p:txBody>
      </p:sp>
    </p:spTree>
    <p:extLst>
      <p:ext uri="{BB962C8B-B14F-4D97-AF65-F5344CB8AC3E}">
        <p14:creationId xmlns:p14="http://schemas.microsoft.com/office/powerpoint/2010/main" val="38018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516725"/>
            <a:ext cx="11767939" cy="4580078"/>
          </a:xfrm>
        </p:spPr>
        <p:txBody>
          <a:bodyPr>
            <a:normAutofit fontScale="92500" lnSpcReduction="20000"/>
          </a:bodyPr>
          <a:lstStyle/>
          <a:p>
            <a:r>
              <a:rPr lang="it-IT" smtClean="0"/>
              <a:t>Alcuni studi </a:t>
            </a:r>
            <a:r>
              <a:rPr lang="it-IT" i="1" dirty="0"/>
              <a:t>osservazionali</a:t>
            </a:r>
            <a:r>
              <a:rPr lang="it-IT" smtClean="0"/>
              <a:t> hanno suggerito un beneficio dell'oseltamivir nei pazienti ricoverati in ospedale, ma altri non lo hanno fatto e mancano prove da studi </a:t>
            </a:r>
            <a:r>
              <a:rPr lang="it-IT" i="1" dirty="0"/>
              <a:t>randomizzati</a:t>
            </a:r>
            <a:r>
              <a:rPr lang="it-IT" smtClean="0"/>
              <a:t>.</a:t>
            </a:r>
            <a:r>
              <a:rPr lang="it-IT" baseline="30000" dirty="0" smtClean="0"/>
              <a:t>1,2</a:t>
            </a:r>
          </a:p>
          <a:p>
            <a:endParaRPr lang="it-IT" baseline="30000" dirty="0"/>
          </a:p>
          <a:p>
            <a:r>
              <a:rPr lang="it-IT" smtClean="0"/>
              <a:t>Tali dati osservazionali sono soggetti a bias che non possono essere evitati in modo attendibile</a:t>
            </a:r>
          </a:p>
          <a:p>
            <a:endParaRPr lang="it-IT" baseline="30000" dirty="0"/>
          </a:p>
          <a:p>
            <a:r>
              <a:rPr lang="it-IT" smtClean="0"/>
              <a:t>Durante la pandemia, i dati osservazionali relativi a diversi trattamenti COVID-19 (ad esempio azitromicina, plasma di convalescenza) sono stati fuorvianti e contraddetti da successivi studi randomizzati di grandi dimensioni</a:t>
            </a:r>
          </a:p>
          <a:p>
            <a:endParaRPr lang="it-IT" dirty="0"/>
          </a:p>
          <a:p>
            <a:r>
              <a:rPr lang="it-IT" smtClean="0"/>
              <a:t>In assenza di prove randomizzate, l'efficacia e la sicurezza dell'oseltamivir nei pazienti ospedalizzati sono incerte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241215" y="6273225"/>
            <a:ext cx="705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1 Muthuri SG, et al. Lancet Respir Med. 2014 May;2(5):395-404. </a:t>
            </a:r>
            <a:r>
              <a:rPr lang="it-IT" sz="1600" u="sng" dirty="0" smtClean="0">
                <a:hlinkClick r:id="rId2"/>
              </a:rPr>
              <a:t>PMC6637757</a:t>
            </a:r>
            <a:endParaRPr lang="it-IT" sz="1600" dirty="0"/>
          </a:p>
          <a:p>
            <a:r>
              <a:rPr lang="it-IT" sz="1600" dirty="0" smtClean="0"/>
              <a:t>2 Heneghan CJ, et al. Health Technol Assess. 2016 May;20(42):1-242. </a:t>
            </a:r>
            <a:r>
              <a:rPr lang="it-IT" sz="1600" u="sng" dirty="0">
                <a:hlinkClick r:id="rId3"/>
              </a:rPr>
              <a:t>PMC4904189</a:t>
            </a:r>
            <a:endParaRPr lang="it-IT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328" y="29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Panoramica sull'Oseltamivir (Tamiflu)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991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87" y="1459126"/>
            <a:ext cx="6379814" cy="395755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Molte linee guida terapeutiche raccomandano i NAI per i pazienti ricoverati in ospedale con influenza</a:t>
            </a:r>
          </a:p>
          <a:p>
            <a:r>
              <a:rPr lang="it-IT" sz="2000" dirty="0" smtClean="0"/>
              <a:t>Nel 2023, il Chief Medical Officer per l'Inghilterra ha scritto a tutti gli ospedali del Regno Unito a sostegno degli studi che includono un braccio di trattamento senza antivirali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162" y="2415209"/>
            <a:ext cx="3222490" cy="437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15" y="1449635"/>
            <a:ext cx="3118829" cy="4258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8647" y="3385359"/>
            <a:ext cx="6605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"[...] specificamente per gli ospedali e i clinici che intraprendono studi nazionali, riteniamo che randomizzare sia del tutto in linea con la buona pratica clinica e con le nostre linee guida".</a:t>
            </a:r>
          </a:p>
          <a:p>
            <a:endParaRPr lang="it-IT" b="1" i="1" dirty="0" smtClean="0"/>
          </a:p>
          <a:p>
            <a:r>
              <a:rPr lang="it-IT" b="1" i="1" dirty="0" smtClean="0"/>
              <a:t>"Ad oggi, nessuno di questi trattamenti antivirali ha dimostrato, in studi randomizzati e controllati, di migliorare gli esiti clinici dei pazienti ricoverati in ospedale".</a:t>
            </a:r>
            <a:endParaRPr lang="it-IT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0387" y="5708362"/>
            <a:ext cx="822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Potrebbero essere necessarie discussioni/comunicazioni a livello locale per spiegare questo contesto</a:t>
            </a:r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Panoramica sull'Oseltamivir (Tamiflu)</a:t>
            </a:r>
          </a:p>
        </p:txBody>
      </p:sp>
    </p:spTree>
    <p:extLst>
      <p:ext uri="{BB962C8B-B14F-4D97-AF65-F5344CB8AC3E}">
        <p14:creationId xmlns:p14="http://schemas.microsoft.com/office/powerpoint/2010/main" val="180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481887-4FFA-43AE-BD5A-2DA284F81DBF}"/>
</file>

<file path=customXml/itemProps2.xml><?xml version="1.0" encoding="utf-8"?>
<ds:datastoreItem xmlns:ds="http://schemas.openxmlformats.org/officeDocument/2006/customXml" ds:itemID="{B412AD73-C1FD-49B0-ACF6-15D917CCBFA5}">
  <ds:schemaRefs>
    <ds:schemaRef ds:uri="cf0dfbcc-b360-4cf7-9bf5-370ba522dbe9"/>
    <ds:schemaRef ds:uri="http://purl.org/dc/dcmitype/"/>
    <ds:schemaRef ds:uri="83c9eb58-c16a-4eef-9abf-4aeec758fe0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5713</TotalTime>
  <Words>1641</Words>
  <Application>Microsoft Office PowerPoint</Application>
  <PresentationFormat>Widescreen</PresentationFormat>
  <Paragraphs>214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RECOVERY Trial</vt:lpstr>
      <vt:lpstr>Panoramica sull'influenza </vt:lpstr>
      <vt:lpstr>Idoneità a RECOVERY</vt:lpstr>
      <vt:lpstr>Progettazione di RECOVERY: Protocollo Core V27.0 (include confronti non UE)</vt:lpstr>
      <vt:lpstr>PowerPoint Presentation</vt:lpstr>
      <vt:lpstr>PowerPoint Presentation</vt:lpstr>
      <vt:lpstr>Panoramica sull'Oseltamivir (Tamiflu)</vt:lpstr>
      <vt:lpstr>PowerPoint Presentation</vt:lpstr>
      <vt:lpstr>Panoramica sull'Oseltamivir (Tamiflu)</vt:lpstr>
      <vt:lpstr>Idoneità dell'Oseltamivir (Tamiflu)</vt:lpstr>
      <vt:lpstr>Dosaggio ed effetti collaterali dell'oseltamivir (Tamiflu)</vt:lpstr>
      <vt:lpstr>PowerPoint Presentation</vt:lpstr>
      <vt:lpstr>Panoramica sui corticosteroidi per l'influenza</vt:lpstr>
      <vt:lpstr>PowerPoint Presentation</vt:lpstr>
      <vt:lpstr>PowerPoint Presentation</vt:lpstr>
      <vt:lpstr>Potenziali interazioni con i corticosteroidi per l'influenza</vt:lpstr>
      <vt:lpstr>Riepilogo - Trattamenti per l'influenza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649</cp:revision>
  <cp:lastPrinted>2020-03-18T19:42:16Z</cp:lastPrinted>
  <dcterms:created xsi:type="dcterms:W3CDTF">2020-03-14T13:47:38Z</dcterms:created>
  <dcterms:modified xsi:type="dcterms:W3CDTF">2024-04-04T14:04:48Z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