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85" r:id="rId5"/>
    <p:sldId id="340" r:id="rId6"/>
    <p:sldId id="286" r:id="rId7"/>
    <p:sldId id="288" r:id="rId8"/>
    <p:sldId id="293" r:id="rId9"/>
    <p:sldId id="337" r:id="rId10"/>
    <p:sldId id="319" r:id="rId11"/>
    <p:sldId id="320" r:id="rId12"/>
    <p:sldId id="292" r:id="rId13"/>
    <p:sldId id="299" r:id="rId14"/>
    <p:sldId id="297" r:id="rId15"/>
    <p:sldId id="338" r:id="rId16"/>
    <p:sldId id="336" r:id="rId17"/>
    <p:sldId id="301" r:id="rId18"/>
    <p:sldId id="317" r:id="rId19"/>
    <p:sldId id="321" r:id="rId20"/>
    <p:sldId id="339" r:id="rId21"/>
    <p:sldId id="326" r:id="rId22"/>
    <p:sldId id="325" r:id="rId23"/>
    <p:sldId id="328" r:id="rId24"/>
    <p:sldId id="327" r:id="rId25"/>
    <p:sldId id="329" r:id="rId26"/>
    <p:sldId id="330" r:id="rId27"/>
    <p:sldId id="331" r:id="rId28"/>
    <p:sldId id="341" r:id="rId29"/>
    <p:sldId id="342" r:id="rId30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9F33-88FA-4C31-8EE9-53BF7CE611CD}" type="datetimeFigureOut">
              <a:rPr lang="en-GB" smtClean="0"/>
              <a:t>04/04/2024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312D-A67A-4254-BAD9-A34E7CF79F62}" type="slidenum">
              <a:rPr lang="en-GB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62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0CEC-88BE-4E7C-8A2B-7B45E16C23DF}" type="datetimeFigureOut">
              <a:rPr lang="en-GB" smtClean="0"/>
              <a:t>04/04/2024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7653-B33C-4F75-9080-43DE5D58E600}" type="slidenum">
              <a:rPr lang="en-GB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8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5"/>
          <a:stretch/>
        </p:blipFill>
        <p:spPr>
          <a:xfrm>
            <a:off x="8581049" y="165100"/>
            <a:ext cx="2880360" cy="6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ecovery@ecraid.e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very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ecoverytrial@ndph.ox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peu.openclinica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6208"/>
            <a:ext cx="9144000" cy="1102986"/>
          </a:xfrm>
        </p:spPr>
        <p:txBody>
          <a:bodyPr>
            <a:normAutofit fontScale="90000"/>
          </a:bodyPr>
          <a:lstStyle/>
          <a:p>
            <a:r>
              <a:t/>
            </a:r>
            <a:br/>
            <a:r>
              <a:rPr lang="it-IT" b="1" dirty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008" y="4342194"/>
            <a:ext cx="9144000" cy="1655762"/>
          </a:xfrm>
        </p:spPr>
        <p:txBody>
          <a:bodyPr/>
          <a:lstStyle/>
          <a:p>
            <a:r>
              <a:rPr lang="it-IT" sz="3200" b="1" dirty="0"/>
              <a:t>Formazione di follow-up nell'UE</a:t>
            </a:r>
          </a:p>
          <a:p>
            <a:endParaRPr lang="it-IT" b="1" dirty="0"/>
          </a:p>
          <a:p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V1.0 2024-01-30</a:t>
            </a:r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Identificazione del partecipante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6684" y="1701235"/>
            <a:ext cx="5068576" cy="264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dirty="0">
                <a:latin typeface="Calibri" panose="020F0502020204030204" pitchFamily="34" charset="0"/>
              </a:rPr>
              <a:t>Se necessario, è possibile confermare l'ID del partecipante con la stampa dei dettagli della randomizzazione o accedendo al sito web della randomizzazione e facendo clic su "Visualizza elenco reclutamento recente"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0379" y="5216515"/>
            <a:ext cx="2241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Elenco delle selezioni recenti sul sito web di randomizzazione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7933" y="2356062"/>
            <a:ext cx="1903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Stampa dei dati della randomizzazione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9AA284-1DAE-FE70-BB9D-2B5DAFE0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0" y="1443825"/>
            <a:ext cx="3595565" cy="3473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F69AA66-7C4F-D27E-6AC1-C3E3DF34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0" y="4650907"/>
            <a:ext cx="5193579" cy="20144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31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6" y="1839723"/>
            <a:ext cx="6753785" cy="4538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Record del partecipante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801" y="1694534"/>
            <a:ext cx="4625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Nel record del partecipante viene visualizzato un elenco di CRF che sono state create</a:t>
            </a:r>
          </a:p>
          <a:p>
            <a:endParaRPr lang="it-IT" sz="2000" dirty="0"/>
          </a:p>
          <a:p>
            <a:r>
              <a:rPr lang="it-IT" sz="2000" dirty="0"/>
              <a:t>Un modulo di follow-up vuoto viene creato non appena il partecipante viene randomizzato, ma non deve essere completato fino al 28° giorno</a:t>
            </a:r>
          </a:p>
          <a:p>
            <a:endParaRPr lang="it-IT" sz="2000" dirty="0"/>
          </a:p>
        </p:txBody>
      </p:sp>
      <p:sp>
        <p:nvSpPr>
          <p:cNvPr id="7" name="Oval 6"/>
          <p:cNvSpPr/>
          <p:nvPr/>
        </p:nvSpPr>
        <p:spPr>
          <a:xfrm>
            <a:off x="1198724" y="4343884"/>
            <a:ext cx="889156" cy="479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87880" y="2857500"/>
            <a:ext cx="5120921" cy="1726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592" y="4415004"/>
            <a:ext cx="979268" cy="1369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208800" y="4346599"/>
            <a:ext cx="34668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 visualizzare o modificare una CRF, fare clic sui punti e selezionare l'icona corrispondente (per evitare modifiche accidentali, utilizzare "Visualizza" a meno che non si intenda modificare)</a:t>
            </a:r>
          </a:p>
          <a:p>
            <a:endParaRPr lang="it-IT" dirty="0"/>
          </a:p>
        </p:txBody>
      </p:sp>
      <p:sp>
        <p:nvSpPr>
          <p:cNvPr id="14" name="Oval 13"/>
          <p:cNvSpPr/>
          <p:nvPr/>
        </p:nvSpPr>
        <p:spPr>
          <a:xfrm>
            <a:off x="3238500" y="4686300"/>
            <a:ext cx="191436" cy="22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>
            <a:stCxn id="14" idx="6"/>
          </p:cNvCxnSpPr>
          <p:nvPr/>
        </p:nvCxnSpPr>
        <p:spPr>
          <a:xfrm flipV="1">
            <a:off x="3429936" y="4527161"/>
            <a:ext cx="3778863" cy="272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8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7" y="1571225"/>
            <a:ext cx="7039739" cy="4791475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7" idx="0"/>
          </p:cNvCxnSpPr>
          <p:nvPr/>
        </p:nvCxnSpPr>
        <p:spPr>
          <a:xfrm flipV="1">
            <a:off x="6864682" y="2407921"/>
            <a:ext cx="519098" cy="777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Record del partecipante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3780" y="2043383"/>
            <a:ext cx="4625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 creare una nuova CRF vuota (6 mesi o evento avverso), fare clic su "Aggiungi nuovo"</a:t>
            </a:r>
          </a:p>
          <a:p>
            <a:endParaRPr lang="it-IT" sz="2000" dirty="0"/>
          </a:p>
          <a:p>
            <a:r>
              <a:rPr lang="it-IT" sz="2000" dirty="0"/>
              <a:t>Quindi selezionare il modulo pertinente e la data di completamento della CRF ("Data di inizio") e fare clic su "Aggiungi visite"</a:t>
            </a:r>
          </a:p>
          <a:p>
            <a:endParaRPr lang="it-IT" sz="2000" dirty="0"/>
          </a:p>
        </p:txBody>
      </p:sp>
      <p:sp>
        <p:nvSpPr>
          <p:cNvPr id="7" name="Oval 6"/>
          <p:cNvSpPr/>
          <p:nvPr/>
        </p:nvSpPr>
        <p:spPr>
          <a:xfrm>
            <a:off x="6558068" y="3185160"/>
            <a:ext cx="613228" cy="364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94" y="3408069"/>
            <a:ext cx="2105716" cy="7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Compilazione delle CRF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60800"/>
            <a:ext cx="862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Tutte le domande delle CRF di follow-up e di 6 mesi si riferiscono al periodo di ospedalizzazione del partecipante </a:t>
            </a:r>
            <a:r>
              <a:rPr lang="it-IT" sz="3600" u="sng" dirty="0"/>
              <a:t>successivo</a:t>
            </a:r>
            <a:r>
              <a:rPr lang="it-IT" sz="3600" dirty="0"/>
              <a:t> alla randomizzazione</a:t>
            </a:r>
          </a:p>
        </p:txBody>
      </p:sp>
    </p:spTree>
    <p:extLst>
      <p:ext uri="{BB962C8B-B14F-4D97-AF65-F5344CB8AC3E}">
        <p14:creationId xmlns:p14="http://schemas.microsoft.com/office/powerpoint/2010/main" val="340016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0073" y="1671682"/>
            <a:ext cx="4913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Ricordarsi che il follow-up a 28 giorni viene completato utilizzando il modulo "Modulo di follow-up" (non il modulo "Stato vitale a 28 giorni")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Inserire i dati selezionando un'opzione o digitando i dati nella casella appropriata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Se si inserisce una data, si può usare il widget del calendario o digitare il formato </a:t>
            </a:r>
            <a:r>
              <a:rPr lang="it-IT" sz="2400" b="1" dirty="0"/>
              <a:t>AAAA-MM-GG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Compilazione delle CRF</a:t>
            </a:r>
            <a:endParaRPr lang="it-IT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89C5DA-D5CD-E997-0F0A-F42989B1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4" y="1401583"/>
            <a:ext cx="5589981" cy="5356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82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3BD-E35F-4714-9E82-EA483EC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Messaggi di avviso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6939" y="1594839"/>
            <a:ext cx="53601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I messaggi di avviso appaiono se il valore inserito non supera un controllo di convalida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In questo esempio, l'anno di nascita non corrisponde alla data inserita al momento della randomizzazione (l'anno di nascita e il sesso sono raccolti per evitare che i dati vengano accidentalmente inseriti per il partecipante sbagliato)</a:t>
            </a:r>
          </a:p>
          <a:p>
            <a:r>
              <a:rPr lang="it-IT" dirty="0"/>
              <a:t> </a:t>
            </a:r>
            <a:endParaRPr lang="it-IT" sz="26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F1F8A1-4DB9-A8C5-BFEA-36CA7715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" y="1397277"/>
            <a:ext cx="5662856" cy="5445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282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0927" y="1772863"/>
            <a:ext cx="5209073" cy="4343457"/>
          </a:xfrm>
        </p:spPr>
        <p:txBody>
          <a:bodyPr>
            <a:normAutofit fontScale="85000" lnSpcReduction="10000"/>
          </a:bodyPr>
          <a:lstStyle/>
          <a:p>
            <a:r>
              <a:rPr lang="it-IT" sz="2600" dirty="0"/>
              <a:t>Nella CRF di follow-up, selezionare tutti i trattamenti elencati a cui il paziente è stato sottoposto (per la sperimentazione o come parte dell'assistenza di routine)</a:t>
            </a:r>
          </a:p>
          <a:p>
            <a:endParaRPr lang="it-IT" sz="2600" dirty="0"/>
          </a:p>
          <a:p>
            <a:r>
              <a:rPr lang="it-IT" sz="2600" dirty="0"/>
              <a:t>Includere il trattamento assegnato allo studio RECOVERY solo se è stato effettivamente somministrato al paziente</a:t>
            </a:r>
          </a:p>
          <a:p>
            <a:pPr marL="0" indent="0">
              <a:buNone/>
            </a:pPr>
            <a:endParaRPr lang="it-IT" sz="2600" dirty="0"/>
          </a:p>
          <a:p>
            <a:r>
              <a:rPr lang="it-IT" sz="2600" dirty="0"/>
              <a:t>Assicurarsi di registrare qualsiasi uso non sperimentale di trattamenti (ad es. oseltamivir) nei partecipanti a cui non era stato assegnato quel trattamento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990600" y="167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Compilazione delle CRF</a:t>
            </a:r>
            <a:endParaRPr lang="it-IT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76C33C-D1B5-23F9-F32D-B7FA57C66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49070" y="1425798"/>
            <a:ext cx="5047377" cy="5363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361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167" y="1661103"/>
            <a:ext cx="10360193" cy="4343457"/>
          </a:xfrm>
        </p:spPr>
        <p:txBody>
          <a:bodyPr>
            <a:normAutofit fontScale="92500"/>
          </a:bodyPr>
          <a:lstStyle/>
          <a:p>
            <a:r>
              <a:rPr lang="it-IT" sz="2600" dirty="0"/>
              <a:t>Altre domande nelle CRF riguardano i risultati principali della sperimentazione, i risultati in materia di sicurezza e i test per la SARS-CoV-2 e l'influenza</a:t>
            </a:r>
          </a:p>
          <a:p>
            <a:endParaRPr lang="it-IT" sz="2600" dirty="0"/>
          </a:p>
          <a:p>
            <a:r>
              <a:rPr lang="it-IT" sz="2600" dirty="0"/>
              <a:t>I risultati dei test di funzionalità renale ed epatica sono registrati nella CRF di follow-up se sono stati eseguiti per l'assistenza di routine (non si tratta di campioni di ricerca, quindi se non sono stati eseguiti per l'assistenza di routine spuntare "non eseguito")</a:t>
            </a:r>
          </a:p>
          <a:p>
            <a:endParaRPr lang="it-IT" sz="2600" dirty="0"/>
          </a:p>
          <a:p>
            <a:r>
              <a:rPr lang="it-IT"/>
              <a:t>Ci auguriamo che le domande della CRF siano autoesplicative, ma si prega di inviare un'e-mail al team di sperimentazione in caso di domande</a:t>
            </a:r>
            <a:r>
              <a:rPr lang="it-IT" sz="2600" dirty="0"/>
              <a:t> (</a:t>
            </a:r>
            <a:r>
              <a:rPr lang="it-IT" sz="2600" dirty="0">
                <a:hlinkClick r:id="rId2"/>
              </a:rPr>
              <a:t>recovery@ecraid.eu</a:t>
            </a:r>
            <a:r>
              <a:rPr lang="it-IT" sz="2600" dirty="0"/>
              <a:t>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990600" y="167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Compilazione delle CRF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45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Completare l'inserimento dei dati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2751" y="3110946"/>
            <a:ext cx="44212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Per completare l'inserimento dei dati in una CRF, premere il pulsante </a:t>
            </a:r>
            <a:r>
              <a:rPr lang="it-IT" sz="2600" b="1" dirty="0"/>
              <a:t>Complete </a:t>
            </a:r>
            <a:r>
              <a:rPr lang="it-IT" sz="2600" dirty="0"/>
              <a:t>(completa)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Quindi confermare premendo sul pulsante </a:t>
            </a:r>
            <a:r>
              <a:rPr lang="it-IT" sz="2600" b="1" dirty="0"/>
              <a:t>Confirm</a:t>
            </a:r>
            <a:r>
              <a:rPr lang="it-IT"/>
              <a:t>  </a:t>
            </a:r>
          </a:p>
          <a:p>
            <a:endParaRPr lang="it-IT" sz="2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F14AA0E-6919-1EF9-3273-EA4D7801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72D703-F47E-12F1-1DB5-17B3FD015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6" y="1458824"/>
            <a:ext cx="5581934" cy="5207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436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Messaggio di errore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5089" y="2781176"/>
            <a:ext cx="49143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</a:rPr>
              <a:t>Se viene visualizzato un messaggio di avviso, significa che c'è un errore nei dati inseriti.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</a:rPr>
              <a:t>Se i dati inseriti non presentano errori, questo messaggio non appare. Per risolvere l'errore, fare clic su </a:t>
            </a:r>
            <a:r>
              <a:rPr lang="it-IT" sz="2600" b="1" dirty="0">
                <a:latin typeface="Calibri" panose="020F0502020204030204" pitchFamily="34" charset="0"/>
              </a:rPr>
              <a:t>cancel</a:t>
            </a:r>
            <a:r>
              <a:rPr lang="it-IT" sz="2600" dirty="0">
                <a:latin typeface="Calibri" panose="020F0502020204030204" pitchFamily="34" charset="0"/>
              </a:rPr>
              <a:t>.</a:t>
            </a:r>
            <a:endParaRPr lang="it-IT" sz="26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0085620-3B13-193C-71C2-F4C66BD4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B157AF-A992-C4EF-209D-3883923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8" y="2616810"/>
            <a:ext cx="6686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Raccolta dati di follow-up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17" y="1501127"/>
            <a:ext cx="11253083" cy="5356873"/>
          </a:xfrm>
        </p:spPr>
        <p:txBody>
          <a:bodyPr>
            <a:noAutofit/>
          </a:bodyPr>
          <a:lstStyle/>
          <a:p>
            <a:r>
              <a:rPr lang="it-IT" sz="1600" dirty="0"/>
              <a:t>Ci sono due punti di raccolta dati di follow-up in RECOVERY nell'UE</a:t>
            </a:r>
          </a:p>
          <a:p>
            <a:pPr lvl="1"/>
            <a:r>
              <a:rPr lang="it-IT" sz="1400" dirty="0"/>
              <a:t>28 giorni dopo la randomizzazione</a:t>
            </a:r>
          </a:p>
          <a:p>
            <a:pPr lvl="1"/>
            <a:r>
              <a:rPr lang="it-IT" sz="1400" dirty="0"/>
              <a:t>6 mesi dopo la randomizzazione</a:t>
            </a:r>
          </a:p>
          <a:p>
            <a:endParaRPr lang="it-IT" sz="1600" dirty="0"/>
          </a:p>
          <a:p>
            <a:r>
              <a:rPr lang="it-IT" sz="1600" dirty="0"/>
              <a:t>I dati per ogni </a:t>
            </a:r>
            <a:r>
              <a:rPr lang="it-IT" sz="1600" dirty="0" err="1"/>
              <a:t>timepoint</a:t>
            </a:r>
            <a:r>
              <a:rPr lang="it-IT" sz="1600" dirty="0"/>
              <a:t> sono registrati in un singolo modulo online, utilizzando il sistema </a:t>
            </a:r>
            <a:r>
              <a:rPr lang="it-IT" sz="1600" dirty="0" err="1"/>
              <a:t>OpenClinica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Esempi di moduli di follow-up e di eventi avversi sono disponibili alla pagina web "Follow-up" (</a:t>
            </a:r>
            <a:r>
              <a:rPr lang="it-IT" sz="1600" dirty="0">
                <a:hlinkClick r:id="rId2"/>
              </a:rPr>
              <a:t>www.recovery.net</a:t>
            </a:r>
            <a:r>
              <a:rPr lang="it-IT" sz="1600" dirty="0"/>
              <a:t>) </a:t>
            </a:r>
          </a:p>
          <a:p>
            <a:pPr lvl="1"/>
            <a:endParaRPr lang="it-IT" sz="1400" dirty="0"/>
          </a:p>
          <a:p>
            <a:pPr marL="285750" indent="-285750"/>
            <a:r>
              <a:rPr lang="it-IT" sz="1600" dirty="0"/>
              <a:t>Se si prevede che il follow-up possa essere completato in modo attendibile dalle sole cartelle cliniche, è possibile farlo senza contattare il partecipante/parente</a:t>
            </a:r>
          </a:p>
          <a:p>
            <a:pPr marL="742950" lvl="1" indent="-285750"/>
            <a:r>
              <a:rPr lang="it-IT" sz="1400" dirty="0"/>
              <a:t>Si tenga presente che ciò richiede informazioni affidabili sul decesso e sul nuovo ricovero in ospedale (quindi le cartelle cliniche devono includere l'ospedale/i in cui il paziente potrebbe essere ricoverato)</a:t>
            </a:r>
          </a:p>
          <a:p>
            <a:pPr marL="742950" lvl="1" indent="-285750"/>
            <a:endParaRPr lang="it-IT" sz="1400" dirty="0"/>
          </a:p>
          <a:p>
            <a:pPr marL="285750" indent="-285750"/>
            <a:r>
              <a:rPr lang="it-IT" sz="1600" dirty="0"/>
              <a:t>Se non è possibile compilare i moduli in modo attendibile utilizzando solo le cartelle cliniche, è necessario contattare il partecipante/ parente per ottenere maggiori informazioni</a:t>
            </a:r>
          </a:p>
          <a:p>
            <a:pPr marL="742950" lvl="1" indent="-285750"/>
            <a:r>
              <a:rPr lang="it-IT" sz="1400" dirty="0"/>
              <a:t>In questo caso, si dovrebbe dire loro di aspettarsi un contatto da parte del team di ricerca</a:t>
            </a:r>
          </a:p>
          <a:p>
            <a:pPr marL="742950" lvl="1" indent="-285750"/>
            <a:r>
              <a:rPr lang="it-IT" sz="1400" dirty="0"/>
              <a:t>Dopo aver parlato con il partecipante/parente (o dopo ripetuti tentativi falliti), compilare il modulo nel modo migliore possibile</a:t>
            </a:r>
          </a:p>
        </p:txBody>
      </p:sp>
    </p:spTree>
    <p:extLst>
      <p:ext uri="{BB962C8B-B14F-4D97-AF65-F5344CB8AC3E}">
        <p14:creationId xmlns:p14="http://schemas.microsoft.com/office/powerpoint/2010/main" val="374724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Risoluzione di un errore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372" y="2670590"/>
            <a:ext cx="4817066" cy="2574388"/>
          </a:xfrm>
        </p:spPr>
        <p:txBody>
          <a:bodyPr>
            <a:normAutofit fontScale="92500" lnSpcReduction="10000"/>
          </a:bodyPr>
          <a:lstStyle/>
          <a:p>
            <a:r>
              <a:rPr lang="it-IT"/>
              <a:t>Se i dati sono stati inseriti in modo errato, modificare il valore inserito.</a:t>
            </a:r>
          </a:p>
          <a:p>
            <a:r>
              <a:rPr lang="it-IT"/>
              <a:t>Se il valore è corretto, è necessario creare una </a:t>
            </a:r>
            <a:r>
              <a:rPr lang="it-IT" b="1" dirty="0"/>
              <a:t>query</a:t>
            </a:r>
            <a:r>
              <a:rPr lang="it-IT"/>
              <a:t>, per farlo, fare clic sulla piccola </a:t>
            </a:r>
            <a:r>
              <a:rPr lang="it-IT" b="1" dirty="0"/>
              <a:t>riquadro per i messaggi</a:t>
            </a:r>
            <a:r>
              <a:rPr lang="it-IT"/>
              <a:t>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DDE9E97-D97C-27BB-7AAB-D946E2E9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94" y="2242694"/>
            <a:ext cx="661035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E1FCD90-B31E-EDC1-90E4-CC6050CAFF85}"/>
              </a:ext>
            </a:extLst>
          </p:cNvPr>
          <p:cNvCxnSpPr/>
          <p:nvPr/>
        </p:nvCxnSpPr>
        <p:spPr>
          <a:xfrm flipV="1">
            <a:off x="3356649" y="3769908"/>
            <a:ext cx="0" cy="773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9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Aggiunta di una query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6613" y="2382559"/>
            <a:ext cx="43291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Premere il pulsante </a:t>
            </a:r>
            <a:r>
              <a:rPr lang="it-IT" sz="2600" b="1" dirty="0"/>
              <a:t>New</a:t>
            </a:r>
            <a:r>
              <a:rPr lang="it-IT" sz="2600" dirty="0"/>
              <a:t> (nuovo) accanto a </a:t>
            </a:r>
            <a:r>
              <a:rPr lang="it-IT" sz="2600" b="1" dirty="0"/>
              <a:t>Queries</a:t>
            </a:r>
            <a:r>
              <a:rPr lang="it-IT" sz="2600" dirty="0"/>
              <a:t>, quindi inserire nella casella di testo le informazioni.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Per salvare la query, fare clic su </a:t>
            </a:r>
            <a:r>
              <a:rPr lang="it-IT" sz="2600" b="1" dirty="0"/>
              <a:t>Add Query</a:t>
            </a:r>
            <a:r>
              <a:rPr lang="it-IT" sz="2600" dirty="0"/>
              <a:t>(aggiungi query)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EE161B-B360-64AF-6B46-6215E067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3CF71E-AC94-5BDA-B728-A5F6E33D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2434361"/>
            <a:ext cx="6734175" cy="2905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004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Modifica amministrativa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88125" y="1751769"/>
            <a:ext cx="4365674" cy="2642070"/>
            <a:chOff x="6988125" y="1751769"/>
            <a:chExt cx="4365674" cy="2642070"/>
          </a:xfrm>
        </p:grpSpPr>
        <p:sp>
          <p:nvSpPr>
            <p:cNvPr id="5" name="Rectangle 4"/>
            <p:cNvSpPr/>
            <p:nvPr/>
          </p:nvSpPr>
          <p:spPr>
            <a:xfrm>
              <a:off x="6988125" y="1751769"/>
              <a:ext cx="4365674" cy="2642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it-IT" sz="2600" dirty="0">
                  <a:latin typeface="Calibri" panose="020F0502020204030204" pitchFamily="34" charset="0"/>
                </a:rPr>
                <a:t>Se per qualche motivo è necessario modificare i dati al termine dell'inserimento, è possibile farlo aprendo il CRF in modalità </a:t>
              </a:r>
              <a:r>
                <a:rPr lang="it-IT" sz="2600" b="1" dirty="0">
                  <a:latin typeface="Calibri" panose="020F0502020204030204" pitchFamily="34" charset="0"/>
                </a:rPr>
                <a:t>Edit</a:t>
              </a:r>
              <a:r>
                <a:rPr lang="it-IT" sz="2600" dirty="0">
                  <a:latin typeface="Calibri" panose="020F0502020204030204" pitchFamily="34" charset="0"/>
                </a:rPr>
                <a:t> (modalità di modifica).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7527" y="3878510"/>
              <a:ext cx="565199" cy="51532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36" y="1839723"/>
            <a:ext cx="6753785" cy="45382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23260" y="5875020"/>
            <a:ext cx="190500" cy="251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3760" y="2057400"/>
            <a:ext cx="3574061" cy="393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2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Motivo della modifica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6912658" y="2483686"/>
            <a:ext cx="46470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</a:rPr>
              <a:t>Facendo clic sul pulsante </a:t>
            </a:r>
            <a:r>
              <a:rPr lang="it-IT" sz="2600" b="1" dirty="0">
                <a:latin typeface="Calibri" panose="020F0502020204030204" pitchFamily="34" charset="0"/>
              </a:rPr>
              <a:t>Edit </a:t>
            </a:r>
            <a:r>
              <a:rPr lang="it-IT" sz="2600" dirty="0">
                <a:latin typeface="Calibri" panose="020F0502020204030204" pitchFamily="34" charset="0"/>
              </a:rPr>
              <a:t>(modifica) si apre il modulo e si possono modificare i dati.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</a:rPr>
              <a:t>Se si modificano i dati, sarà richiesto di fornire un motivo per la modifica. </a:t>
            </a:r>
            <a:endParaRPr lang="it-IT" sz="2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49E251-DD48-4EBA-6673-8A64DFCC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3" y="1995411"/>
            <a:ext cx="6657975" cy="3381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885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Visualizzazione dei dati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59991" y="2860311"/>
            <a:ext cx="4547773" cy="2316532"/>
            <a:chOff x="6959991" y="2911607"/>
            <a:chExt cx="4547773" cy="2316532"/>
          </a:xfrm>
        </p:grpSpPr>
        <p:sp>
          <p:nvSpPr>
            <p:cNvPr id="5" name="Rectangle 4"/>
            <p:cNvSpPr/>
            <p:nvPr/>
          </p:nvSpPr>
          <p:spPr>
            <a:xfrm>
              <a:off x="6959991" y="2911607"/>
              <a:ext cx="4393809" cy="231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it-IT" sz="2600" dirty="0">
                  <a:latin typeface="Calibri" panose="020F0502020204030204" pitchFamily="34" charset="0"/>
                </a:rPr>
                <a:t>Se si desidera visualizzare i dati inseriti, fare clic sul pulsante </a:t>
              </a:r>
              <a:r>
                <a:rPr lang="it-IT" sz="2600" b="1" dirty="0">
                  <a:latin typeface="Calibri" panose="020F0502020204030204" pitchFamily="34" charset="0"/>
                </a:rPr>
                <a:t>View</a:t>
              </a:r>
              <a:r>
                <a:rPr lang="it-IT" sz="2600" dirty="0">
                  <a:latin typeface="Calibri" panose="020F0502020204030204" pitchFamily="34" charset="0"/>
                </a:rPr>
                <a:t> (visualizza)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it-IT" sz="2600" dirty="0">
                  <a:latin typeface="Calibri" panose="020F0502020204030204" pitchFamily="34" charset="0"/>
                </a:rPr>
                <a:t>La CRF si aprirà in modalità di sola lettura.</a:t>
              </a:r>
              <a:endParaRPr lang="it-IT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4987" y="3770384"/>
              <a:ext cx="522777" cy="522777"/>
            </a:xfrm>
            <a:prstGeom prst="rect">
              <a:avLst/>
            </a:prstGeom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257E68-EE4F-B8F0-1478-76B8AC72D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8"/>
          <a:stretch/>
        </p:blipFill>
        <p:spPr>
          <a:xfrm>
            <a:off x="458183" y="1486599"/>
            <a:ext cx="6147390" cy="4853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9556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207" y="1492704"/>
            <a:ext cx="11299993" cy="5344160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Il ricercatore principale deve assicurarsi di essere messo al corrente di eventuali sospette reazioni avverse gravi (SSAR) relative a un trattamento dello studio</a:t>
            </a:r>
          </a:p>
          <a:p>
            <a:endParaRPr lang="it-IT" sz="2600" dirty="0"/>
          </a:p>
          <a:p>
            <a:r>
              <a:rPr lang="it-IT" sz="2600" dirty="0"/>
              <a:t>In RECOVERY devono essere segnalati solo gli SSAR, cioè gli eventi avversi che sono:</a:t>
            </a:r>
          </a:p>
          <a:p>
            <a:pPr lvl="1">
              <a:spcBef>
                <a:spcPts val="600"/>
              </a:spcBef>
            </a:pPr>
            <a:r>
              <a:rPr lang="it-IT"/>
              <a:t>Ritenuti con ragionevole probabilità correlati a un trattamento in studio, </a:t>
            </a:r>
            <a:r>
              <a:rPr lang="it-IT" b="1" dirty="0"/>
              <a:t>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/>
              <a:t>Gravi, vale a dire: i) che costituiscono una minaccia per la vita, ii) che richiedono il ricovero in ospedale o il prolungamento del ricovero, iii) che comportano una disabilità o un'incapacità persistente o significativa, iv) che comportano un'anomalia congenita o un difetto alla nascita, o v) eventi importanti che possono mettere in pericolo il partecipante o che richiedono un intervento per prevenire uno degli esiti sopra elencati</a:t>
            </a:r>
            <a:endParaRPr lang="it-IT" dirty="0"/>
          </a:p>
          <a:p>
            <a:endParaRPr lang="it-IT" sz="2600" dirty="0"/>
          </a:p>
          <a:p>
            <a:r>
              <a:rPr lang="it-IT" sz="2600" dirty="0"/>
              <a:t>Altri eventi non devono essere segnalati, anche se correlati al trattamento dello studio</a:t>
            </a:r>
          </a:p>
          <a:p>
            <a:endParaRPr lang="it-IT" sz="2600" dirty="0"/>
          </a:p>
          <a:p>
            <a:r>
              <a:rPr lang="it-IT" sz="2600" dirty="0"/>
              <a:t>Il ricercatore principale determina se un evento è da segnalare (se non è disponibile, deve nominare un altro medico per valutare eventuali SSAR in sua assenza)</a:t>
            </a:r>
          </a:p>
          <a:p>
            <a:endParaRPr lang="it-IT" sz="2600" dirty="0"/>
          </a:p>
          <a:p>
            <a:r>
              <a:rPr lang="it-IT" sz="2600" dirty="0"/>
              <a:t>Ulteriori informazioni sui criteri di segnalazione delle SSAR sono riportate nella sezione 4 del Protocollo Core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20620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Segnalazione degli eventi avversi</a:t>
            </a:r>
          </a:p>
        </p:txBody>
      </p:sp>
    </p:spTree>
    <p:extLst>
      <p:ext uri="{BB962C8B-B14F-4D97-AF65-F5344CB8AC3E}">
        <p14:creationId xmlns:p14="http://schemas.microsoft.com/office/powerpoint/2010/main" val="157212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487" y="1579823"/>
            <a:ext cx="10985033" cy="4983537"/>
          </a:xfrm>
        </p:spPr>
        <p:txBody>
          <a:bodyPr>
            <a:normAutofit/>
          </a:bodyPr>
          <a:lstStyle/>
          <a:p>
            <a:r>
              <a:rPr lang="it-IT"/>
              <a:t>Se viene identificata una SSAR, si dovrà informare il Central Coordinating Office (CCO) in inglese via e-mail</a:t>
            </a:r>
            <a:r>
              <a:rPr lang="it-IT" sz="2600" dirty="0"/>
              <a:t> (</a:t>
            </a:r>
            <a:r>
              <a:rPr lang="it-IT" sz="2600" dirty="0">
                <a:hlinkClick r:id="rId2"/>
              </a:rPr>
              <a:t>recoverytrial@ndph.ox.ac.uk</a:t>
            </a:r>
            <a:r>
              <a:rPr lang="it-IT" sz="2600" dirty="0"/>
              <a:t>) o per telefono (+44 800 138 5451) entro 24 ore da quando il ricercatore ne sia venuto a conoscenza</a:t>
            </a:r>
          </a:p>
          <a:p>
            <a:endParaRPr lang="it-IT" sz="2600" dirty="0"/>
          </a:p>
          <a:p>
            <a:r>
              <a:rPr lang="it-IT" sz="2600" dirty="0"/>
              <a:t>In OpenClinica deve essere creato anche un modulo per gli eventi avversi, che raccolga i dati essenziali per la valutazione e l'eventuale ulteriore segnalazione da parte del CCO</a:t>
            </a:r>
          </a:p>
          <a:p>
            <a:endParaRPr lang="it-IT" sz="2600" dirty="0"/>
          </a:p>
          <a:p>
            <a:r>
              <a:rPr lang="it-IT" sz="2600" dirty="0"/>
              <a:t>Per qualsiasi domanda sul processo di segnalazione, contattare il CCO all'indirizzo e-mail sopra indicato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20620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Segnalazione degli eventi avversi</a:t>
            </a:r>
          </a:p>
        </p:txBody>
      </p:sp>
    </p:spTree>
    <p:extLst>
      <p:ext uri="{BB962C8B-B14F-4D97-AF65-F5344CB8AC3E}">
        <p14:creationId xmlns:p14="http://schemas.microsoft.com/office/powerpoint/2010/main" val="27728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OpenClinica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17" y="1501127"/>
            <a:ext cx="11496923" cy="5245113"/>
          </a:xfrm>
        </p:spPr>
        <p:txBody>
          <a:bodyPr>
            <a:normAutofit fontScale="92500" lnSpcReduction="20000"/>
          </a:bodyPr>
          <a:lstStyle/>
          <a:p>
            <a:r>
              <a:rPr lang="it-IT"/>
              <a:t>OpenClinica è un sistema di gestione dei dati clinici utilizzato per raccogliere i dati di follow-up in RECOVERY</a:t>
            </a:r>
          </a:p>
          <a:p>
            <a:pPr lvl="1"/>
            <a:r>
              <a:rPr lang="it-IT"/>
              <a:t>L'accesso avviene tramite un browser web (sono compatibili Chrome, Firefox e Internet Explorer)</a:t>
            </a:r>
          </a:p>
          <a:p>
            <a:pPr lvl="1"/>
            <a:endParaRPr lang="it-IT" dirty="0"/>
          </a:p>
          <a:p>
            <a:pPr marL="285750" indent="-285750"/>
            <a:r>
              <a:rPr lang="it-IT"/>
              <a:t>I record dei partecipanti vengono creati automaticamente in OpenClinica quando un paziente viene randomizzato (quindi non è necessario utilizzare OpenClinica fino alla scadenza del modulo di follow-up)</a:t>
            </a:r>
          </a:p>
          <a:p>
            <a:pPr lvl="1"/>
            <a:endParaRPr lang="it-IT" dirty="0"/>
          </a:p>
          <a:p>
            <a:r>
              <a:rPr lang="it-IT"/>
              <a:t>Le CRF possono essere visualizzate nella lingua locale prescelta, ma purtroppo l'interfaccia di OpenClinica è attualmente disponibile solo in inglese</a:t>
            </a:r>
          </a:p>
          <a:p>
            <a:endParaRPr lang="it-IT" dirty="0"/>
          </a:p>
          <a:p>
            <a:r>
              <a:rPr lang="it-IT"/>
              <a:t>Quando si inserisce del testo </a:t>
            </a:r>
            <a:r>
              <a:rPr lang="it-IT" b="1" dirty="0"/>
              <a:t>si prega di scrivere in inglese</a:t>
            </a:r>
            <a:r>
              <a:rPr lang="it-IT"/>
              <a:t>, anche se si visualizza il modulo in un'altra lingua (il testo è solitamente necessario solo per gli eventi avversi o per rispondere alle domande)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39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Definizioni di OpenClinica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Studio</a:t>
            </a:r>
            <a:r>
              <a:rPr lang="it-IT"/>
              <a:t>: si riferisce alla sperimentazione, in questo caso RECOVERY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endParaRPr lang="it-IT" dirty="0">
              <a:highlight>
                <a:srgbClr val="FFFF00"/>
              </a:highlight>
            </a:endParaRPr>
          </a:p>
          <a:p>
            <a:r>
              <a:rPr lang="it-IT" b="1" dirty="0"/>
              <a:t>Participante</a:t>
            </a:r>
            <a:r>
              <a:rPr lang="it-IT"/>
              <a:t>: si tratta di un paziente all'interno dello studio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endParaRPr lang="it-IT" dirty="0">
              <a:highlight>
                <a:srgbClr val="FFFF00"/>
              </a:highlight>
            </a:endParaRPr>
          </a:p>
          <a:p>
            <a:r>
              <a:rPr lang="it-IT" b="1" dirty="0"/>
              <a:t>Evento o Evento dello studio</a:t>
            </a:r>
            <a:r>
              <a:rPr lang="it-IT"/>
              <a:t>: si riferisce a un punto di raccolta dei dati, come il follow-up o gli eventi avversi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endParaRPr lang="it-IT" dirty="0">
              <a:highlight>
                <a:srgbClr val="FFFF00"/>
              </a:highlight>
            </a:endParaRPr>
          </a:p>
          <a:p>
            <a:r>
              <a:rPr lang="it-IT" b="1" dirty="0"/>
              <a:t>CRF</a:t>
            </a:r>
            <a:r>
              <a:rPr lang="it-IT"/>
              <a:t>: Case Report Form, un modulo utilizzato per raccogliere e contenere i dati relativi a un evento dello studio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endParaRPr lang="it-IT" dirty="0">
              <a:highlight>
                <a:srgbClr val="FFFF00"/>
              </a:highlight>
            </a:endParaRPr>
          </a:p>
          <a:p>
            <a:r>
              <a:rPr lang="it-IT" b="1" dirty="0"/>
              <a:t>Queries</a:t>
            </a:r>
            <a:r>
              <a:rPr lang="it-IT"/>
              <a:t>: sono richieste o annotazioni per le voci in cui un valore inserito non è quello previsto (create dal team locale o dal centro di coordinamento). Alcune vengono generate automaticamente se un risultato richiede una verifica.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67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E5C4-71FA-45D9-A14A-E5444904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Pagina di login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F26C8F-40CE-4689-ABBF-675F1D99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6" y="1731413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6911339" y="2830162"/>
            <a:ext cx="467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URL: </a:t>
            </a:r>
            <a:r>
              <a:rPr lang="it-IT" sz="2600" dirty="0">
                <a:hlinkClick r:id="rId3"/>
              </a:rPr>
              <a:t>https://npeu.openclinica.io</a:t>
            </a:r>
            <a:endParaRPr lang="it-IT" sz="2600" dirty="0"/>
          </a:p>
          <a:p>
            <a:endParaRPr lang="it-IT" sz="2600" dirty="0"/>
          </a:p>
          <a:p>
            <a:r>
              <a:rPr lang="it-IT" sz="2600" dirty="0"/>
              <a:t>Si riceverà un'e-mail di invito con le credenziali di accesso</a:t>
            </a:r>
          </a:p>
        </p:txBody>
      </p:sp>
    </p:spTree>
    <p:extLst>
      <p:ext uri="{BB962C8B-B14F-4D97-AF65-F5344CB8AC3E}">
        <p14:creationId xmlns:p14="http://schemas.microsoft.com/office/powerpoint/2010/main" val="106625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8100" y="1373560"/>
            <a:ext cx="7894320" cy="5474270"/>
            <a:chOff x="-906780" y="119445"/>
            <a:chExt cx="9602032" cy="6658473"/>
          </a:xfrm>
        </p:grpSpPr>
        <p:grpSp>
          <p:nvGrpSpPr>
            <p:cNvPr id="16" name="Group 15"/>
            <p:cNvGrpSpPr/>
            <p:nvPr/>
          </p:nvGrpSpPr>
          <p:grpSpPr>
            <a:xfrm>
              <a:off x="-906780" y="119445"/>
              <a:ext cx="9602032" cy="6658473"/>
              <a:chOff x="-906780" y="119445"/>
              <a:chExt cx="9602032" cy="665847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6780" y="119445"/>
                <a:ext cx="9602032" cy="6561389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flipV="1">
                <a:off x="101846" y="1264920"/>
                <a:ext cx="8585786" cy="5512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01846" y="1278326"/>
              <a:ext cx="5125474" cy="4919851"/>
              <a:chOff x="4184313" y="585368"/>
              <a:chExt cx="6242498" cy="599206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88711"/>
              <a:stretch/>
            </p:blipFill>
            <p:spPr>
              <a:xfrm>
                <a:off x="9220200" y="585369"/>
                <a:ext cx="1206611" cy="599206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t="277" r="86517"/>
              <a:stretch/>
            </p:blipFill>
            <p:spPr>
              <a:xfrm>
                <a:off x="4184313" y="601980"/>
                <a:ext cx="1442831" cy="597544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20343" t="404" r="74168"/>
              <a:stretch/>
            </p:blipFill>
            <p:spPr>
              <a:xfrm>
                <a:off x="5613395" y="609600"/>
                <a:ext cx="586741" cy="596782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37168" r="56701"/>
              <a:stretch/>
            </p:blipFill>
            <p:spPr>
              <a:xfrm>
                <a:off x="6192350" y="585368"/>
                <a:ext cx="655321" cy="599206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l="50071" r="44154"/>
              <a:stretch/>
            </p:blipFill>
            <p:spPr>
              <a:xfrm>
                <a:off x="6833755" y="585368"/>
                <a:ext cx="617221" cy="599206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61050" r="22196"/>
              <a:stretch/>
            </p:blipFill>
            <p:spPr>
              <a:xfrm>
                <a:off x="7429499" y="585369"/>
                <a:ext cx="1790701" cy="59920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Participant Matrix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24" y="2051244"/>
            <a:ext cx="58910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Navigare utilizzando la barra di navigazione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b="1" dirty="0"/>
              <a:t>Home</a:t>
            </a:r>
            <a:r>
              <a:rPr lang="it-IT" sz="1500" dirty="0"/>
              <a:t> porta alla pagina iniziale della struttura locale (non utilizzato)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b="1" dirty="0"/>
              <a:t>Participant matrix </a:t>
            </a:r>
            <a:r>
              <a:rPr lang="it-IT" sz="1500" dirty="0"/>
              <a:t>mostra una tabella di tutti i partecipanti della struttura locale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b="1" dirty="0"/>
              <a:t>Queries</a:t>
            </a:r>
            <a:r>
              <a:rPr lang="it-IT" sz="1500" dirty="0"/>
              <a:t> mostra una tabella di tutte le </a:t>
            </a:r>
            <a:r>
              <a:rPr lang="it-IT" sz="1500" dirty="0" err="1"/>
              <a:t>query</a:t>
            </a:r>
            <a:r>
              <a:rPr lang="it-IT" sz="1500" dirty="0"/>
              <a:t> presenti presso la struttura locale</a:t>
            </a:r>
          </a:p>
          <a:p>
            <a:pPr lvl="1"/>
            <a:endParaRPr lang="it-I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Quando un paziente viene randomizzato, i suoi dati di base vengono automaticamente aggiunti a due CRF: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dirty="0"/>
              <a:t>Un modulo di "randomizzazione" (che può essere potenzialmente modificato se è stato commesso un errore), e anche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dirty="0"/>
              <a:t>Un modulo "Ingresso" (una versione bloccata dei dati di ingresso che non può essere modificata)</a:t>
            </a:r>
          </a:p>
          <a:p>
            <a:endParaRPr lang="it-I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Non è </a:t>
            </a:r>
            <a:r>
              <a:rPr lang="it-IT" sz="1500" b="1" dirty="0"/>
              <a:t>mai</a:t>
            </a:r>
            <a:r>
              <a:rPr lang="it-IT" sz="1500" dirty="0"/>
              <a:t> necessario aggiungere un nuovo partecipante in </a:t>
            </a:r>
            <a:r>
              <a:rPr lang="it-IT" sz="1500" dirty="0" err="1"/>
              <a:t>OpenClinica</a:t>
            </a:r>
            <a:r>
              <a:rPr lang="it-IT" sz="1500" dirty="0"/>
              <a:t>, quindi non utilizzare questo pulsante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dirty="0"/>
              <a:t>Contattare il team di sperimentazione se non si riesce a trovare un partecipante che ci si aspetta di vedere</a:t>
            </a:r>
          </a:p>
        </p:txBody>
      </p:sp>
      <p:sp>
        <p:nvSpPr>
          <p:cNvPr id="7" name="Oval 6"/>
          <p:cNvSpPr/>
          <p:nvPr/>
        </p:nvSpPr>
        <p:spPr>
          <a:xfrm>
            <a:off x="5483653" y="1652198"/>
            <a:ext cx="1465788" cy="16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6216547" y="1813560"/>
            <a:ext cx="237593" cy="210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22320" y="2179319"/>
            <a:ext cx="715119" cy="158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4037439" y="2258434"/>
            <a:ext cx="2179108" cy="3430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0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Participant Matrix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8100" y="1373560"/>
            <a:ext cx="7894320" cy="5474270"/>
            <a:chOff x="-906780" y="119445"/>
            <a:chExt cx="9602032" cy="6658473"/>
          </a:xfrm>
        </p:grpSpPr>
        <p:grpSp>
          <p:nvGrpSpPr>
            <p:cNvPr id="17" name="Group 16"/>
            <p:cNvGrpSpPr/>
            <p:nvPr/>
          </p:nvGrpSpPr>
          <p:grpSpPr>
            <a:xfrm>
              <a:off x="-906780" y="119445"/>
              <a:ext cx="9602032" cy="6658473"/>
              <a:chOff x="-906780" y="119445"/>
              <a:chExt cx="9602032" cy="665847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6780" y="119445"/>
                <a:ext cx="9602032" cy="656138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 flipV="1">
                <a:off x="101846" y="1264920"/>
                <a:ext cx="8585786" cy="5512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01846" y="1278326"/>
              <a:ext cx="5125474" cy="4919851"/>
              <a:chOff x="4184313" y="585368"/>
              <a:chExt cx="6242498" cy="59920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88711"/>
              <a:stretch/>
            </p:blipFill>
            <p:spPr>
              <a:xfrm>
                <a:off x="9220200" y="585369"/>
                <a:ext cx="1206611" cy="599206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t="277" r="86517"/>
              <a:stretch/>
            </p:blipFill>
            <p:spPr>
              <a:xfrm>
                <a:off x="4184313" y="601980"/>
                <a:ext cx="1442831" cy="597544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20343" t="404" r="74168"/>
              <a:stretch/>
            </p:blipFill>
            <p:spPr>
              <a:xfrm>
                <a:off x="5613395" y="609600"/>
                <a:ext cx="586741" cy="596782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37168" r="56701"/>
              <a:stretch/>
            </p:blipFill>
            <p:spPr>
              <a:xfrm>
                <a:off x="6192350" y="585368"/>
                <a:ext cx="655321" cy="599206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50071" r="44154"/>
              <a:stretch/>
            </p:blipFill>
            <p:spPr>
              <a:xfrm>
                <a:off x="6833755" y="585368"/>
                <a:ext cx="617221" cy="599206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l="61050" r="22196"/>
              <a:stretch/>
            </p:blipFill>
            <p:spPr>
              <a:xfrm>
                <a:off x="7429499" y="585369"/>
                <a:ext cx="1790701" cy="5992061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5483404" y="2015357"/>
            <a:ext cx="64799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Ogni riga rappresenta un partecipante, con l'ID del partecipante (numero dello studio) nella prima colonna con il prefisso "CV_"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Le colonne successive contengono le CRF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Le CRF utilizzate per l'inserimento dei dati nell'UE sono: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"Follow-up": Il modulo di follow-up principale, compilato al (o subito dopo il) giorno 28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"Follow-up a 6 mesi": Modulo di follow-up a 6 mesi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Eventi avversi: Da utilizzare in caso di segnalazione di una sospetta reazione avversa grave.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"Valutazione dello sponsor", "Stato vitale a 28 giorni" e qualsiasi altra CRF che compare in questa matrice non sono utilizzate per l'inserimento dei dati nell'UE</a:t>
            </a:r>
          </a:p>
        </p:txBody>
      </p:sp>
    </p:spTree>
    <p:extLst>
      <p:ext uri="{BB962C8B-B14F-4D97-AF65-F5344CB8AC3E}">
        <p14:creationId xmlns:p14="http://schemas.microsoft.com/office/powerpoint/2010/main" val="383038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8100" y="1373560"/>
            <a:ext cx="7894320" cy="5474270"/>
            <a:chOff x="-906780" y="119445"/>
            <a:chExt cx="9602032" cy="6658473"/>
          </a:xfrm>
        </p:grpSpPr>
        <p:grpSp>
          <p:nvGrpSpPr>
            <p:cNvPr id="14" name="Group 13"/>
            <p:cNvGrpSpPr/>
            <p:nvPr/>
          </p:nvGrpSpPr>
          <p:grpSpPr>
            <a:xfrm>
              <a:off x="-906780" y="119445"/>
              <a:ext cx="9602032" cy="6658473"/>
              <a:chOff x="-906780" y="119445"/>
              <a:chExt cx="9602032" cy="665847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6780" y="119445"/>
                <a:ext cx="9602032" cy="6561389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flipV="1">
                <a:off x="101846" y="1264920"/>
                <a:ext cx="8585786" cy="5512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01846" y="1278326"/>
              <a:ext cx="5125474" cy="4919851"/>
              <a:chOff x="4184313" y="585368"/>
              <a:chExt cx="6242498" cy="59920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88711"/>
              <a:stretch/>
            </p:blipFill>
            <p:spPr>
              <a:xfrm>
                <a:off x="9220200" y="585369"/>
                <a:ext cx="1206611" cy="599206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t="277" r="86517"/>
              <a:stretch/>
            </p:blipFill>
            <p:spPr>
              <a:xfrm>
                <a:off x="4184313" y="601980"/>
                <a:ext cx="1442831" cy="597544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20343" t="404" r="74168"/>
              <a:stretch/>
            </p:blipFill>
            <p:spPr>
              <a:xfrm>
                <a:off x="5613395" y="609600"/>
                <a:ext cx="586741" cy="596782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l="37168" r="56701"/>
              <a:stretch/>
            </p:blipFill>
            <p:spPr>
              <a:xfrm>
                <a:off x="6192350" y="585368"/>
                <a:ext cx="655321" cy="599206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50071" r="44154"/>
              <a:stretch/>
            </p:blipFill>
            <p:spPr>
              <a:xfrm>
                <a:off x="6833755" y="585368"/>
                <a:ext cx="617221" cy="599206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61050" r="22196"/>
              <a:stretch/>
            </p:blipFill>
            <p:spPr>
              <a:xfrm>
                <a:off x="7429499" y="585369"/>
                <a:ext cx="1790701" cy="59920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Stati di inserimento dei dati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84003" y="2904838"/>
            <a:ext cx="4892434" cy="2571207"/>
            <a:chOff x="6960703" y="2372893"/>
            <a:chExt cx="4615988" cy="2571207"/>
          </a:xfrm>
        </p:grpSpPr>
        <p:grpSp>
          <p:nvGrpSpPr>
            <p:cNvPr id="9" name="Group 8"/>
            <p:cNvGrpSpPr/>
            <p:nvPr/>
          </p:nvGrpSpPr>
          <p:grpSpPr>
            <a:xfrm>
              <a:off x="6960703" y="2372893"/>
              <a:ext cx="4615988" cy="2554545"/>
              <a:chOff x="6960703" y="2139868"/>
              <a:chExt cx="4615988" cy="255454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466854" y="2139868"/>
                <a:ext cx="4109837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000" dirty="0"/>
                  <a:t>Inserimento dei dati completato</a:t>
                </a:r>
              </a:p>
              <a:p>
                <a:endParaRPr lang="it-IT" sz="2000" dirty="0"/>
              </a:p>
              <a:p>
                <a:r>
                  <a:rPr lang="it-IT" sz="2000" dirty="0"/>
                  <a:t>Inserimento dei dati iniziato ma non segnato come completato</a:t>
                </a:r>
              </a:p>
              <a:p>
                <a:endParaRPr lang="it-IT" sz="2000" dirty="0"/>
              </a:p>
              <a:p>
                <a:r>
                  <a:rPr lang="it-IT" sz="2000" dirty="0"/>
                  <a:t>"Evento programmato"</a:t>
                </a:r>
              </a:p>
              <a:p>
                <a:endParaRPr lang="it-IT" sz="2000" dirty="0"/>
              </a:p>
              <a:p>
                <a:r>
                  <a:rPr lang="it-IT" sz="2000" dirty="0"/>
                  <a:t>"Evento non programmato"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1630" y="2139868"/>
                <a:ext cx="484829" cy="4535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4500" y="3675027"/>
                <a:ext cx="490487" cy="41384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0703" y="2746749"/>
                <a:ext cx="503661" cy="44070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8488" y="4478348"/>
              <a:ext cx="474220" cy="465752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096572" y="2163696"/>
            <a:ext cx="395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icone della tabella indicano lo stato di inserimento dei dati delle CRF: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8853" y="5792258"/>
            <a:ext cx="607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Tuttavia</a:t>
            </a:r>
            <a:r>
              <a:rPr lang="it-IT" dirty="0"/>
              <a:t>, in RECOVERY si prega di ignorare la distinzione "programmato" e "non programmato" e di compilare i moduli di follow-up nei tempi previsti, a 28 giorni e a 6 mesi</a:t>
            </a:r>
          </a:p>
        </p:txBody>
      </p:sp>
    </p:spTree>
    <p:extLst>
      <p:ext uri="{BB962C8B-B14F-4D97-AF65-F5344CB8AC3E}">
        <p14:creationId xmlns:p14="http://schemas.microsoft.com/office/powerpoint/2010/main" val="317544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Trovare un partecipante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60F78-571E-4F3D-89A2-1C888F5E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51" y="1625160"/>
            <a:ext cx="5198626" cy="4579938"/>
          </a:xfrm>
        </p:spPr>
      </p:pic>
      <p:sp>
        <p:nvSpPr>
          <p:cNvPr id="3" name="Oval 2"/>
          <p:cNvSpPr/>
          <p:nvPr/>
        </p:nvSpPr>
        <p:spPr>
          <a:xfrm>
            <a:off x="1311964" y="2151201"/>
            <a:ext cx="879991" cy="293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31265" y="2011492"/>
            <a:ext cx="4416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Trovare un partecipante inserendo il suo ID nella casella in alto a sinistra o nella casella ID partecipante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Aprire il record facendo clic sull'ID o sul pulsante Visualizza</a:t>
            </a:r>
          </a:p>
          <a:p>
            <a:endParaRPr lang="it-IT" sz="2000" dirty="0"/>
          </a:p>
          <a:p>
            <a:r>
              <a:rPr lang="it-IT" sz="2000" dirty="0"/>
              <a:t>Sebbene sia possibile accedere alle CRF direttamente dalla matrice, aprire prima il record del partecipante per evitare errori di identificazione </a:t>
            </a:r>
          </a:p>
        </p:txBody>
      </p:sp>
      <p:sp>
        <p:nvSpPr>
          <p:cNvPr id="6" name="Oval 5"/>
          <p:cNvSpPr/>
          <p:nvPr/>
        </p:nvSpPr>
        <p:spPr>
          <a:xfrm>
            <a:off x="1892144" y="2621764"/>
            <a:ext cx="539988" cy="236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32132" y="2336908"/>
            <a:ext cx="4799133" cy="402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0665" y="2298113"/>
            <a:ext cx="4990600" cy="38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150" y="4257823"/>
            <a:ext cx="411299" cy="38083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35746" y="3090126"/>
            <a:ext cx="531470" cy="161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887730" y="3095211"/>
            <a:ext cx="191467" cy="199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4" idx="6"/>
          </p:cNvCxnSpPr>
          <p:nvPr/>
        </p:nvCxnSpPr>
        <p:spPr>
          <a:xfrm>
            <a:off x="2367216" y="3170762"/>
            <a:ext cx="4864049" cy="923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6"/>
          </p:cNvCxnSpPr>
          <p:nvPr/>
        </p:nvCxnSpPr>
        <p:spPr>
          <a:xfrm>
            <a:off x="4079197" y="3194964"/>
            <a:ext cx="3152068" cy="899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9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7D5102-6E43-4B21-8687-6A1964089A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832C1-F567-4652-8DE7-F63C71201559}"/>
</file>

<file path=customXml/itemProps3.xml><?xml version="1.0" encoding="utf-8"?>
<ds:datastoreItem xmlns:ds="http://schemas.openxmlformats.org/officeDocument/2006/customXml" ds:itemID="{8A09B6D2-EE26-4003-AC07-3F78FA9B962C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137f62fc-0309-469d-96f8-244e1f51aa1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1844</Words>
  <Application>Microsoft Office PowerPoint</Application>
  <PresentationFormat>Widescreen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RECOVERY Trial</vt:lpstr>
      <vt:lpstr>Raccolta dati di follow-up</vt:lpstr>
      <vt:lpstr>OpenClinica</vt:lpstr>
      <vt:lpstr>Definizioni di OpenClinica</vt:lpstr>
      <vt:lpstr>Pagina di login</vt:lpstr>
      <vt:lpstr>Participant Matrix</vt:lpstr>
      <vt:lpstr>Participant Matrix</vt:lpstr>
      <vt:lpstr>Stati di inserimento dei dati</vt:lpstr>
      <vt:lpstr>Trovare un partecipante</vt:lpstr>
      <vt:lpstr>Identificazione del partecipante</vt:lpstr>
      <vt:lpstr>Record del partecipante</vt:lpstr>
      <vt:lpstr>Record del partecipante</vt:lpstr>
      <vt:lpstr>Compilazione delle CRF</vt:lpstr>
      <vt:lpstr>Compilazione delle CRF</vt:lpstr>
      <vt:lpstr>Messaggi di avviso</vt:lpstr>
      <vt:lpstr>PowerPoint Presentation</vt:lpstr>
      <vt:lpstr>PowerPoint Presentation</vt:lpstr>
      <vt:lpstr>Completare l'inserimento dei dati</vt:lpstr>
      <vt:lpstr>Messaggio di errore</vt:lpstr>
      <vt:lpstr>Risoluzione di un errore</vt:lpstr>
      <vt:lpstr>Aggiunta di una query</vt:lpstr>
      <vt:lpstr>Modifica amministrativa</vt:lpstr>
      <vt:lpstr>Motivo della modifica</vt:lpstr>
      <vt:lpstr>Visualizzazione dei dati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154</cp:revision>
  <cp:lastPrinted>2020-03-18T19:42:16Z</cp:lastPrinted>
  <dcterms:created xsi:type="dcterms:W3CDTF">2020-03-14T13:47:38Z</dcterms:created>
  <dcterms:modified xsi:type="dcterms:W3CDTF">2024-04-04T13:53:34Z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