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4"/>
  </p:notesMasterIdLst>
  <p:sldIdLst>
    <p:sldId id="285" r:id="rId5"/>
    <p:sldId id="404" r:id="rId6"/>
    <p:sldId id="421" r:id="rId7"/>
    <p:sldId id="405" r:id="rId8"/>
    <p:sldId id="406" r:id="rId9"/>
    <p:sldId id="407" r:id="rId10"/>
    <p:sldId id="419" r:id="rId11"/>
    <p:sldId id="408" r:id="rId12"/>
    <p:sldId id="420" r:id="rId13"/>
    <p:sldId id="409" r:id="rId14"/>
    <p:sldId id="410" r:id="rId15"/>
    <p:sldId id="411" r:id="rId16"/>
    <p:sldId id="412" r:id="rId17"/>
    <p:sldId id="413" r:id="rId18"/>
    <p:sldId id="414" r:id="rId19"/>
    <p:sldId id="415" r:id="rId20"/>
    <p:sldId id="416" r:id="rId21"/>
    <p:sldId id="422" r:id="rId22"/>
    <p:sldId id="417" r:id="rId23"/>
  </p:sldIdLst>
  <p:sldSz cx="12192000" cy="6858000"/>
  <p:notesSz cx="6881813" cy="9661525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  <a:srgbClr val="FFFF00"/>
    <a:srgbClr val="D67C9C"/>
    <a:srgbClr val="5B9BD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C6A27C-DA95-6A47-A575-3838652A2C81}" v="78" dt="2021-11-26T18:54:39.3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3E3B0-3F8F-4144-9128-8DC37F70D4BB}" type="datetimeFigureOut">
              <a:rPr lang="en-GB" smtClean="0"/>
              <a:t>04/04/2024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4513" y="1208088"/>
            <a:ext cx="5794375" cy="3260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649788"/>
            <a:ext cx="5505450" cy="3803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77EF8-089B-45D6-AA64-69C68296A4B9}" type="slidenum">
              <a:rPr lang="en-GB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364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D573-BEF0-433C-95C0-6F593153F242}" type="datetime1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2C28D-D420-4E6C-BB0E-D61B826EC205}" type="datetime1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88DE-4B63-48BD-89F1-7300EE44DC85}" type="datetime1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6193-FD2E-4291-B32F-22833BF173C0}" type="datetime1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04AE-0A98-44FB-9270-E8A29F6F01A7}" type="datetime1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16FC-66E8-4A8B-8122-5AD7216E77E1}" type="datetime1">
              <a:rPr lang="en-GB" smtClean="0"/>
              <a:t>04/04/2024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9A69-4727-4B21-9343-EBD5B541818F}" type="datetime1">
              <a:rPr lang="en-GB" smtClean="0"/>
              <a:t>04/04/2024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5D64-8312-4901-9887-A14CD884CA09}" type="datetime1">
              <a:rPr lang="en-GB" smtClean="0"/>
              <a:t>04/04/2024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3BD4-7175-4A27-9DD7-F989B3697026}" type="datetime1">
              <a:rPr lang="en-GB" smtClean="0"/>
              <a:t>04/04/2024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C038-0605-4FA2-818E-3B9A81B84825}" type="datetime1">
              <a:rPr lang="en-GB" smtClean="0"/>
              <a:t>04/04/2024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A382-8C8A-4DF6-9EAB-D20431C14A14}" type="datetime1">
              <a:rPr lang="en-GB" smtClean="0"/>
              <a:t>04/04/2024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6F1D7-F504-4A0F-B728-68B342E307A9}" type="datetime1">
              <a:rPr lang="en-GB" smtClean="0"/>
              <a:t>04/04/2024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65"/>
          <a:stretch/>
        </p:blipFill>
        <p:spPr>
          <a:xfrm>
            <a:off x="9045073" y="220571"/>
            <a:ext cx="2880360" cy="705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coverytrial.net/for-site-staff/site-set-up-1/safety-report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recovery@ecraid.eu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ma.europa.eu/en/human-regulatory-overview/research-and-development/clinical-trials-human-medicines/clinical-trials-regula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97480"/>
            <a:ext cx="9144000" cy="1193800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9E3159"/>
                </a:solidFill>
                <a:latin typeface="+mn-lt"/>
              </a:rPr>
              <a:t>RECOVERY Trial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69626"/>
            <a:ext cx="9144000" cy="1655762"/>
          </a:xfrm>
        </p:spPr>
        <p:txBody>
          <a:bodyPr/>
          <a:lstStyle/>
          <a:p>
            <a:r>
              <a:rPr lang="it-IT" sz="3200" b="1" dirty="0"/>
              <a:t>Formazione per i ricercatori principali dell'UE</a:t>
            </a:r>
          </a:p>
          <a:p>
            <a:endParaRPr lang="it-IT" b="1" dirty="0"/>
          </a:p>
          <a:p>
            <a:r>
              <a:rPr lang="it-IT" sz="2000" b="1" dirty="0">
                <a:solidFill>
                  <a:schemeClr val="bg1">
                    <a:lumMod val="50000"/>
                  </a:schemeClr>
                </a:solidFill>
              </a:rPr>
              <a:t>V1.0 2024-01-24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61018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Identificazione e invito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Il ricercatore principale deve assicurarsi che presso la sua struttura sussista una procedura per identificare i potenziali partecipanti</a:t>
            </a:r>
          </a:p>
          <a:p>
            <a:pPr lvl="1"/>
            <a:r>
              <a:rPr lang="it-IT" smtClean="0"/>
              <a:t>Ad esempio, revisione regolare dei ricoveri clinici per CAP o influenza, o collegamento con il laboratorio di microbiologia per i test dell'influenza</a:t>
            </a:r>
          </a:p>
          <a:p>
            <a:pPr lvl="1"/>
            <a:endParaRPr lang="it-IT" dirty="0"/>
          </a:p>
          <a:p>
            <a:r>
              <a:rPr lang="it-IT" smtClean="0"/>
              <a:t>Il mantenimento della selezione è un buon modo per garantire la qualità presso le strutture, in quanto migliora la familiarità del personale con le procedure e la riduzione degli errori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634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Consenso informato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mtClean="0"/>
              <a:t>Per tutti i pazienti è richiesto il consenso informato scritto prima di qualsiasi procedura specifica della sperimentazione</a:t>
            </a:r>
          </a:p>
          <a:p>
            <a:endParaRPr lang="it-IT" dirty="0"/>
          </a:p>
          <a:p>
            <a:r>
              <a:rPr lang="it-IT" smtClean="0"/>
              <a:t>Il modulo di consenso può essere firmato</a:t>
            </a:r>
          </a:p>
          <a:p>
            <a:pPr lvl="1"/>
            <a:r>
              <a:rPr lang="it-IT" smtClean="0"/>
              <a:t>Dal paziente</a:t>
            </a:r>
          </a:p>
          <a:p>
            <a:pPr lvl="1"/>
            <a:r>
              <a:rPr lang="it-IT" smtClean="0"/>
              <a:t>Da un testimone (se il paziente è capace di intendere e di volere ma non può firmare fisicamente), oppure</a:t>
            </a:r>
          </a:p>
          <a:p>
            <a:pPr lvl="1"/>
            <a:r>
              <a:rPr lang="it-IT" smtClean="0"/>
              <a:t>Da un rappresentante legale (se il paziente non è capace di intendere e di volere)</a:t>
            </a:r>
          </a:p>
          <a:p>
            <a:pPr marL="457200" lvl="1" indent="0">
              <a:buNone/>
            </a:pPr>
            <a:endParaRPr lang="it-IT" dirty="0"/>
          </a:p>
          <a:p>
            <a:r>
              <a:rPr lang="it-IT" smtClean="0"/>
              <a:t>Per ulteriori informazioni, consultare il modulo di formazione sul consenso informato nell'UE</a:t>
            </a:r>
          </a:p>
          <a:p>
            <a:pPr lvl="1"/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4741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Randomizzazione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4"/>
            <a:ext cx="11240759" cy="4854715"/>
          </a:xfrm>
        </p:spPr>
        <p:txBody>
          <a:bodyPr>
            <a:normAutofit fontScale="92500" lnSpcReduction="10000"/>
          </a:bodyPr>
          <a:lstStyle/>
          <a:p>
            <a:r>
              <a:rPr lang="it-IT" smtClean="0"/>
              <a:t>La valutazione dell'idoneità deve essere effettuata da un soggetto qualificato dal punto di vista medico, con una formazione adeguata e una conoscenza dei prodotti medicinali sperimentali (e delle controindicazioni). </a:t>
            </a:r>
          </a:p>
          <a:p>
            <a:r>
              <a:rPr lang="it-IT" smtClean="0"/>
              <a:t>Tale valutazione deve essere condotta in collaborazione con il medico curante del paziente e documentata nella cartella clinica.</a:t>
            </a:r>
          </a:p>
          <a:p>
            <a:r>
              <a:rPr lang="it-IT" smtClean="0"/>
              <a:t>La randomizzazione può essere condotta da un membro del team di ricerca (non necessariamente il soggetto che ha ottenuto il consenso o valutato l'idoneità).</a:t>
            </a:r>
          </a:p>
          <a:p>
            <a:r>
              <a:rPr lang="it-IT" smtClean="0"/>
              <a:t>Il soggetto che compila il modulo di randomizzazione deve aver completato la formazione specifica della sperimentazione su tale argomento e confermare che è stato ottenuto il consenso</a:t>
            </a:r>
          </a:p>
          <a:p>
            <a:r>
              <a:rPr lang="it-IT" smtClean="0"/>
              <a:t>Deve essere predisposto un metodo affidabile per informare i medici curanti del partecipante della/e assegnazione/i randomizzata/e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34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Follow-up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Il ricercatore principale deve nominare soggetti con una formazione adeguata (compresa una formazione specifica della sperimentazione sull'argomento in questione) a cui saranno forniti account su OpenClinica per la compilazione dei moduli di report di follow-up dei casi</a:t>
            </a:r>
          </a:p>
          <a:p>
            <a:endParaRPr lang="it-IT" dirty="0"/>
          </a:p>
          <a:p>
            <a:r>
              <a:rPr lang="it-IT" smtClean="0"/>
              <a:t>Il ricercatore principale è responsabile di garantire che il personale della struttura abbia accesso alle cartelle cliniche pertinenti per la compilazione di tali moduli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6750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Comunicazioni in materia di sicurezza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Il protocollo RECOVERY prevede che vengano segnalati gli eventi avversi gravi (SAE) ritenuti dal ricercatore principale "con ragionevole probabilità" correlati al/i trattamento/i della sperimentazione</a:t>
            </a:r>
          </a:p>
          <a:p>
            <a:pPr lvl="1"/>
            <a:r>
              <a:rPr lang="it-IT" smtClean="0"/>
              <a:t>Gli altri SAE non devono essere segnalati</a:t>
            </a:r>
          </a:p>
          <a:p>
            <a:pPr lvl="1"/>
            <a:endParaRPr lang="it-IT" dirty="0"/>
          </a:p>
          <a:p>
            <a:r>
              <a:rPr lang="it-IT" smtClean="0"/>
              <a:t>Definizione di evento avverso "grave":</a:t>
            </a:r>
          </a:p>
          <a:p>
            <a:pPr lvl="1"/>
            <a:r>
              <a:rPr lang="it-IT" smtClean="0"/>
              <a:t>Fatale o che costituisce una minaccia per la vita</a:t>
            </a:r>
          </a:p>
          <a:p>
            <a:pPr lvl="1"/>
            <a:r>
              <a:rPr lang="it-IT" smtClean="0"/>
              <a:t>Richiede o prolunga l'ospedalizzazione</a:t>
            </a:r>
          </a:p>
          <a:p>
            <a:pPr lvl="1"/>
            <a:r>
              <a:rPr lang="it-IT" smtClean="0"/>
              <a:t>Provoca disabilità o incapacità persistente o significativa</a:t>
            </a:r>
          </a:p>
          <a:p>
            <a:pPr lvl="1"/>
            <a:r>
              <a:rPr lang="it-IT" smtClean="0"/>
              <a:t>Provoca un'anomalia congenita o un difetto alla nascita</a:t>
            </a:r>
          </a:p>
          <a:p>
            <a:pPr lvl="1"/>
            <a:r>
              <a:rPr lang="it-IT" smtClean="0"/>
              <a:t>Altro evento medico importante a giudizio del ricercatore principale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9486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Comunicazioni in materia di sicurezza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362679" cy="4580078"/>
          </a:xfrm>
        </p:spPr>
        <p:txBody>
          <a:bodyPr>
            <a:normAutofit lnSpcReduction="10000"/>
          </a:bodyPr>
          <a:lstStyle/>
          <a:p>
            <a:r>
              <a:rPr lang="it-IT" smtClean="0"/>
              <a:t>Affinché un evento avverso sia considerato una reazione avversa è necessaria (secondo la guida "CT-3" della Commissione europea) "</a:t>
            </a:r>
            <a:r>
              <a:rPr lang="it-IT" i="1" dirty="0"/>
              <a:t>una ragionevole possibilità di un nesso causale tra l'evento e il prodotto medicinale sperimentale. Ciò significa che esistono fatti (prove) o argomenti che suggeriscono un nesso causale".</a:t>
            </a:r>
            <a:r>
              <a:rPr lang="it-IT" smtClean="0"/>
              <a:t> </a:t>
            </a:r>
          </a:p>
          <a:p>
            <a:endParaRPr lang="it-IT" dirty="0"/>
          </a:p>
          <a:p>
            <a:r>
              <a:rPr lang="it-IT" smtClean="0"/>
              <a:t>Le SAE ritenute correlate al trattamento in stperimentazione (sospette reazioni avverse gravi, SSAR) devono essere segnalate entro 24 ore dal momento in cui il ricercatore principale ne viene a conoscenza</a:t>
            </a:r>
          </a:p>
          <a:p>
            <a:pPr lvl="1"/>
            <a:r>
              <a:rPr lang="it-IT" smtClean="0"/>
              <a:t>Può essere utile discutere l'evento avverso con il CCO/RCC per assicurarsi che vengano fornite informazioni sufficienti a supportare le segnalazioni successive (agli enti regolatori, al comitato etico, ecc.)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103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Comunicazioni in materia di sicurezza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Il CCO valuterà la "prevedibilità" dell'evento rispetto alle informazioni di sicurezza di riferimento per il/i prodotto/i sperimentale/i</a:t>
            </a:r>
          </a:p>
          <a:p>
            <a:endParaRPr lang="it-IT" dirty="0"/>
          </a:p>
          <a:p>
            <a:r>
              <a:rPr lang="it-IT" smtClean="0"/>
              <a:t>Se "inatteso", il CCO invierà una segnalazione alla SUSAR</a:t>
            </a:r>
          </a:p>
          <a:p>
            <a:endParaRPr lang="it-IT" dirty="0"/>
          </a:p>
          <a:p>
            <a:r>
              <a:rPr lang="it-IT" smtClean="0"/>
              <a:t>Tutte le informazioni sulle SUSAR in RECOVERY sono messe a disposizione dei ricercatori principali sul </a:t>
            </a:r>
            <a:r>
              <a:rPr lang="it-IT" dirty="0">
                <a:hlinkClick r:id="rId2"/>
              </a:rPr>
              <a:t>sito web della sperimentazione</a:t>
            </a:r>
            <a:r>
              <a:rPr lang="it-IT" smtClean="0"/>
              <a:t> (aggiornato ogni trimestre)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8642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Deviazioni dal protocollo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mtClean="0"/>
              <a:t>Il ricercatore principale può venire a conoscenza di potenziali deviazioni dal protocollo o il Centro di coordinamento regionale (RCC) può identificarle dalle informazioni ricevute dalla struttura</a:t>
            </a:r>
          </a:p>
          <a:p>
            <a:endParaRPr lang="it-IT" dirty="0"/>
          </a:p>
          <a:p>
            <a:r>
              <a:rPr lang="it-IT" smtClean="0"/>
              <a:t>Tutte le potenziali deviazioni del protocollo devono essere segnalate all'RCC (e-mail </a:t>
            </a:r>
            <a:r>
              <a:rPr lang="it-IT" dirty="0">
                <a:hlinkClick r:id="rId2"/>
              </a:rPr>
              <a:t>recovery@ecraid.eu</a:t>
            </a:r>
            <a:r>
              <a:rPr lang="it-IT" smtClean="0"/>
              <a:t>), dove saranno registrate ed esaminate per determinare ulteriori azioni</a:t>
            </a:r>
          </a:p>
          <a:p>
            <a:endParaRPr lang="it-IT" dirty="0"/>
          </a:p>
          <a:p>
            <a:r>
              <a:rPr lang="it-IT" smtClean="0"/>
              <a:t>Ai ricercatori principali può essere chiesto di compilare una nota per documentare la deviazione del protocollo e le eventuali azioni correttive e preventive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6010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Investigator Site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mtClean="0"/>
              <a:t>L'indice RECOVERY UE ISF deve essere utilizzato per organizzare l'ISF</a:t>
            </a:r>
          </a:p>
          <a:p>
            <a:endParaRPr lang="it-IT" dirty="0"/>
          </a:p>
          <a:p>
            <a:r>
              <a:rPr lang="it-IT" smtClean="0"/>
              <a:t>La maggior parte dei documenti della sperimentazione sono disponibili sul sito web e non devono essere duplicati nell'ISF cartaceo</a:t>
            </a:r>
          </a:p>
          <a:p>
            <a:endParaRPr lang="it-IT" dirty="0"/>
          </a:p>
          <a:p>
            <a:r>
              <a:rPr lang="it-IT" smtClean="0"/>
              <a:t>Altri documenti saranno archiviati nell'ISF cartaceo o in altri luoghi sicuri chiaramente documentati</a:t>
            </a:r>
          </a:p>
          <a:p>
            <a:endParaRPr lang="it-IT" dirty="0"/>
          </a:p>
          <a:p>
            <a:r>
              <a:rPr lang="it-IT" smtClean="0"/>
              <a:t>Se i documenti dell'ISF sono archiviati elettronicamente, devono essere accessibili in caso di necessità, e la cronologia delle versioni del documento deve essere chiara (se applicabile)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599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Grazie!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Grazie per la collaborazione con RECOVERY!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19</a:t>
            </a:fld>
            <a:endParaRPr lang="it-IT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71" t="3804" r="4791"/>
          <a:stretch/>
        </p:blipFill>
        <p:spPr>
          <a:xfrm>
            <a:off x="4074066" y="2241952"/>
            <a:ext cx="5087888" cy="501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364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Argomenti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mtClean="0"/>
              <a:t>Ruolo del ricercatore principale locale</a:t>
            </a:r>
          </a:p>
          <a:p>
            <a:pPr marL="514350" indent="-514350">
              <a:buFont typeface="+mj-lt"/>
              <a:buAutoNum type="arabicPeriod"/>
            </a:pPr>
            <a:r>
              <a:rPr lang="it-IT" smtClean="0"/>
              <a:t>Formazione e delega</a:t>
            </a:r>
          </a:p>
          <a:p>
            <a:pPr marL="514350" indent="-514350">
              <a:buFont typeface="+mj-lt"/>
              <a:buAutoNum type="arabicPeriod"/>
            </a:pPr>
            <a:r>
              <a:rPr lang="it-IT" smtClean="0"/>
              <a:t>Identificazione e invito di potenziali partecipanti</a:t>
            </a:r>
          </a:p>
          <a:p>
            <a:pPr marL="514350" indent="-514350">
              <a:buFont typeface="+mj-lt"/>
              <a:buAutoNum type="arabicPeriod"/>
            </a:pPr>
            <a:r>
              <a:rPr lang="it-IT" smtClean="0"/>
              <a:t>Consenso informato</a:t>
            </a:r>
          </a:p>
          <a:p>
            <a:pPr marL="514350" indent="-514350">
              <a:buFont typeface="+mj-lt"/>
              <a:buAutoNum type="arabicPeriod"/>
            </a:pPr>
            <a:r>
              <a:rPr lang="it-IT" smtClean="0"/>
              <a:t>Randomizzazione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smtClean="0"/>
              <a:t>Visita di controllo</a:t>
            </a:r>
          </a:p>
          <a:p>
            <a:pPr marL="514350" indent="-514350">
              <a:buFont typeface="+mj-lt"/>
              <a:buAutoNum type="arabicPeriod"/>
            </a:pPr>
            <a:r>
              <a:rPr lang="it-IT" smtClean="0"/>
              <a:t>Comunicazioni in materia di sicurezza</a:t>
            </a:r>
          </a:p>
          <a:p>
            <a:pPr marL="514350" indent="-514350">
              <a:buFont typeface="+mj-lt"/>
              <a:buAutoNum type="arabicPeriod"/>
            </a:pPr>
            <a:r>
              <a:rPr lang="it-IT" smtClean="0"/>
              <a:t>Deviazioni dal protocollo</a:t>
            </a:r>
          </a:p>
          <a:p>
            <a:pPr marL="514350" indent="-514350">
              <a:buFont typeface="+mj-lt"/>
              <a:buAutoNum type="arabicPeriod"/>
            </a:pPr>
            <a:r>
              <a:rPr lang="it-IT" smtClean="0"/>
              <a:t>Investigator Site File (ISF)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3094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3"/>
          <p:cNvSpPr>
            <a:spLocks noChangeArrowheads="1"/>
          </p:cNvSpPr>
          <p:nvPr/>
        </p:nvSpPr>
        <p:spPr bwMode="auto">
          <a:xfrm>
            <a:off x="7768218" y="1713750"/>
            <a:ext cx="1260000" cy="720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Independent</a:t>
            </a:r>
            <a:r>
              <a:rPr lang="it-IT" sz="1050" dirty="0" smtClean="0"/>
              <a:t> </a:t>
            </a:r>
            <a:endParaRPr kumimoji="0" lang="it-IT" altLang="en-US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050" dirty="0" err="1" smtClean="0"/>
              <a:t>Research</a:t>
            </a:r>
            <a:r>
              <a:rPr lang="it-IT" sz="1050" dirty="0" smtClean="0"/>
              <a:t> </a:t>
            </a:r>
            <a:r>
              <a:rPr lang="it-IT" sz="1050" dirty="0" err="1" smtClean="0"/>
              <a:t>Governance</a:t>
            </a:r>
            <a:r>
              <a:rPr lang="it-IT" sz="1050" dirty="0" smtClean="0"/>
              <a:t>, </a:t>
            </a:r>
            <a:r>
              <a:rPr lang="it-IT" sz="1050" dirty="0" err="1" smtClean="0"/>
              <a:t>Ethics</a:t>
            </a:r>
            <a:r>
              <a:rPr lang="it-IT" sz="1050" dirty="0" smtClean="0"/>
              <a:t> &amp; Assurance </a:t>
            </a:r>
            <a:endParaRPr kumimoji="0" lang="it-IT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4" name="Rectangle 73"/>
          <p:cNvSpPr>
            <a:spLocks noChangeArrowheads="1"/>
          </p:cNvSpPr>
          <p:nvPr/>
        </p:nvSpPr>
        <p:spPr bwMode="auto">
          <a:xfrm>
            <a:off x="3396408" y="1718994"/>
            <a:ext cx="1615299" cy="720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it-IT" altLang="en-US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Governance, etica e garanzia della ricerca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12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(Sponsor’s office)</a:t>
            </a:r>
            <a:endParaRPr kumimoji="0" lang="it-IT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Rectangle 73"/>
          <p:cNvSpPr>
            <a:spLocks noChangeArrowheads="1"/>
          </p:cNvSpPr>
          <p:nvPr/>
        </p:nvSpPr>
        <p:spPr bwMode="auto">
          <a:xfrm>
            <a:off x="5638702" y="1713750"/>
            <a:ext cx="1260000" cy="720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12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Trial Steering Committee</a:t>
            </a:r>
            <a:endParaRPr kumimoji="0" lang="it-IT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39" name="Straight Connector 138"/>
          <p:cNvCxnSpPr>
            <a:endCxn id="136" idx="2"/>
          </p:cNvCxnSpPr>
          <p:nvPr/>
        </p:nvCxnSpPr>
        <p:spPr>
          <a:xfrm flipV="1">
            <a:off x="6268702" y="2433750"/>
            <a:ext cx="0" cy="27824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Elbow Connector 150"/>
          <p:cNvCxnSpPr>
            <a:stCxn id="134" idx="2"/>
            <a:endCxn id="155" idx="1"/>
          </p:cNvCxnSpPr>
          <p:nvPr/>
        </p:nvCxnSpPr>
        <p:spPr>
          <a:xfrm rot="16200000" flipH="1">
            <a:off x="4219231" y="2390389"/>
            <a:ext cx="736380" cy="833590"/>
          </a:xfrm>
          <a:prstGeom prst="bentConnector2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5" name="Rectangle 73"/>
          <p:cNvSpPr>
            <a:spLocks noChangeArrowheads="1"/>
          </p:cNvSpPr>
          <p:nvPr/>
        </p:nvSpPr>
        <p:spPr bwMode="auto">
          <a:xfrm>
            <a:off x="5004216" y="2715673"/>
            <a:ext cx="2528971" cy="91940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Central Coordinating Office (CCO)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University</a:t>
            </a:r>
            <a:r>
              <a:rPr kumimoji="0" lang="it-IT" altLang="en-US" sz="1400" b="1" i="0" u="none" strike="noStrike" cap="none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of Oxford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1" name="Elbow Connector 160"/>
          <p:cNvCxnSpPr/>
          <p:nvPr/>
        </p:nvCxnSpPr>
        <p:spPr>
          <a:xfrm rot="10800000" flipV="1">
            <a:off x="7525697" y="2438993"/>
            <a:ext cx="872521" cy="736380"/>
          </a:xfrm>
          <a:prstGeom prst="bentConnector3">
            <a:avLst>
              <a:gd name="adj1" fmla="val -133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V="1">
            <a:off x="6268701" y="3635074"/>
            <a:ext cx="0" cy="27824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V="1">
            <a:off x="3457279" y="3913320"/>
            <a:ext cx="5442881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41" idx="0"/>
          </p:cNvCxnSpPr>
          <p:nvPr/>
        </p:nvCxnSpPr>
        <p:spPr>
          <a:xfrm flipV="1">
            <a:off x="3457279" y="3907155"/>
            <a:ext cx="0" cy="30714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flipV="1">
            <a:off x="5632482" y="3916680"/>
            <a:ext cx="0" cy="29139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78" idx="0"/>
          </p:cNvCxnSpPr>
          <p:nvPr/>
        </p:nvCxnSpPr>
        <p:spPr>
          <a:xfrm flipV="1">
            <a:off x="6993187" y="3918399"/>
            <a:ext cx="191" cy="29589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flipV="1">
            <a:off x="8296243" y="3913320"/>
            <a:ext cx="0" cy="29009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6" name="Rectangle 73"/>
          <p:cNvSpPr>
            <a:spLocks noChangeArrowheads="1"/>
          </p:cNvSpPr>
          <p:nvPr/>
        </p:nvSpPr>
        <p:spPr bwMode="auto">
          <a:xfrm>
            <a:off x="237021" y="1713750"/>
            <a:ext cx="1549268" cy="720000"/>
          </a:xfrm>
          <a:prstGeom prst="roundRect">
            <a:avLst/>
          </a:prstGeom>
          <a:solidFill>
            <a:schemeClr val="bg1">
              <a:lumMod val="6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Fornitore di prodotti medicinali sperimentali (investigational medicinal product, IMP)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(per gli IMP non</a:t>
            </a:r>
            <a:r>
              <a:rPr lang="it-IT" sz="1050" dirty="0" smtClean="0"/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forniti da</a:t>
            </a:r>
            <a:r>
              <a:rPr kumimoji="0" lang="it-IT" altLang="en-US" sz="800" b="1" i="0" u="none" strike="noStrike" cap="none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LCC)</a:t>
            </a:r>
          </a:p>
        </p:txBody>
      </p:sp>
      <p:sp>
        <p:nvSpPr>
          <p:cNvPr id="177" name="Rectangle 73"/>
          <p:cNvSpPr>
            <a:spLocks noChangeArrowheads="1"/>
          </p:cNvSpPr>
          <p:nvPr/>
        </p:nvSpPr>
        <p:spPr bwMode="auto">
          <a:xfrm>
            <a:off x="5092482" y="4208341"/>
            <a:ext cx="1080000" cy="720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RCC</a:t>
            </a:r>
            <a:endParaRPr kumimoji="0" lang="it-IT" altLang="en-US" sz="12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8" name="Rectangle 73"/>
          <p:cNvSpPr>
            <a:spLocks noChangeArrowheads="1"/>
          </p:cNvSpPr>
          <p:nvPr/>
        </p:nvSpPr>
        <p:spPr bwMode="auto">
          <a:xfrm>
            <a:off x="6453187" y="4214295"/>
            <a:ext cx="1080000" cy="720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RCC</a:t>
            </a:r>
            <a:endParaRPr kumimoji="0" lang="it-IT" altLang="en-US" sz="12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9" name="Rectangle 73"/>
          <p:cNvSpPr>
            <a:spLocks noChangeArrowheads="1"/>
          </p:cNvSpPr>
          <p:nvPr/>
        </p:nvSpPr>
        <p:spPr bwMode="auto">
          <a:xfrm>
            <a:off x="7756243" y="4203417"/>
            <a:ext cx="1080000" cy="720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RCC</a:t>
            </a:r>
            <a:endParaRPr kumimoji="0" lang="it-IT" altLang="en-US" sz="12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cxnSp>
        <p:nvCxnSpPr>
          <p:cNvPr id="181" name="Straight Connector 180"/>
          <p:cNvCxnSpPr/>
          <p:nvPr/>
        </p:nvCxnSpPr>
        <p:spPr>
          <a:xfrm flipV="1">
            <a:off x="3463290" y="4931591"/>
            <a:ext cx="0" cy="27824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2813685" y="5213985"/>
            <a:ext cx="758046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H="1" flipV="1">
            <a:off x="2813685" y="5209837"/>
            <a:ext cx="3302" cy="2947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89" idx="0"/>
          </p:cNvCxnSpPr>
          <p:nvPr/>
        </p:nvCxnSpPr>
        <p:spPr>
          <a:xfrm flipH="1" flipV="1">
            <a:off x="4798695" y="5219783"/>
            <a:ext cx="0" cy="29175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stCxn id="190" idx="0"/>
          </p:cNvCxnSpPr>
          <p:nvPr/>
        </p:nvCxnSpPr>
        <p:spPr>
          <a:xfrm flipV="1">
            <a:off x="6064265" y="5213906"/>
            <a:ext cx="0" cy="2903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flipV="1">
            <a:off x="7328941" y="5219783"/>
            <a:ext cx="0" cy="27108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8" name="Rectangle 73"/>
          <p:cNvSpPr>
            <a:spLocks noChangeArrowheads="1"/>
          </p:cNvSpPr>
          <p:nvPr/>
        </p:nvSpPr>
        <p:spPr bwMode="auto">
          <a:xfrm>
            <a:off x="1563207" y="5504261"/>
            <a:ext cx="2520000" cy="5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Local Clinical Centre (LCC, </a:t>
            </a:r>
            <a:r>
              <a:rPr lang="it-IT" altLang="en-US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‘s</a:t>
            </a:r>
            <a:r>
              <a:rPr kumimoji="0" lang="it-I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ite’)</a:t>
            </a:r>
          </a:p>
        </p:txBody>
      </p:sp>
      <p:sp>
        <p:nvSpPr>
          <p:cNvPr id="189" name="Rectangle 73"/>
          <p:cNvSpPr>
            <a:spLocks noChangeArrowheads="1"/>
          </p:cNvSpPr>
          <p:nvPr/>
        </p:nvSpPr>
        <p:spPr bwMode="auto">
          <a:xfrm>
            <a:off x="4260626" y="5511536"/>
            <a:ext cx="1080000" cy="5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LCC</a:t>
            </a:r>
            <a:endParaRPr kumimoji="0" lang="it-IT" altLang="en-US" sz="12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90" name="Rectangle 73"/>
          <p:cNvSpPr>
            <a:spLocks noChangeArrowheads="1"/>
          </p:cNvSpPr>
          <p:nvPr/>
        </p:nvSpPr>
        <p:spPr bwMode="auto">
          <a:xfrm>
            <a:off x="5524265" y="5504261"/>
            <a:ext cx="1080000" cy="5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LCC</a:t>
            </a:r>
            <a:endParaRPr kumimoji="0" lang="it-IT" altLang="en-US" sz="12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91" name="Rectangle 73"/>
          <p:cNvSpPr>
            <a:spLocks noChangeArrowheads="1"/>
          </p:cNvSpPr>
          <p:nvPr/>
        </p:nvSpPr>
        <p:spPr bwMode="auto">
          <a:xfrm>
            <a:off x="6788941" y="5492770"/>
            <a:ext cx="1080000" cy="5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LCC</a:t>
            </a:r>
            <a:endParaRPr kumimoji="0" lang="it-IT" altLang="en-US" sz="12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92" name="Rectangle 73"/>
          <p:cNvSpPr>
            <a:spLocks noChangeArrowheads="1"/>
          </p:cNvSpPr>
          <p:nvPr/>
        </p:nvSpPr>
        <p:spPr bwMode="auto">
          <a:xfrm>
            <a:off x="8051543" y="5486550"/>
            <a:ext cx="1080000" cy="5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LCC</a:t>
            </a:r>
            <a:endParaRPr kumimoji="0" lang="it-IT" altLang="en-US" sz="14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93" name="Rectangle 73"/>
          <p:cNvSpPr>
            <a:spLocks noChangeArrowheads="1"/>
          </p:cNvSpPr>
          <p:nvPr/>
        </p:nvSpPr>
        <p:spPr bwMode="auto">
          <a:xfrm>
            <a:off x="9314145" y="5486550"/>
            <a:ext cx="1080000" cy="5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LCC</a:t>
            </a:r>
            <a:endParaRPr kumimoji="0" lang="it-IT" altLang="en-US" sz="12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cxnSp>
        <p:nvCxnSpPr>
          <p:cNvPr id="197" name="Straight Connector 196"/>
          <p:cNvCxnSpPr>
            <a:stCxn id="193" idx="0"/>
          </p:cNvCxnSpPr>
          <p:nvPr/>
        </p:nvCxnSpPr>
        <p:spPr>
          <a:xfrm flipH="1" flipV="1">
            <a:off x="9852660" y="5213985"/>
            <a:ext cx="1485" cy="27256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>
            <a:endCxn id="192" idx="0"/>
          </p:cNvCxnSpPr>
          <p:nvPr/>
        </p:nvCxnSpPr>
        <p:spPr>
          <a:xfrm flipH="1">
            <a:off x="8591543" y="5209837"/>
            <a:ext cx="0" cy="27671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 73"/>
          <p:cNvSpPr>
            <a:spLocks noChangeArrowheads="1"/>
          </p:cNvSpPr>
          <p:nvPr/>
        </p:nvSpPr>
        <p:spPr bwMode="auto">
          <a:xfrm>
            <a:off x="2197279" y="4214295"/>
            <a:ext cx="2520000" cy="720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Regional Coordinating Centre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(RCC, uno</a:t>
            </a:r>
            <a:r>
              <a:rPr kumimoji="0" lang="it-IT" altLang="en-US" sz="1400" b="1" i="0" u="none" strike="noStrike" cap="none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per regione)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mtClean="0"/>
              <a:t> </a:t>
            </a:r>
            <a:r>
              <a:rPr lang="it-IT" altLang="en-US" sz="1600" b="1" dirty="0">
                <a:latin typeface="Calibri" panose="020F0502020204030204" pitchFamily="34" charset="0"/>
              </a:rPr>
              <a:t>UE RCC = Ecraid</a:t>
            </a:r>
            <a:endParaRPr kumimoji="0" lang="it-IT" altLang="en-US" sz="1600" b="1" i="0" strike="noStrike" cap="none" normalizeH="0" dirty="0">
              <a:ln>
                <a:noFill/>
              </a:ln>
              <a:effectLst/>
              <a:latin typeface="Calibri" panose="020F0502020204030204" pitchFamily="34" charset="0"/>
            </a:endParaRPr>
          </a:p>
        </p:txBody>
      </p:sp>
      <p:cxnSp>
        <p:nvCxnSpPr>
          <p:cNvPr id="42" name="Elbow Connector 41"/>
          <p:cNvCxnSpPr>
            <a:endCxn id="188" idx="1"/>
          </p:cNvCxnSpPr>
          <p:nvPr/>
        </p:nvCxnSpPr>
        <p:spPr>
          <a:xfrm rot="16200000" flipH="1">
            <a:off x="-412303" y="3798751"/>
            <a:ext cx="3340512" cy="610507"/>
          </a:xfrm>
          <a:prstGeom prst="bentConnector2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645784" y="4931590"/>
            <a:ext cx="0" cy="180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7033737" y="4931589"/>
            <a:ext cx="0" cy="180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8306584" y="4923416"/>
            <a:ext cx="0" cy="180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8895080" y="3913200"/>
            <a:ext cx="375920" cy="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0377364" y="5212800"/>
            <a:ext cx="375920" cy="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it-IT" smtClean="0"/>
              <a:t>Struttura del RECOVERY Trial</a:t>
            </a:r>
          </a:p>
        </p:txBody>
      </p:sp>
    </p:spTree>
    <p:extLst>
      <p:ext uri="{BB962C8B-B14F-4D97-AF65-F5344CB8AC3E}">
        <p14:creationId xmlns:p14="http://schemas.microsoft.com/office/powerpoint/2010/main" val="3295061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Ruolo del ricercatore principale presso il Local Clinical Centre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mtClean="0"/>
              <a:t>Deve essere qualificato in base all'istruzione, alla formazione e all'esperienza per assumere la responsabilità della corretta conduzione della sperimentazione</a:t>
            </a:r>
          </a:p>
          <a:p>
            <a:endParaRPr lang="it-IT" dirty="0"/>
          </a:p>
          <a:p>
            <a:r>
              <a:rPr lang="it-IT" smtClean="0"/>
              <a:t>È responsabile della conduzione della sperimentazione in conformità al protocollo in uso presso la propria struttura, compresa la supervisione degli altri membri del team di sperimentazione</a:t>
            </a:r>
          </a:p>
          <a:p>
            <a:endParaRPr lang="it-IT" dirty="0"/>
          </a:p>
          <a:p>
            <a:r>
              <a:rPr lang="it-IT" smtClean="0"/>
              <a:t>Deve conoscere e rispettare la buona pratica clinica e le normative applicabili (nell'UE): </a:t>
            </a:r>
            <a:r>
              <a:rPr lang="it-IT" dirty="0">
                <a:hlinkClick r:id="rId2"/>
              </a:rPr>
              <a:t>Regolamento sulle sperimentazioni cliniche (Regolamento (UE) N. 536/2014</a:t>
            </a:r>
            <a:r>
              <a:rPr lang="it-IT" smtClean="0"/>
              <a:t>)</a:t>
            </a:r>
          </a:p>
          <a:p>
            <a:endParaRPr lang="it-IT" dirty="0"/>
          </a:p>
          <a:p>
            <a:r>
              <a:rPr lang="it-IT" smtClean="0"/>
              <a:t>Come specificato nel protocollo, RECOVERY viene condotto in conformità ai principi di ICH-GCP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9259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Principi di ICH-GCP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0784"/>
            <a:ext cx="12131458" cy="5430217"/>
          </a:xfrm>
        </p:spPr>
        <p:txBody>
          <a:bodyPr>
            <a:noAutofit/>
          </a:bodyPr>
          <a:lstStyle/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it-IT" sz="1400" dirty="0"/>
              <a:t>Le sperimentazioni cliniche devono essere condotte in conformità ai principi etici che hanno origine nella Dichiarazione di Helsinki e coerenti con la GCP e con i requisiti normativi applicabili.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it-IT" sz="1400" dirty="0"/>
              <a:t>Prima di avviare una sperimentazione, i rischi e gli inconvenienti prevedibili devono essere soppesati rispetto ai benefici previsti per il singolo soggetto e per la società. Una sperimentazione deve essere avviata e proseguita solo se i benefici previsti giustificano i rischi.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it-IT" sz="1400" dirty="0"/>
              <a:t>I diritti, la sicurezza e il benessere dei soggetti della sperimentazione sono le considerazioni più importanti e devono prevalere sugli interessi della scienza e della società.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it-IT" sz="1400" dirty="0"/>
              <a:t>Le informazioni non cliniche e cliniche disponibili su un prodotto in sperimentazione devono essere adeguate a sostenere la sperimentazione clinica proposta.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it-IT" sz="1400" dirty="0"/>
              <a:t>Le sperimentazioni cliniche devono essere scientificamente valide e descritte in un protocollo chiaro e dettagliato.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it-IT" sz="1400" dirty="0"/>
              <a:t>Una sperimentazione deve essere condotta in conformità al protocollo che ha ricevuto l'approvazione/parere favorevole del comitato di revisione istituzionale (IRB)/comitato etico indipendente (IEC).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it-IT" sz="1400" dirty="0"/>
              <a:t>I trattamenti medici prestati ai soggetti e le decisioni mediche prese per loro conto devono sempre essere di competenza di un medico qualificato o, se del caso, di un dentista qualificato.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it-IT" sz="1400" dirty="0"/>
              <a:t>Ogni soggetto coinvolto nella conduzione di una sperimentazione deve essere qualificata per istruzione, formazione ed esperienza a svolgere i propri compiti.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it-IT" sz="1400" dirty="0"/>
              <a:t>Prima della partecipazione a una sperimentazione clinica, ogni soggetto deve ottenere un consenso informato e libero.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it-IT" sz="1400" dirty="0"/>
              <a:t>Tutte le informazioni relative alla sperimentazione clinica devono essere registrate, gestite e conservate in modo da consentirne un'accurata comunicazione, interpretazione e verifica. Questo principio si applica a tutti i record cui si fa riferimento nella presente linea guida, indipendentemente dal tipo di supporto utilizzato.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it-IT" sz="1400" dirty="0"/>
              <a:t>La riservatezza dei record che potrebbero identificare i soggetti deve essere protetta, rispettando le norme sulla privacy e sulla riservatezza in conformità con i requisiti normativi applicabili.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it-IT" sz="1400" dirty="0"/>
              <a:t>I prodotti in sperimentazione devono essere fabbricati, manipolati e conservati in conformità alle buone prassi di fabbricazione (Good Manufacturing Practices, GMP). Devono essere utilizzati in conformità al protocollo approvato. 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it-IT" sz="1400" dirty="0"/>
              <a:t>Devono essere implementati sistemi e procedure che assicurino la qualità di ogni aspetto della sperimentazione. Gli aspetti della sperimentazione essenziali per garantire la protezione dei soggetti umani e l'affidabilità dei risultati della sperimentazione devono essere al centro di tali sistemi.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8209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Formazione e delega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mtClean="0"/>
              <a:t>Il ricercatore principale deve essere formato sugli aspetti rilevanti della GCP</a:t>
            </a:r>
          </a:p>
          <a:p>
            <a:endParaRPr lang="it-IT" dirty="0"/>
          </a:p>
          <a:p>
            <a:r>
              <a:rPr lang="it-IT" smtClean="0"/>
              <a:t>Oltre a tale formazione, i ricercatori principali devono completare la formazione sui seguenti argomenti:</a:t>
            </a:r>
          </a:p>
          <a:p>
            <a:pPr lvl="1"/>
            <a:r>
              <a:rPr lang="it-IT" smtClean="0"/>
              <a:t>Panoramica e motivazione della sperimentazione</a:t>
            </a:r>
          </a:p>
          <a:p>
            <a:pPr lvl="1"/>
            <a:r>
              <a:rPr lang="it-IT" smtClean="0"/>
              <a:t>Ottenere il consenso informato</a:t>
            </a:r>
          </a:p>
          <a:p>
            <a:pPr lvl="1"/>
            <a:r>
              <a:rPr lang="it-IT" smtClean="0"/>
              <a:t>Randomizzazione</a:t>
            </a:r>
          </a:p>
          <a:p>
            <a:pPr lvl="1"/>
            <a:r>
              <a:rPr lang="it-IT" smtClean="0"/>
              <a:t>Moduli di formazione specifici per i prodotti medicinali sperimentali (nell'UE: Trattamento dell'influenza e trattamento della polmonite acquisita in comunità, CAP)</a:t>
            </a:r>
          </a:p>
          <a:p>
            <a:pPr lvl="1"/>
            <a:endParaRPr lang="it-IT" dirty="0"/>
          </a:p>
          <a:p>
            <a:r>
              <a:rPr lang="it-IT" smtClean="0"/>
              <a:t>Sebbene il ricercatore principale sia </a:t>
            </a:r>
            <a:r>
              <a:rPr lang="it-IT" u="sng" dirty="0"/>
              <a:t>responsabile</a:t>
            </a:r>
            <a:r>
              <a:rPr lang="it-IT" smtClean="0"/>
              <a:t> di tutte le attività relative alla sperimentazione presso la struttura, non è tenuto a svolgere tutte le attività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461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Record relativi alla formazione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491" y="1776272"/>
            <a:ext cx="5315110" cy="3253900"/>
          </a:xfrm>
        </p:spPr>
        <p:txBody>
          <a:bodyPr>
            <a:normAutofit/>
          </a:bodyPr>
          <a:lstStyle/>
          <a:p>
            <a:r>
              <a:rPr lang="it-IT" sz="2000" dirty="0"/>
              <a:t>I moduli di formazione possono essere consegnati nel corso di una Visita di avvio della struttura, oppure visualizzando i materiali di formazione sul sito web della sperimentazione</a:t>
            </a:r>
          </a:p>
          <a:p>
            <a:endParaRPr lang="it-IT" sz="2000" dirty="0"/>
          </a:p>
          <a:p>
            <a:r>
              <a:rPr lang="it-IT" sz="2000" dirty="0"/>
              <a:t>In entrambi i casi, un membro del personale deve documentare l'avvenuta formazione compilando l'apposito modulo di conferma sul sito web</a:t>
            </a:r>
          </a:p>
          <a:p>
            <a:endParaRPr lang="it-IT" sz="2000" dirty="0"/>
          </a:p>
          <a:p>
            <a:endParaRPr lang="it-I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7</a:t>
            </a:fld>
            <a:endParaRPr lang="it-IT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1241" y="1596885"/>
            <a:ext cx="5775960" cy="322865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28491" y="4978910"/>
            <a:ext cx="10725311" cy="2163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dirty="0"/>
              <a:t>Un record di formazione viene quindi inviato via e-mail a un membro del personale e al ricercatore principale</a:t>
            </a:r>
          </a:p>
          <a:p>
            <a:r>
              <a:rPr lang="it-IT" sz="1800" dirty="0"/>
              <a:t>La formazione viene registrata anche sul sistema di amministrazione della sperimentazione, che può essere utilizzato per creare un registro di formazione per ogni struttura</a:t>
            </a:r>
          </a:p>
          <a:p>
            <a:r>
              <a:rPr lang="it-IT" sz="1800" dirty="0"/>
              <a:t>I registri di formazione vengono inviati periodicamente ai ricercatori principali e possono essere inviati anche su richiesta </a:t>
            </a:r>
          </a:p>
          <a:p>
            <a:endParaRPr lang="it-IT" sz="1800" dirty="0"/>
          </a:p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401500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Registro delle deleghe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533311" cy="4580078"/>
          </a:xfrm>
        </p:spPr>
        <p:txBody>
          <a:bodyPr>
            <a:normAutofit/>
          </a:bodyPr>
          <a:lstStyle/>
          <a:p>
            <a:r>
              <a:rPr lang="it-IT" sz="2400" dirty="0"/>
              <a:t>Il ricercatore principale è responsabile di garantire che i membri del suo gruppo di ricerca abbiano completato la formazione relativa al loro ruolo</a:t>
            </a:r>
          </a:p>
          <a:p>
            <a:r>
              <a:rPr lang="it-IT" sz="2400" dirty="0"/>
              <a:t>I compiti delegati devono essere registrati nel registro delle deleghe, conservato nell'ISF</a:t>
            </a:r>
          </a:p>
          <a:p>
            <a:r>
              <a:rPr lang="it-IT" sz="2400" dirty="0"/>
              <a:t>Sono stati definiti sei compiti, ognuno dei quali richiede moduli di formazione specifici: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8</a:t>
            </a:fld>
            <a:endParaRPr lang="it-IT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099015"/>
              </p:ext>
            </p:extLst>
          </p:nvPr>
        </p:nvGraphicFramePr>
        <p:xfrm>
          <a:off x="310210" y="3399472"/>
          <a:ext cx="11565879" cy="3383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55293">
                  <a:extLst>
                    <a:ext uri="{9D8B030D-6E8A-4147-A177-3AD203B41FA5}">
                      <a16:colId xmlns:a16="http://schemas.microsoft.com/office/drawing/2014/main" val="2439025495"/>
                    </a:ext>
                  </a:extLst>
                </a:gridCol>
                <a:gridCol w="4176796">
                  <a:extLst>
                    <a:ext uri="{9D8B030D-6E8A-4147-A177-3AD203B41FA5}">
                      <a16:colId xmlns:a16="http://schemas.microsoft.com/office/drawing/2014/main" val="2483301948"/>
                    </a:ext>
                  </a:extLst>
                </a:gridCol>
                <a:gridCol w="3533790">
                  <a:extLst>
                    <a:ext uri="{9D8B030D-6E8A-4147-A177-3AD203B41FA5}">
                      <a16:colId xmlns:a16="http://schemas.microsoft.com/office/drawing/2014/main" val="2446217726"/>
                    </a:ext>
                  </a:extLst>
                </a:gridCol>
              </a:tblGrid>
              <a:tr h="3092450">
                <a:tc>
                  <a:txBody>
                    <a:bodyPr/>
                    <a:lstStyle/>
                    <a:p>
                      <a:r>
                        <a:rPr lang="it-IT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Idoneità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valutare l'idoneità del paziente alla sperimentazione (in collaborazione con il medico curante del paziente)</a:t>
                      </a:r>
                    </a:p>
                    <a:p>
                      <a:pPr lvl="0"/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1) 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L'idoneità al confronto con l'influenza 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necessita di una formazione sul </a:t>
                      </a:r>
                      <a:r>
                        <a:rPr lang="it-I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trattamento dell’influenza</a:t>
                      </a:r>
                    </a:p>
                    <a:p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2) 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L'idoneità al confronto con la CAP 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necessita di una formazione sul </a:t>
                      </a:r>
                      <a:r>
                        <a:rPr lang="it-I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trattamento della CAP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Consenso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spiegare la sperimentazione, rispondere alle domande e compilare il modulo di consenso informato con il partecipante o il suo rappresentante</a:t>
                      </a:r>
                    </a:p>
                    <a:p>
                      <a:pPr lvl="0"/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3) 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Il consenso per il confronto con l’influenza 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necessita di una formazione su </a:t>
                      </a:r>
                      <a:r>
                        <a:rPr lang="it-I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panoramica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it-I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consenso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 </a:t>
                      </a:r>
                      <a:r>
                        <a:rPr lang="it-I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trattamento dell’influenza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4) 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Il consenso per il confronto con la CAP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necessita di una formazione su </a:t>
                      </a:r>
                      <a:r>
                        <a:rPr lang="it-I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panoramica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it-I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consenso</a:t>
                      </a:r>
                      <a:r>
                        <a:rPr sz="1600"/>
                        <a:t> </a:t>
                      </a:r>
                      <a:r>
                        <a:rPr lang="it-I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 trattamento della CAP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it-IT" sz="18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 Randomizzazione</a:t>
                      </a:r>
                      <a:r>
                        <a:rPr sz="1600" dirty="0"/>
                        <a:t> 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inserire i dati del partecipante nel sistema di randomizzazione e randomizzare il partecipante. Necessità di formazione sulla </a:t>
                      </a:r>
                      <a:r>
                        <a:rPr lang="it-I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randomizzazione</a:t>
                      </a:r>
                    </a:p>
                    <a:p>
                      <a:r>
                        <a:rPr lang="it-IT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6) </a:t>
                      </a:r>
                      <a:r>
                        <a:rPr lang="it-IT" sz="1800" b="1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Follow-up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compilare i moduli di follow-up eCRF e i moduli per gli eventi avversi. Necessità di formazione sul </a:t>
                      </a:r>
                      <a:r>
                        <a:rPr lang="it-I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follow-up</a:t>
                      </a:r>
                      <a:endParaRPr lang="it-I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73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322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Registro delle deleghe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9</a:t>
            </a:fld>
            <a:endParaRPr lang="it-IT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181" y="1193474"/>
            <a:ext cx="7853433" cy="552800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8342334" y="1572016"/>
            <a:ext cx="359496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mtClean="0"/>
              <a:t>Il personale deve essere aggiunto al registro delle deleghe prima di svolgere le relative mansioni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mtClean="0"/>
              <a:t>Una copia deve essere condivisa con Ecraid prima dell'attivazione della struttura e il registro sarà consultato durante le visite di controllo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mtClean="0"/>
              <a:t>Dopo l'attivazione della struttura, Ecraid non deve essere informata delle modifiche apportate al registro o di ricevere versioni aggiornate</a:t>
            </a:r>
          </a:p>
        </p:txBody>
      </p:sp>
    </p:spTree>
    <p:extLst>
      <p:ext uri="{BB962C8B-B14F-4D97-AF65-F5344CB8AC3E}">
        <p14:creationId xmlns:p14="http://schemas.microsoft.com/office/powerpoint/2010/main" val="27467071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a8c1d937-a8d7-405e-9343-2035c5dc78d7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FCDEF66-086E-4E9A-9E51-986C034F83C7}"/>
</file>

<file path=customXml/itemProps2.xml><?xml version="1.0" encoding="utf-8"?>
<ds:datastoreItem xmlns:ds="http://schemas.openxmlformats.org/officeDocument/2006/customXml" ds:itemID="{3E5D9499-0AD5-4890-8D95-3A4AE7D176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E8C06E-0423-4EC0-9BC7-4ACD2ED20B20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8c2ad8f4-5414-4cfe-b16c-4e06a8f6e355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18416</TotalTime>
  <Words>1890</Words>
  <Application>Microsoft Office PowerPoint</Application>
  <PresentationFormat>Widescreen</PresentationFormat>
  <Paragraphs>173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RECOVERY Trial</vt:lpstr>
      <vt:lpstr>Argomenti</vt:lpstr>
      <vt:lpstr>Struttura del RECOVERY Trial</vt:lpstr>
      <vt:lpstr>Ruolo del ricercatore principale presso il Local Clinical Centre</vt:lpstr>
      <vt:lpstr>Principi di ICH-GCP</vt:lpstr>
      <vt:lpstr>Formazione e delega</vt:lpstr>
      <vt:lpstr>Record relativi alla formazione</vt:lpstr>
      <vt:lpstr>Registro delle deleghe</vt:lpstr>
      <vt:lpstr>Registro delle deleghe</vt:lpstr>
      <vt:lpstr>Identificazione e invito</vt:lpstr>
      <vt:lpstr>Consenso informato</vt:lpstr>
      <vt:lpstr>Randomizzazione</vt:lpstr>
      <vt:lpstr>Follow-up</vt:lpstr>
      <vt:lpstr>Comunicazioni in materia di sicurezza</vt:lpstr>
      <vt:lpstr>Comunicazioni in materia di sicurezza</vt:lpstr>
      <vt:lpstr>Comunicazioni in materia di sicurezza</vt:lpstr>
      <vt:lpstr>Deviazioni dal protocollo</vt:lpstr>
      <vt:lpstr>Investigator Site File</vt:lpstr>
      <vt:lpstr>Grazie!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Leon Peto</cp:lastModifiedBy>
  <cp:revision>328</cp:revision>
  <cp:lastPrinted>2020-03-18T19:42:16Z</cp:lastPrinted>
  <dcterms:created xsi:type="dcterms:W3CDTF">2020-03-14T13:47:38Z</dcterms:created>
  <dcterms:modified xsi:type="dcterms:W3CDTF">2024-04-04T14:12:40Z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