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74" r:id="rId4"/>
    <p:sldId id="275" r:id="rId5"/>
    <p:sldId id="276" r:id="rId6"/>
    <p:sldId id="277" r:id="rId7"/>
    <p:sldId id="286" r:id="rId8"/>
    <p:sldId id="279" r:id="rId9"/>
    <p:sldId id="287" r:id="rId10"/>
    <p:sldId id="280" r:id="rId11"/>
    <p:sldId id="281" r:id="rId12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7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,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9E3159"/>
                </a:solidFill>
                <a:latin typeface="+mn-lt"/>
              </a:rPr>
              <a:t>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/>
          <a:lstStyle/>
          <a:p>
            <a:r>
              <a:rPr lang="it-IT" sz="3200" b="1" dirty="0"/>
              <a:t>Formazione sulla randomizzazione nell'UE</a:t>
            </a:r>
          </a:p>
          <a:p>
            <a:endParaRPr lang="it-IT" b="1" dirty="0"/>
          </a:p>
          <a:p>
            <a:r>
              <a:rPr lang="it-IT" sz="2000" b="1">
                <a:solidFill>
                  <a:schemeClr val="bg2">
                    <a:lumMod val="50000"/>
                  </a:schemeClr>
                </a:solidFill>
              </a:rPr>
              <a:t>V1.0 </a:t>
            </a:r>
            <a:r>
              <a:rPr lang="it-IT" sz="2000" b="1" smtClean="0">
                <a:solidFill>
                  <a:schemeClr val="bg2">
                    <a:lumMod val="50000"/>
                  </a:schemeClr>
                </a:solidFill>
              </a:rPr>
              <a:t>2024-01-30 </a:t>
            </a:r>
            <a:endParaRPr lang="it-IT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78FBD647-33AD-FAC0-1BC9-B053E0D2C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64" y="1533937"/>
            <a:ext cx="6151795" cy="51657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8" name="Oval 7"/>
          <p:cNvSpPr/>
          <p:nvPr/>
        </p:nvSpPr>
        <p:spPr>
          <a:xfrm>
            <a:off x="2880555" y="558437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693762" y="5752588"/>
            <a:ext cx="2870739" cy="892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80556" y="427584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693763" y="4351706"/>
            <a:ext cx="2870738" cy="923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880557" y="3475048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693764" y="2901318"/>
            <a:ext cx="2870737" cy="7419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09797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Per ogni confronto, l'assegnazione sarà o il </a:t>
            </a:r>
            <a:r>
              <a:rPr lang="it-IT" sz="1600" i="1" dirty="0"/>
              <a:t>trattamento in sperimentazione </a:t>
            </a:r>
            <a:r>
              <a:rPr lang="it-IT" sz="1600" dirty="0"/>
              <a:t>o </a:t>
            </a:r>
            <a:r>
              <a:rPr lang="it-IT" sz="1600" i="1" dirty="0"/>
              <a:t>trattamento abituale </a:t>
            </a:r>
            <a:r>
              <a:rPr lang="it-IT" sz="1600" dirty="0"/>
              <a:t>(senza il trattamento in sperimentazione)</a:t>
            </a:r>
          </a:p>
          <a:p>
            <a:endParaRPr lang="it-IT" sz="1600" dirty="0"/>
          </a:p>
          <a:p>
            <a:r>
              <a:rPr lang="it-IT" sz="1600" dirty="0"/>
              <a:t>Se al paziente viene assegnato un trattamento in sperimentazione, assicurarsi che questo venga prescritto (come una normale prescrizione ospedaliera da parte di un medico dell'équipe del paziente)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Una copia dell'assegnazione del trattamento, del numero dello studio e dei dati del modulo di randomizzazione può essere salvata o stampata in formato pdf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02854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Registrare il numero dello studio nella cartella clinica e sul modulo di consenso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Problemi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696898"/>
            <a:ext cx="11531625" cy="4580078"/>
          </a:xfrm>
        </p:spPr>
        <p:txBody>
          <a:bodyPr/>
          <a:lstStyle/>
          <a:p>
            <a:pPr marL="0" indent="0">
              <a:buNone/>
            </a:pPr>
            <a:r>
              <a:rPr lang="it-IT"/>
              <a:t>In caso di domande sul processo o di problemi con il sito web, si prega di utilizzare uno dei seguenti metodi:</a:t>
            </a:r>
          </a:p>
          <a:p>
            <a:endParaRPr lang="it-IT" dirty="0"/>
          </a:p>
          <a:p>
            <a:pPr lvl="1"/>
            <a:r>
              <a:rPr lang="it-IT"/>
              <a:t>Consultare le domande frequenti sul sito web dello studio </a:t>
            </a:r>
            <a:r>
              <a:rPr lang="it-IT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it-IT" dirty="0">
              <a:solidFill>
                <a:srgbClr val="9E3159"/>
              </a:solidFill>
            </a:endParaRPr>
          </a:p>
          <a:p>
            <a:pPr lvl="1"/>
            <a:endParaRPr lang="it-IT" dirty="0"/>
          </a:p>
          <a:p>
            <a:pPr lvl="1"/>
            <a:r>
              <a:rPr lang="it-IT"/>
              <a:t>Inviare un'e-mail al team dello studio all’indirizzo </a:t>
            </a:r>
            <a:r>
              <a:rPr lang="it-IT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it-IT"/>
              <a:t> (in inglese)</a:t>
            </a:r>
            <a:endParaRPr lang="it-IT" dirty="0"/>
          </a:p>
          <a:p>
            <a:pPr lvl="1"/>
            <a:endParaRPr lang="it-IT" dirty="0"/>
          </a:p>
          <a:p>
            <a:pPr lvl="1"/>
            <a:r>
              <a:rPr lang="it-IT"/>
              <a:t>Telefonare al team dello studio al numero +44 800 138 5451 (in inglese - solo per chiamate urgenti)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La randomizzazione </a:t>
            </a:r>
            <a:r>
              <a:rPr lang="it-IT" sz="2400" b="1" dirty="0"/>
              <a:t>non</a:t>
            </a:r>
            <a:r>
              <a:rPr lang="it-IT" sz="2400" dirty="0"/>
              <a:t> deve essere effettuata dal soggetto che ha raccolto il consenso</a:t>
            </a:r>
          </a:p>
          <a:p>
            <a:endParaRPr lang="it-IT" sz="2400" dirty="0"/>
          </a:p>
          <a:p>
            <a:r>
              <a:rPr lang="it-IT"/>
              <a:t>La randomizzazione</a:t>
            </a:r>
            <a:r>
              <a:rPr lang="it-IT" sz="2400" dirty="0"/>
              <a:t> </a:t>
            </a:r>
            <a:r>
              <a:rPr lang="it-IT" sz="2400" b="1" dirty="0"/>
              <a:t>deve</a:t>
            </a:r>
            <a:r>
              <a:rPr lang="it-IT" sz="2400" dirty="0"/>
              <a:t> essere online ed è possibile accedervi tramite la pagina del rispettivo Paese interessato sul sito</a:t>
            </a:r>
            <a:r>
              <a:rPr lang="it-IT"/>
              <a:t> </a:t>
            </a:r>
            <a:r>
              <a:rPr lang="it-IT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it-IT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it-IT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sz="2400" dirty="0"/>
              <a:t>Seguire i link per "Randomisation" (randomizzazione) e accedere al sistema</a:t>
            </a:r>
          </a:p>
          <a:p>
            <a:endParaRPr lang="it-IT" sz="2400" dirty="0"/>
          </a:p>
          <a:p>
            <a:r>
              <a:rPr lang="it-IT" sz="2400" dirty="0"/>
              <a:t>Se necessario, il foglio informativo per i partecipanti e il modulo di consenso possono essere scaricati dalla pagina del rispettivo Paese</a:t>
            </a:r>
          </a:p>
          <a:p>
            <a:pPr lvl="1"/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2000" dirty="0"/>
          </a:p>
          <a:p>
            <a:r>
              <a:rPr lang="it-IT" sz="2000" dirty="0"/>
              <a:t>Per inserire un nuovo partecipante, fare clic su "Enrol patient into study" (registrazione del paziente allo studio)</a:t>
            </a:r>
          </a:p>
          <a:p>
            <a:endParaRPr lang="it-IT" sz="2000" dirty="0"/>
          </a:p>
          <a:p>
            <a:r>
              <a:rPr lang="it-IT" sz="2000" dirty="0"/>
              <a:t>Dalla pagina iniziale è possibile accedere a un elenco di selezione per la propria struttura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CCF24B2-D77B-A4F2-AC52-303045C3C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350" y="1462968"/>
            <a:ext cx="6411953" cy="35159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98887220-B938-39A9-501D-CF803D088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60" y="1464550"/>
            <a:ext cx="5377471" cy="531554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7" name="Oval 6"/>
          <p:cNvSpPr/>
          <p:nvPr/>
        </p:nvSpPr>
        <p:spPr>
          <a:xfrm>
            <a:off x="2373257" y="2294797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>
            <a:off x="3805583" y="2350618"/>
            <a:ext cx="3052700" cy="2774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58283" y="2443424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Medico curante del paziente</a:t>
            </a:r>
          </a:p>
        </p:txBody>
      </p:sp>
      <p:sp>
        <p:nvSpPr>
          <p:cNvPr id="12" name="Oval 11"/>
          <p:cNvSpPr/>
          <p:nvPr/>
        </p:nvSpPr>
        <p:spPr>
          <a:xfrm>
            <a:off x="2532941" y="3417848"/>
            <a:ext cx="795912" cy="2737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cxnSpLocks/>
            <a:stCxn id="12" idx="7"/>
            <a:endCxn id="15" idx="1"/>
          </p:cNvCxnSpPr>
          <p:nvPr/>
        </p:nvCxnSpPr>
        <p:spPr>
          <a:xfrm>
            <a:off x="3212294" y="3818764"/>
            <a:ext cx="3351800" cy="67117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I criteri di idoneità sono confermati sul modulo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F0892AA3-B3BD-3CFD-DD6B-08F1EF470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46" y="1468406"/>
            <a:ext cx="6181290" cy="51041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11" name="Oval 10"/>
          <p:cNvSpPr/>
          <p:nvPr/>
        </p:nvSpPr>
        <p:spPr>
          <a:xfrm>
            <a:off x="2900395" y="3828281"/>
            <a:ext cx="1629965" cy="19351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cxnSpLocks/>
            <a:stCxn id="11" idx="6"/>
            <a:endCxn id="13" idx="1"/>
          </p:cNvCxnSpPr>
          <p:nvPr/>
        </p:nvCxnSpPr>
        <p:spPr>
          <a:xfrm flipV="1">
            <a:off x="4530360" y="3754819"/>
            <a:ext cx="2443194" cy="10410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046024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Risultati di ricerche eseguite per il trattamento di routine (non vengono eseguite per lo studio, quindi se non sono state eseguite basta cliccare su "</a:t>
            </a:r>
            <a:r>
              <a:rPr lang="it-IT" sz="1600" dirty="0" err="1"/>
              <a:t>not</a:t>
            </a:r>
            <a:r>
              <a:rPr lang="it-IT" sz="1600" dirty="0"/>
              <a:t> </a:t>
            </a:r>
            <a:r>
              <a:rPr lang="it-IT" sz="1600" dirty="0" err="1"/>
              <a:t>measured</a:t>
            </a:r>
            <a:r>
              <a:rPr lang="it-IT" sz="1600" dirty="0"/>
              <a:t>/</a:t>
            </a:r>
            <a:r>
              <a:rPr lang="it-IT" sz="1600" dirty="0" err="1"/>
              <a:t>not</a:t>
            </a:r>
            <a:r>
              <a:rPr lang="it-IT" sz="1600" dirty="0"/>
              <a:t> </a:t>
            </a:r>
            <a:r>
              <a:rPr lang="it-IT" sz="1600" dirty="0" err="1"/>
              <a:t>taken</a:t>
            </a:r>
            <a:r>
              <a:rPr lang="it-IT" sz="1600" dirty="0"/>
              <a:t>", (non misurate/non eseguite))</a:t>
            </a:r>
          </a:p>
        </p:txBody>
      </p:sp>
      <p:sp>
        <p:nvSpPr>
          <p:cNvPr id="14" name="Oval 13"/>
          <p:cNvSpPr/>
          <p:nvPr/>
        </p:nvSpPr>
        <p:spPr>
          <a:xfrm>
            <a:off x="3742539" y="5068845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67356" y="5221841"/>
            <a:ext cx="3054907" cy="855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Prestare attenzione alle unità di misura dei risultati di laboratorio, poiché variano da una struttura all'altra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19351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cxnSpLocks/>
            <a:stCxn id="24" idx="6"/>
            <a:endCxn id="26" idx="1"/>
          </p:cNvCxnSpPr>
          <p:nvPr/>
        </p:nvCxnSpPr>
        <p:spPr>
          <a:xfrm flipV="1">
            <a:off x="4211515" y="1975283"/>
            <a:ext cx="2690729" cy="4607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Le osservazioni cliniche più recenti effettuate nell'ambito del trattamento di routine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F72D2E5-FFFA-7C21-8387-7B3680962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25" y="1791369"/>
            <a:ext cx="5437132" cy="48966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8" name="Oval 7"/>
          <p:cNvSpPr/>
          <p:nvPr/>
        </p:nvSpPr>
        <p:spPr>
          <a:xfrm>
            <a:off x="3076847" y="5210615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cxnSpLocks/>
            <a:stCxn id="8" idx="6"/>
          </p:cNvCxnSpPr>
          <p:nvPr/>
        </p:nvCxnSpPr>
        <p:spPr>
          <a:xfrm flipV="1">
            <a:off x="3963614" y="5229636"/>
            <a:ext cx="3009941" cy="6711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Se si ritiene che un trattamento sia indicato, il paziente non può entrare nel confronto pertinente</a:t>
            </a:r>
            <a:endParaRPr lang="it-IT" dirty="0"/>
          </a:p>
        </p:txBody>
      </p:sp>
      <p:sp>
        <p:nvSpPr>
          <p:cNvPr id="16" name="Oval 15"/>
          <p:cNvSpPr/>
          <p:nvPr/>
        </p:nvSpPr>
        <p:spPr>
          <a:xfrm>
            <a:off x="3109587" y="3159454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>
            <a:cxnSpLocks/>
            <a:stCxn id="16" idx="6"/>
          </p:cNvCxnSpPr>
          <p:nvPr/>
        </p:nvCxnSpPr>
        <p:spPr>
          <a:xfrm>
            <a:off x="3930161" y="3297117"/>
            <a:ext cx="3043394" cy="1902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5" y="3325505"/>
            <a:ext cx="34494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Richiedono un'assistenza specialistica continuativa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C1695530-C1E3-BF4D-D2F2-D6E682ECC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97" y="1424655"/>
            <a:ext cx="6186591" cy="50115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8" name="Oval 7"/>
          <p:cNvSpPr/>
          <p:nvPr/>
        </p:nvSpPr>
        <p:spPr>
          <a:xfrm>
            <a:off x="3171555" y="1897845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25471" y="2218765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Idoneità per ogni confronto. Leggere attentamente le seguenti istruzioni:</a:t>
            </a:r>
          </a:p>
          <a:p>
            <a:r>
              <a:rPr lang="it-IT"/>
              <a:t>- Se il paziente NON è adatto al confronto, la risposta deve essere "Yes” (sì) </a:t>
            </a:r>
          </a:p>
          <a:p>
            <a:r>
              <a:rPr lang="it-IT"/>
              <a:t>- Se il paziente è adatto al confronto, la risposta deve essere "No"</a:t>
            </a:r>
            <a:endParaRPr lang="it-IT" dirty="0"/>
          </a:p>
        </p:txBody>
      </p:sp>
      <p:sp>
        <p:nvSpPr>
          <p:cNvPr id="14" name="Oval 13"/>
          <p:cNvSpPr/>
          <p:nvPr/>
        </p:nvSpPr>
        <p:spPr>
          <a:xfrm>
            <a:off x="3171555" y="287351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25471" y="3194433"/>
            <a:ext cx="3246829" cy="1120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Disponibilità del trattamento di studio presso la propria struttura (selezionare "No" solo se si è saputo che un determinato trattamento non è disponibile)</a:t>
            </a:r>
          </a:p>
        </p:txBody>
      </p:sp>
      <p:sp>
        <p:nvSpPr>
          <p:cNvPr id="22" name="Oval 21"/>
          <p:cNvSpPr/>
          <p:nvPr/>
        </p:nvSpPr>
        <p:spPr>
          <a:xfrm>
            <a:off x="3214342" y="5572819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 flipV="1">
            <a:off x="3680334" y="5392885"/>
            <a:ext cx="3306617" cy="2858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1" y="506971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Se non si è firmato il modulo di consenso, indicare il nome del soggetto che lo ha fatto</a:t>
            </a:r>
            <a:endParaRPr lang="it-IT" dirty="0"/>
          </a:p>
        </p:txBody>
      </p:sp>
      <p:sp>
        <p:nvSpPr>
          <p:cNvPr id="30" name="Oval 29"/>
          <p:cNvSpPr/>
          <p:nvPr/>
        </p:nvSpPr>
        <p:spPr>
          <a:xfrm>
            <a:off x="3303551" y="592963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69543" y="6036925"/>
            <a:ext cx="3217407" cy="2300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489731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Una volta completato il modulo, fare clic su "Continua"</a:t>
            </a:r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3989695-0D74-32AF-F47C-D072BB7FCA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17"/>
          <a:stretch/>
        </p:blipFill>
        <p:spPr>
          <a:xfrm>
            <a:off x="97780" y="1371831"/>
            <a:ext cx="6569418" cy="53189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8" name="Oval 7"/>
          <p:cNvSpPr/>
          <p:nvPr/>
        </p:nvSpPr>
        <p:spPr>
          <a:xfrm>
            <a:off x="1773045" y="4169495"/>
            <a:ext cx="3356517" cy="27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cxnSpLocks/>
            <a:stCxn id="8" idx="6"/>
            <a:endCxn id="10" idx="1"/>
          </p:cNvCxnSpPr>
          <p:nvPr/>
        </p:nvCxnSpPr>
        <p:spPr>
          <a:xfrm flipV="1">
            <a:off x="5129562" y="3795947"/>
            <a:ext cx="1657105" cy="5105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Gli errori segnalano le risposte o i dati mancanti che impediscono la randomizzazione del paziente</a:t>
            </a:r>
          </a:p>
        </p:txBody>
      </p:sp>
      <p:sp>
        <p:nvSpPr>
          <p:cNvPr id="11" name="Oval 10"/>
          <p:cNvSpPr/>
          <p:nvPr/>
        </p:nvSpPr>
        <p:spPr>
          <a:xfrm>
            <a:off x="1675620" y="6423755"/>
            <a:ext cx="2114634" cy="3630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cxnSpLocks/>
            <a:stCxn id="11" idx="6"/>
            <a:endCxn id="13" idx="1"/>
          </p:cNvCxnSpPr>
          <p:nvPr/>
        </p:nvCxnSpPr>
        <p:spPr>
          <a:xfrm flipV="1">
            <a:off x="3790254" y="5440445"/>
            <a:ext cx="2999258" cy="11648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Le avvertenze segnalano le risposte inattese, che possono essere modificate o lasciate invariate se corrette</a:t>
            </a:r>
          </a:p>
        </p:txBody>
      </p:sp>
      <p:sp>
        <p:nvSpPr>
          <p:cNvPr id="14" name="Oval 13"/>
          <p:cNvSpPr/>
          <p:nvPr/>
        </p:nvSpPr>
        <p:spPr>
          <a:xfrm>
            <a:off x="2217542" y="1729511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390845" y="1937858"/>
            <a:ext cx="2395823" cy="896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Dopo aver fatto clic su "Continue" (continua), potrebbero essere evidenziati errori o avvertimenti: esaminarli e modificarli se necessario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073FD6F3-9E86-04B6-FD3C-D8A8037CD3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969"/>
          <a:stretch/>
        </p:blipFill>
        <p:spPr>
          <a:xfrm>
            <a:off x="125565" y="1484912"/>
            <a:ext cx="6013650" cy="33459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Randomizzazione</a:t>
            </a:r>
          </a:p>
        </p:txBody>
      </p:sp>
      <p:sp>
        <p:nvSpPr>
          <p:cNvPr id="8" name="Oval 7"/>
          <p:cNvSpPr/>
          <p:nvPr/>
        </p:nvSpPr>
        <p:spPr>
          <a:xfrm>
            <a:off x="2977500" y="2511079"/>
            <a:ext cx="109964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cxnSpLocks/>
            <a:stCxn id="8" idx="4"/>
            <a:endCxn id="10" idx="1"/>
          </p:cNvCxnSpPr>
          <p:nvPr/>
        </p:nvCxnSpPr>
        <p:spPr>
          <a:xfrm>
            <a:off x="3527324" y="2794371"/>
            <a:ext cx="2929160" cy="15391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Se tutto è corretto, fare clic su "</a:t>
            </a:r>
            <a:r>
              <a:rPr lang="it-IT" sz="1600" dirty="0" err="1"/>
              <a:t>Randomise</a:t>
            </a:r>
            <a:r>
              <a:rPr lang="it-IT" sz="1600" dirty="0"/>
              <a:t>” (randomizza).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/>
              <a:t>Dopo aver esaminato eventuali errori/avvertenze, è possibile rivedere i dati inseriti prima di procedere</a:t>
            </a:r>
          </a:p>
        </p:txBody>
      </p:sp>
      <p:sp>
        <p:nvSpPr>
          <p:cNvPr id="20" name="Oval 19"/>
          <p:cNvSpPr/>
          <p:nvPr/>
        </p:nvSpPr>
        <p:spPr>
          <a:xfrm>
            <a:off x="4105431" y="2525549"/>
            <a:ext cx="810813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cxnSpLocks/>
            <a:stCxn id="20" idx="6"/>
            <a:endCxn id="22" idx="1"/>
          </p:cNvCxnSpPr>
          <p:nvPr/>
        </p:nvCxnSpPr>
        <p:spPr>
          <a:xfrm>
            <a:off x="4916244" y="2667195"/>
            <a:ext cx="1540241" cy="7918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48973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Se è necessario correggere qualcosa, fare clic su "</a:t>
            </a:r>
            <a:r>
              <a:rPr lang="it-IT" sz="1600" dirty="0" err="1"/>
              <a:t>Amend</a:t>
            </a:r>
            <a:r>
              <a:rPr lang="it-IT" sz="1600" dirty="0"/>
              <a:t>" (modifica)</a:t>
            </a:r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40642A-F8CA-4D37-813B-448EF828378F}"/>
</file>

<file path=customXml/itemProps2.xml><?xml version="1.0" encoding="utf-8"?>
<ds:datastoreItem xmlns:ds="http://schemas.openxmlformats.org/officeDocument/2006/customXml" ds:itemID="{1FB59A8E-BA17-4FD0-86F1-5D60D0ED2FEE}"/>
</file>

<file path=customXml/itemProps3.xml><?xml version="1.0" encoding="utf-8"?>
<ds:datastoreItem xmlns:ds="http://schemas.openxmlformats.org/officeDocument/2006/customXml" ds:itemID="{C4468814-7BC4-4C48-99EB-0338A9AF091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2235</TotalTime>
  <Words>578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RECOVERY Trial</vt:lpstr>
      <vt:lpstr>Randomizzazione</vt:lpstr>
      <vt:lpstr>Randomizzazione</vt:lpstr>
      <vt:lpstr>Randomizzazione</vt:lpstr>
      <vt:lpstr>Randomizzazione</vt:lpstr>
      <vt:lpstr>Randomizzazione</vt:lpstr>
      <vt:lpstr>Randomizzazione</vt:lpstr>
      <vt:lpstr>Randomizzazione</vt:lpstr>
      <vt:lpstr>Randomizzazione</vt:lpstr>
      <vt:lpstr>Randomizzazione</vt:lpstr>
      <vt:lpstr>Problemi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89</cp:revision>
  <cp:lastPrinted>2020-03-18T19:42:16Z</cp:lastPrinted>
  <dcterms:created xsi:type="dcterms:W3CDTF">2020-03-14T13:47:38Z</dcterms:created>
  <dcterms:modified xsi:type="dcterms:W3CDTF">2024-04-04T14:06:50Z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