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85" r:id="rId5"/>
    <p:sldId id="293" r:id="rId6"/>
    <p:sldId id="426" r:id="rId7"/>
    <p:sldId id="438" r:id="rId8"/>
    <p:sldId id="549" r:id="rId9"/>
    <p:sldId id="427" r:id="rId10"/>
    <p:sldId id="551" r:id="rId11"/>
    <p:sldId id="552" r:id="rId12"/>
    <p:sldId id="428" r:id="rId13"/>
  </p:sldIdLst>
  <p:sldSz cx="12192000" cy="6858000"/>
  <p:notesSz cx="6881813" cy="9661525"/>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4472C4"/>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248" autoAdjust="0"/>
    <p:restoredTop sz="75491" autoAdjust="0"/>
  </p:normalViewPr>
  <p:slideViewPr>
    <p:cSldViewPr snapToGrid="0">
      <p:cViewPr varScale="1">
        <p:scale>
          <a:sx n="91" d="100"/>
          <a:sy n="91" d="100"/>
        </p:scale>
        <p:origin x="474"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14/05/2026</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 </a:t>
            </a:r>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3</a:t>
            </a:fld>
            <a:endParaRPr lang="en-GB"/>
          </a:p>
        </p:txBody>
      </p:sp>
    </p:spTree>
    <p:extLst>
      <p:ext uri="{BB962C8B-B14F-4D97-AF65-F5344CB8AC3E}">
        <p14:creationId xmlns:p14="http://schemas.microsoft.com/office/powerpoint/2010/main" val="4129439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4</a:t>
            </a:fld>
            <a:endParaRPr lang="en-GB"/>
          </a:p>
        </p:txBody>
      </p:sp>
    </p:spTree>
    <p:extLst>
      <p:ext uri="{BB962C8B-B14F-4D97-AF65-F5344CB8AC3E}">
        <p14:creationId xmlns:p14="http://schemas.microsoft.com/office/powerpoint/2010/main" val="2799506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2698260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6</a:t>
            </a:fld>
            <a:endParaRPr lang="en-GB"/>
          </a:p>
        </p:txBody>
      </p:sp>
    </p:spTree>
    <p:extLst>
      <p:ext uri="{BB962C8B-B14F-4D97-AF65-F5344CB8AC3E}">
        <p14:creationId xmlns:p14="http://schemas.microsoft.com/office/powerpoint/2010/main" val="1727941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7</a:t>
            </a:fld>
            <a:endParaRPr lang="en-GB"/>
          </a:p>
        </p:txBody>
      </p:sp>
    </p:spTree>
    <p:extLst>
      <p:ext uri="{BB962C8B-B14F-4D97-AF65-F5344CB8AC3E}">
        <p14:creationId xmlns:p14="http://schemas.microsoft.com/office/powerpoint/2010/main" val="1990278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8</a:t>
            </a:fld>
            <a:endParaRPr lang="en-GB"/>
          </a:p>
        </p:txBody>
      </p:sp>
    </p:spTree>
    <p:extLst>
      <p:ext uri="{BB962C8B-B14F-4D97-AF65-F5344CB8AC3E}">
        <p14:creationId xmlns:p14="http://schemas.microsoft.com/office/powerpoint/2010/main" val="1877487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288339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14/05/2026</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14/05/2026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14/05/2026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14/05/2026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14/05/2026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14/05/2026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14/05/2026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14/05/2026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14/05/2026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14/05/2026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14/05/2026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14/05/2026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3895"/>
          <a:stretch/>
        </p:blipFill>
        <p:spPr>
          <a:xfrm>
            <a:off x="9045073" y="220571"/>
            <a:ext cx="2880360" cy="684304"/>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recoverytrial@ndph.ox.ac.uk"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6511"/>
            <a:ext cx="9144000" cy="1008471"/>
          </a:xfrm>
        </p:spPr>
        <p:txBody>
          <a:bodyPr>
            <a:normAutofit fontScale="90000"/>
          </a:bodyPr>
          <a:lstStyle/>
          <a:p>
            <a:br>
              <a:rPr lang="en-GB" b="1" dirty="0">
                <a:solidFill>
                  <a:srgbClr val="C00000"/>
                </a:solidFill>
                <a:latin typeface="+mn-lt"/>
              </a:rPr>
            </a:b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318654" y="3856520"/>
            <a:ext cx="11554691" cy="1655762"/>
          </a:xfrm>
        </p:spPr>
        <p:txBody>
          <a:bodyPr>
            <a:normAutofit fontScale="40000" lnSpcReduction="20000"/>
          </a:bodyPr>
          <a:lstStyle/>
          <a:p>
            <a:r>
              <a:rPr lang="en-GB" sz="8000" b="1" dirty="0"/>
              <a:t>Paediatric Training Slides</a:t>
            </a:r>
          </a:p>
          <a:p>
            <a:endParaRPr lang="en-GB" sz="3600" b="1" dirty="0"/>
          </a:p>
          <a:p>
            <a:r>
              <a:rPr lang="en-GB" sz="3600" b="1" dirty="0"/>
              <a:t>To be used in addition to training slides for adults</a:t>
            </a:r>
          </a:p>
          <a:p>
            <a:endParaRPr lang="en-GB" sz="3600" b="1" dirty="0"/>
          </a:p>
          <a:p>
            <a:r>
              <a:rPr lang="en-GB" sz="5500" b="1" dirty="0"/>
              <a:t>V5.0 2026-05-14</a:t>
            </a:r>
          </a:p>
        </p:txBody>
      </p:sp>
    </p:spTree>
    <p:extLst>
      <p:ext uri="{BB962C8B-B14F-4D97-AF65-F5344CB8AC3E}">
        <p14:creationId xmlns:p14="http://schemas.microsoft.com/office/powerpoint/2010/main" val="961018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416169" y="1579670"/>
            <a:ext cx="10625254" cy="4986796"/>
          </a:xfrm>
        </p:spPr>
        <p:txBody>
          <a:bodyPr>
            <a:normAutofit lnSpcReduction="10000"/>
          </a:bodyPr>
          <a:lstStyle/>
          <a:p>
            <a:r>
              <a:rPr lang="en-GB" dirty="0"/>
              <a:t>Influenza is a common cause of respiratory infection in children leading to hospital admission</a:t>
            </a:r>
          </a:p>
          <a:p>
            <a:endParaRPr lang="en-GB" dirty="0"/>
          </a:p>
          <a:p>
            <a:r>
              <a:rPr lang="en-GB" dirty="0"/>
              <a:t>More randomised evidence is needed to guide the use of antiviral and immunomodulatory treatment in this population</a:t>
            </a:r>
          </a:p>
          <a:p>
            <a:endParaRPr lang="en-GB" dirty="0"/>
          </a:p>
          <a:p>
            <a:r>
              <a:rPr lang="en-GB" dirty="0"/>
              <a:t>Treatment arms have been added to RECOVERY so we can improve the treatment of influenza in children and adults</a:t>
            </a:r>
          </a:p>
          <a:p>
            <a:endParaRPr lang="en-GB" dirty="0"/>
          </a:p>
          <a:p>
            <a:r>
              <a:rPr lang="en-GB" dirty="0"/>
              <a:t>RECOVERY is also evaluating the treatment of adults with presumed bacterial pneumonia, but these comparisons are not currently open to children</a:t>
            </a:r>
          </a:p>
          <a:p>
            <a:pPr marL="0" indent="0">
              <a:buNone/>
            </a:pPr>
            <a:endParaRPr lang="en-GB" dirty="0"/>
          </a:p>
        </p:txBody>
      </p:sp>
    </p:spTree>
    <p:extLst>
      <p:ext uri="{BB962C8B-B14F-4D97-AF65-F5344CB8AC3E}">
        <p14:creationId xmlns:p14="http://schemas.microsoft.com/office/powerpoint/2010/main" val="3210529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noAutofit/>
          </a:bodyPr>
          <a:lstStyle/>
          <a:p>
            <a:r>
              <a:rPr lang="en-US" sz="3600" dirty="0"/>
              <a:t>Participant Information Sheets and Consent for children and young people</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438855"/>
            <a:ext cx="11177899" cy="4971183"/>
          </a:xfrm>
        </p:spPr>
        <p:txBody>
          <a:bodyPr>
            <a:normAutofit/>
          </a:bodyPr>
          <a:lstStyle/>
          <a:p>
            <a:r>
              <a:rPr lang="en-US" sz="2200" b="1" dirty="0"/>
              <a:t>Children &lt;10 years of age</a:t>
            </a:r>
            <a:r>
              <a:rPr lang="en-US" sz="2200" dirty="0"/>
              <a:t>: provide child with the ‘younger’ child information leaflet, this should be read along with their parent(s) or guardian(s). The parent or guardian should read the Patient Information Sheet for parents and sign the consent form.</a:t>
            </a:r>
          </a:p>
          <a:p>
            <a:r>
              <a:rPr lang="en-US" sz="2200" b="1" dirty="0"/>
              <a:t>Children aged 10-15 years of age</a:t>
            </a:r>
            <a:r>
              <a:rPr lang="en-US" sz="2200" dirty="0"/>
              <a:t>: provide information for children 10-15 years. Children  should be given the opportunity to sign the information sheet to indicate their assent, if they are well enough and signature is possible. The parent / guardian should read the Patient Information Sheet for parents / guardians and sign the consent form (or witnessed consent used). </a:t>
            </a:r>
          </a:p>
          <a:p>
            <a:r>
              <a:rPr lang="en-US" sz="2200" b="1" dirty="0"/>
              <a:t>Young people aged &gt;16 years </a:t>
            </a:r>
            <a:r>
              <a:rPr lang="en-US" sz="2200" dirty="0"/>
              <a:t>should be provided with the Participant Information Sheet for parents/ guardians and young people &gt;16 year. They should sign the consent form (or witnessed consent used) themselves.</a:t>
            </a:r>
          </a:p>
          <a:p>
            <a:r>
              <a:rPr lang="en-US" sz="2200" dirty="0"/>
              <a:t>Witnessed consent may be obtained over the telephone or web video link if hospital visiting rules or parental infection mean a parent/guardian cannot be physically present.</a:t>
            </a:r>
          </a:p>
          <a:p>
            <a:endParaRPr lang="en-US" dirty="0"/>
          </a:p>
        </p:txBody>
      </p:sp>
      <p:sp>
        <p:nvSpPr>
          <p:cNvPr id="4" name="Rounded Rectangle 3">
            <a:extLst>
              <a:ext uri="{FF2B5EF4-FFF2-40B4-BE49-F238E27FC236}">
                <a16:creationId xmlns:a16="http://schemas.microsoft.com/office/drawing/2014/main" id="{B895E150-2CC7-5C4B-AEB4-87FC23B50639}"/>
              </a:ext>
            </a:extLst>
          </p:cNvPr>
          <p:cNvSpPr/>
          <p:nvPr/>
        </p:nvSpPr>
        <p:spPr>
          <a:xfrm>
            <a:off x="653558" y="5867288"/>
            <a:ext cx="10879183" cy="685389"/>
          </a:xfrm>
          <a:prstGeom prst="roundRect">
            <a:avLst/>
          </a:prstGeom>
          <a:solidFill>
            <a:schemeClr val="bg1"/>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5" name="TextBox 4">
            <a:extLst>
              <a:ext uri="{FF2B5EF4-FFF2-40B4-BE49-F238E27FC236}">
                <a16:creationId xmlns:a16="http://schemas.microsoft.com/office/drawing/2014/main" id="{AFCADAF8-8B33-784B-BF83-A57750D7EC39}"/>
              </a:ext>
            </a:extLst>
          </p:cNvPr>
          <p:cNvSpPr txBox="1"/>
          <p:nvPr/>
        </p:nvSpPr>
        <p:spPr>
          <a:xfrm>
            <a:off x="918655" y="6009927"/>
            <a:ext cx="10348987" cy="400110"/>
          </a:xfrm>
          <a:prstGeom prst="rect">
            <a:avLst/>
          </a:prstGeom>
          <a:noFill/>
        </p:spPr>
        <p:txBody>
          <a:bodyPr wrap="none" rtlCol="0">
            <a:spAutoFit/>
          </a:bodyPr>
          <a:lstStyle/>
          <a:p>
            <a:r>
              <a:rPr lang="en-US" sz="2000" dirty="0"/>
              <a:t>Any healthcare professional with appropriate training and knowledge of the trial can take consent</a:t>
            </a:r>
          </a:p>
        </p:txBody>
      </p:sp>
    </p:spTree>
    <p:extLst>
      <p:ext uri="{BB962C8B-B14F-4D97-AF65-F5344CB8AC3E}">
        <p14:creationId xmlns:p14="http://schemas.microsoft.com/office/powerpoint/2010/main" val="3470445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6" name="Content Placeholder 5"/>
          <p:cNvSpPr txBox="1">
            <a:spLocks/>
          </p:cNvSpPr>
          <p:nvPr/>
        </p:nvSpPr>
        <p:spPr>
          <a:xfrm>
            <a:off x="102579" y="1446305"/>
            <a:ext cx="12089421" cy="4786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spcBef>
                <a:spcPts val="1200"/>
              </a:spcBef>
              <a:buFont typeface="+mj-lt"/>
              <a:buAutoNum type="arabicPeriod"/>
            </a:pPr>
            <a:r>
              <a:rPr lang="en-GB" sz="2400" dirty="0"/>
              <a:t>Hospitalised</a:t>
            </a:r>
            <a:endParaRPr lang="en-GB" sz="800" dirty="0"/>
          </a:p>
          <a:p>
            <a:pPr marL="514350" indent="-514350">
              <a:spcBef>
                <a:spcPts val="1200"/>
              </a:spcBef>
              <a:buFont typeface="+mj-lt"/>
              <a:buAutoNum type="arabicPeriod"/>
            </a:pPr>
            <a:r>
              <a:rPr lang="en-GB" sz="2400" dirty="0"/>
              <a:t>Pneumonia syndrome, e.g.</a:t>
            </a:r>
          </a:p>
          <a:p>
            <a:pPr marL="914400" lvl="1" indent="-457200">
              <a:spcBef>
                <a:spcPts val="0"/>
              </a:spcBef>
              <a:buFont typeface="+mj-lt"/>
              <a:buAutoNum type="alphaLcPeriod"/>
            </a:pPr>
            <a:r>
              <a:rPr lang="en-GB" sz="2000" dirty="0"/>
              <a:t>Typical symptoms of a new respiratory tract infection (cough, shortness of breath, fever, </a:t>
            </a:r>
            <a:r>
              <a:rPr lang="en-GB" sz="2000" dirty="0" err="1"/>
              <a:t>etc</a:t>
            </a:r>
            <a:r>
              <a:rPr lang="en-GB" sz="2000" dirty="0"/>
              <a:t>); and</a:t>
            </a:r>
          </a:p>
          <a:p>
            <a:pPr marL="914400" lvl="1" indent="-457200">
              <a:spcBef>
                <a:spcPts val="0"/>
              </a:spcBef>
              <a:buFont typeface="+mj-lt"/>
              <a:buAutoNum type="alphaLcPeriod"/>
            </a:pPr>
            <a:r>
              <a:rPr lang="en-GB" sz="2000" dirty="0"/>
              <a:t>Objective evidence of acute lung disease (e.g. X-ray/CT/US changes, hypoxia, or clinical exam); and</a:t>
            </a:r>
          </a:p>
          <a:p>
            <a:pPr marL="914400" lvl="1" indent="-457200">
              <a:spcBef>
                <a:spcPts val="0"/>
              </a:spcBef>
              <a:buFont typeface="+mj-lt"/>
              <a:buAutoNum type="alphaLcPeriod"/>
            </a:pPr>
            <a:r>
              <a:rPr lang="en-GB" sz="2000" dirty="0"/>
              <a:t>Alternative causes considered unlikely or excluded (e.g. heart failure)</a:t>
            </a:r>
          </a:p>
          <a:p>
            <a:pPr marL="457200" lvl="1" indent="0">
              <a:spcBef>
                <a:spcPts val="0"/>
              </a:spcBef>
              <a:buFont typeface="Arial" panose="020B0604020202020204" pitchFamily="34" charset="0"/>
              <a:buNone/>
            </a:pPr>
            <a:r>
              <a:rPr lang="en-GB" sz="2000" i="1" dirty="0"/>
              <a:t>However, the diagnosis is a clinical one in the opinion of the managing doctor (these criteria are a guide)</a:t>
            </a:r>
            <a:endParaRPr lang="en-GB" sz="800" i="1" dirty="0"/>
          </a:p>
          <a:p>
            <a:pPr marL="514350" indent="-514350">
              <a:spcBef>
                <a:spcPts val="1200"/>
              </a:spcBef>
              <a:buFont typeface="+mj-lt"/>
              <a:buAutoNum type="arabicPeriod"/>
            </a:pPr>
            <a:r>
              <a:rPr lang="en-GB" sz="2400" dirty="0"/>
              <a:t>Confirmed influenza A or B infection (PCR or rapid antigen test)</a:t>
            </a:r>
          </a:p>
          <a:p>
            <a:pPr marL="514350" indent="-514350">
              <a:spcBef>
                <a:spcPts val="1200"/>
              </a:spcBef>
              <a:buFont typeface="+mj-lt"/>
              <a:buAutoNum type="arabicPeriod"/>
            </a:pPr>
            <a:r>
              <a:rPr lang="en-GB" sz="2400" dirty="0"/>
              <a:t>No medical history that might put the patient at risk if they were to participate</a:t>
            </a:r>
            <a:endParaRPr lang="en-GB" sz="800" dirty="0"/>
          </a:p>
          <a:p>
            <a:pPr marL="457200" indent="-457200">
              <a:spcBef>
                <a:spcPts val="1200"/>
              </a:spcBef>
              <a:buFont typeface="+mj-lt"/>
              <a:buAutoNum type="arabicPeriod"/>
            </a:pPr>
            <a:r>
              <a:rPr lang="en-GB" sz="2400" dirty="0"/>
              <a:t>Attending clinician does not believe a specific trial treatment is indicated or contra-indicated</a:t>
            </a:r>
          </a:p>
          <a:p>
            <a:pPr marL="0" indent="0">
              <a:spcBef>
                <a:spcPts val="1200"/>
              </a:spcBef>
              <a:buNone/>
            </a:pPr>
            <a:endParaRPr lang="en-GB" sz="2400" dirty="0"/>
          </a:p>
          <a:p>
            <a:pPr marL="0" indent="0">
              <a:spcBef>
                <a:spcPts val="1200"/>
              </a:spcBef>
              <a:buNone/>
            </a:pPr>
            <a:r>
              <a:rPr lang="en-GB" sz="2400" dirty="0"/>
              <a:t>Some comparisons have additional eligibility criteria - see protocol &amp; relevant training</a:t>
            </a:r>
          </a:p>
          <a:p>
            <a:pPr marL="0" indent="0">
              <a:spcBef>
                <a:spcPts val="1200"/>
              </a:spcBef>
              <a:buNone/>
            </a:pPr>
            <a:r>
              <a:rPr lang="en-GB" sz="2400" dirty="0"/>
              <a:t>Children are only eligible for inclusion in the UK (patients must be ≥18 at non-UK sites)</a:t>
            </a:r>
          </a:p>
          <a:p>
            <a:pPr marL="0" indent="0">
              <a:spcBef>
                <a:spcPts val="1200"/>
              </a:spcBef>
              <a:buFont typeface="Arial" panose="020B0604020202020204" pitchFamily="34" charset="0"/>
              <a:buNone/>
            </a:pPr>
            <a:endParaRPr lang="en-GB" sz="2400" dirty="0"/>
          </a:p>
        </p:txBody>
      </p:sp>
    </p:spTree>
    <p:extLst>
      <p:ext uri="{BB962C8B-B14F-4D97-AF65-F5344CB8AC3E}">
        <p14:creationId xmlns:p14="http://schemas.microsoft.com/office/powerpoint/2010/main" val="1269361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a:t>Influenza comparisons</a:t>
            </a:r>
          </a:p>
        </p:txBody>
      </p:sp>
      <p:sp>
        <p:nvSpPr>
          <p:cNvPr id="5" name="TextBox 4">
            <a:extLst>
              <a:ext uri="{FF2B5EF4-FFF2-40B4-BE49-F238E27FC236}">
                <a16:creationId xmlns:a16="http://schemas.microsoft.com/office/drawing/2014/main" id="{B023010C-0860-C44E-AC33-E6D5A91C7C75}"/>
              </a:ext>
            </a:extLst>
          </p:cNvPr>
          <p:cNvSpPr txBox="1"/>
          <p:nvPr/>
        </p:nvSpPr>
        <p:spPr>
          <a:xfrm>
            <a:off x="208711" y="1398622"/>
            <a:ext cx="12019900" cy="3847207"/>
          </a:xfrm>
          <a:prstGeom prst="rect">
            <a:avLst/>
          </a:prstGeom>
          <a:noFill/>
        </p:spPr>
        <p:txBody>
          <a:bodyPr wrap="square" rtlCol="0">
            <a:spAutoFit/>
          </a:bodyPr>
          <a:lstStyle/>
          <a:p>
            <a:pPr marL="285750" indent="-285750">
              <a:buFont typeface="Arial" panose="020B0604020202020204" pitchFamily="34" charset="0"/>
              <a:buChar char="•"/>
            </a:pPr>
            <a:r>
              <a:rPr lang="en-US" sz="2200" dirty="0"/>
              <a:t>There are three </a:t>
            </a:r>
            <a:r>
              <a:rPr lang="en-US" sz="2200" b="1" dirty="0"/>
              <a:t>independent</a:t>
            </a:r>
            <a:r>
              <a:rPr lang="en-US" sz="2200" dirty="0"/>
              <a:t> comparisons for children with confirmed influenza meeting the inclusion criteria: </a:t>
            </a:r>
          </a:p>
          <a:p>
            <a:pPr marL="742950" lvl="1" indent="-285750">
              <a:buFont typeface="Arial" panose="020B0604020202020204" pitchFamily="34" charset="0"/>
              <a:buChar char="•"/>
            </a:pPr>
            <a:r>
              <a:rPr lang="en-GB" sz="2200" dirty="0"/>
              <a:t>Baloxavir (age ≥12 years and weighing ≥40kg)</a:t>
            </a:r>
          </a:p>
          <a:p>
            <a:pPr marL="742950" lvl="1" indent="-285750">
              <a:buFont typeface="Arial" panose="020B0604020202020204" pitchFamily="34" charset="0"/>
              <a:buChar char="•"/>
            </a:pPr>
            <a:r>
              <a:rPr lang="en-GB" sz="2200" dirty="0"/>
              <a:t>Oseltamivir (all ages)</a:t>
            </a:r>
          </a:p>
          <a:p>
            <a:pPr marL="742950" lvl="1" indent="-285750">
              <a:buFont typeface="Arial" panose="020B0604020202020204" pitchFamily="34" charset="0"/>
              <a:buChar char="•"/>
            </a:pPr>
            <a:r>
              <a:rPr lang="en-GB" sz="2200" dirty="0"/>
              <a:t>Corticosteroids</a:t>
            </a:r>
            <a:r>
              <a:rPr lang="en-GB" sz="2200" b="1" dirty="0"/>
              <a:t> (all ages, but only if hypoxic and without suspected/confirmed SARS-CoV-2 infection) </a:t>
            </a:r>
          </a:p>
          <a:p>
            <a:endParaRPr lang="en-GB" sz="2200" b="1" dirty="0"/>
          </a:p>
          <a:p>
            <a:pPr marL="285750" indent="-285750">
              <a:buFont typeface="Arial" panose="020B0604020202020204" pitchFamily="34" charset="0"/>
              <a:buChar char="•"/>
            </a:pPr>
            <a:r>
              <a:rPr lang="en-US" sz="2200" dirty="0"/>
              <a:t>Patients may enter multiple comparisons simultaneously if they are eligible for more than one</a:t>
            </a:r>
          </a:p>
          <a:p>
            <a:pPr marL="285750" indent="-285750">
              <a:buFont typeface="Arial" panose="020B0604020202020204" pitchFamily="34" charset="0"/>
              <a:buChar char="•"/>
            </a:pPr>
            <a:r>
              <a:rPr lang="en-US" sz="2200" dirty="0"/>
              <a:t>Each involves a 1:1 randomisation to either the relevant treatment or care without that treatment (so a patient entering all 3 comparisons could be allocated to receive 0, 1, 2, or all 3 treatments)</a:t>
            </a:r>
          </a:p>
          <a:p>
            <a:endParaRPr lang="en-US" sz="2400" dirty="0"/>
          </a:p>
        </p:txBody>
      </p:sp>
      <p:grpSp>
        <p:nvGrpSpPr>
          <p:cNvPr id="14" name="Group 13">
            <a:extLst>
              <a:ext uri="{FF2B5EF4-FFF2-40B4-BE49-F238E27FC236}">
                <a16:creationId xmlns:a16="http://schemas.microsoft.com/office/drawing/2014/main" id="{F96BF7A1-BC93-2F44-AADD-25C978413837}"/>
              </a:ext>
            </a:extLst>
          </p:cNvPr>
          <p:cNvGrpSpPr/>
          <p:nvPr/>
        </p:nvGrpSpPr>
        <p:grpSpPr>
          <a:xfrm>
            <a:off x="7806290" y="5183535"/>
            <a:ext cx="3393651" cy="1414800"/>
            <a:chOff x="8003238" y="1576210"/>
            <a:chExt cx="3393651" cy="1414800"/>
          </a:xfrm>
        </p:grpSpPr>
        <p:sp>
          <p:nvSpPr>
            <p:cNvPr id="15" name="Rounded Rectangle 14">
              <a:extLst>
                <a:ext uri="{FF2B5EF4-FFF2-40B4-BE49-F238E27FC236}">
                  <a16:creationId xmlns:a16="http://schemas.microsoft.com/office/drawing/2014/main" id="{112E33E5-15BB-D949-BC9C-743D7FD2D095}"/>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ounded Rectangle 15">
              <a:extLst>
                <a:ext uri="{FF2B5EF4-FFF2-40B4-BE49-F238E27FC236}">
                  <a16:creationId xmlns:a16="http://schemas.microsoft.com/office/drawing/2014/main" id="{4AFDBC28-9F7E-6341-A92F-FCF1BF8DB8D0}"/>
                </a:ext>
              </a:extLst>
            </p:cNvPr>
            <p:cNvSpPr/>
            <p:nvPr/>
          </p:nvSpPr>
          <p:spPr>
            <a:xfrm>
              <a:off x="8692615" y="2273675"/>
              <a:ext cx="1073507" cy="5509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b="1" dirty="0">
                  <a:solidFill>
                    <a:schemeClr val="bg1"/>
                  </a:solidFill>
                </a:rPr>
                <a:t>Corticosteroids</a:t>
              </a:r>
              <a:endParaRPr lang="en-GB" sz="1000" b="1" dirty="0">
                <a:solidFill>
                  <a:schemeClr val="bg1"/>
                </a:solidFill>
              </a:endParaRPr>
            </a:p>
          </p:txBody>
        </p:sp>
        <p:sp>
          <p:nvSpPr>
            <p:cNvPr id="17" name="Rounded Rectangle 16">
              <a:extLst>
                <a:ext uri="{FF2B5EF4-FFF2-40B4-BE49-F238E27FC236}">
                  <a16:creationId xmlns:a16="http://schemas.microsoft.com/office/drawing/2014/main" id="{922E300E-C5C9-7C4F-B6C7-0B8E920FD5B0}"/>
                </a:ext>
              </a:extLst>
            </p:cNvPr>
            <p:cNvSpPr/>
            <p:nvPr/>
          </p:nvSpPr>
          <p:spPr>
            <a:xfrm>
              <a:off x="10154872" y="2256534"/>
              <a:ext cx="1116208" cy="56810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b="1" dirty="0">
                  <a:solidFill>
                    <a:schemeClr val="bg1"/>
                  </a:solidFill>
                </a:rPr>
                <a:t>Usual care without corticosteroids</a:t>
              </a:r>
            </a:p>
          </p:txBody>
        </p:sp>
        <p:sp>
          <p:nvSpPr>
            <p:cNvPr id="18" name="Oval 17">
              <a:extLst>
                <a:ext uri="{FF2B5EF4-FFF2-40B4-BE49-F238E27FC236}">
                  <a16:creationId xmlns:a16="http://schemas.microsoft.com/office/drawing/2014/main" id="{788399D0-F3B2-F946-88FC-8B38295C92C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p>
          </p:txBody>
        </p:sp>
        <p:sp>
          <p:nvSpPr>
            <p:cNvPr id="27" name="TextBox 26">
              <a:extLst>
                <a:ext uri="{FF2B5EF4-FFF2-40B4-BE49-F238E27FC236}">
                  <a16:creationId xmlns:a16="http://schemas.microsoft.com/office/drawing/2014/main" id="{F5CB1C72-A4CC-5341-849F-0B849AF89617}"/>
                </a:ext>
              </a:extLst>
            </p:cNvPr>
            <p:cNvSpPr txBox="1"/>
            <p:nvPr/>
          </p:nvSpPr>
          <p:spPr>
            <a:xfrm>
              <a:off x="9766122"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28" name="TextBox 27">
              <a:extLst>
                <a:ext uri="{FF2B5EF4-FFF2-40B4-BE49-F238E27FC236}">
                  <a16:creationId xmlns:a16="http://schemas.microsoft.com/office/drawing/2014/main" id="{B4D3A3F7-F436-F843-8631-C53A55C3541B}"/>
                </a:ext>
              </a:extLst>
            </p:cNvPr>
            <p:cNvSpPr txBox="1"/>
            <p:nvPr/>
          </p:nvSpPr>
          <p:spPr>
            <a:xfrm>
              <a:off x="8033988" y="1637765"/>
              <a:ext cx="3362901" cy="523220"/>
            </a:xfrm>
            <a:prstGeom prst="rect">
              <a:avLst/>
            </a:prstGeom>
            <a:noFill/>
          </p:spPr>
          <p:txBody>
            <a:bodyPr wrap="square" rtlCol="0">
              <a:spAutoFit/>
            </a:bodyPr>
            <a:lstStyle/>
            <a:p>
              <a:pPr algn="ctr"/>
              <a:r>
                <a:rPr lang="en-GB" sz="1400" b="1" dirty="0"/>
                <a:t>Corticosteroid comparison (all ages, hypoxic without suspected SARS-COV-2)</a:t>
              </a:r>
            </a:p>
          </p:txBody>
        </p:sp>
      </p:grpSp>
      <p:grpSp>
        <p:nvGrpSpPr>
          <p:cNvPr id="29" name="Group 28">
            <a:extLst>
              <a:ext uri="{FF2B5EF4-FFF2-40B4-BE49-F238E27FC236}">
                <a16:creationId xmlns:a16="http://schemas.microsoft.com/office/drawing/2014/main" id="{A973C492-FD31-7D4A-97BC-F48341CFE370}"/>
              </a:ext>
            </a:extLst>
          </p:cNvPr>
          <p:cNvGrpSpPr/>
          <p:nvPr/>
        </p:nvGrpSpPr>
        <p:grpSpPr>
          <a:xfrm>
            <a:off x="652462" y="5174029"/>
            <a:ext cx="3393651" cy="1415377"/>
            <a:chOff x="849410" y="1566704"/>
            <a:chExt cx="3393651" cy="1415377"/>
          </a:xfrm>
        </p:grpSpPr>
        <p:sp>
          <p:nvSpPr>
            <p:cNvPr id="30" name="Rounded Rectangle 29">
              <a:extLst>
                <a:ext uri="{FF2B5EF4-FFF2-40B4-BE49-F238E27FC236}">
                  <a16:creationId xmlns:a16="http://schemas.microsoft.com/office/drawing/2014/main" id="{F2CAEB73-D952-B749-A4B4-316440BE0DB7}"/>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ounded Rectangle 30">
              <a:extLst>
                <a:ext uri="{FF2B5EF4-FFF2-40B4-BE49-F238E27FC236}">
                  <a16:creationId xmlns:a16="http://schemas.microsoft.com/office/drawing/2014/main" id="{5D8CF474-83D4-6C4C-87A8-27D43D4E8AEF}"/>
                </a:ext>
              </a:extLst>
            </p:cNvPr>
            <p:cNvSpPr/>
            <p:nvPr/>
          </p:nvSpPr>
          <p:spPr>
            <a:xfrm>
              <a:off x="1538787" y="2264170"/>
              <a:ext cx="1073507" cy="5509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Baloxavir</a:t>
              </a:r>
            </a:p>
          </p:txBody>
        </p:sp>
        <p:sp>
          <p:nvSpPr>
            <p:cNvPr id="32" name="Rounded Rectangle 31">
              <a:extLst>
                <a:ext uri="{FF2B5EF4-FFF2-40B4-BE49-F238E27FC236}">
                  <a16:creationId xmlns:a16="http://schemas.microsoft.com/office/drawing/2014/main" id="{A96B88FB-DECC-8C48-B5B8-4B7FEDE0DBC8}"/>
                </a:ext>
              </a:extLst>
            </p:cNvPr>
            <p:cNvSpPr/>
            <p:nvPr/>
          </p:nvSpPr>
          <p:spPr>
            <a:xfrm>
              <a:off x="3001044" y="2247029"/>
              <a:ext cx="1116208" cy="5681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Usual care without baloxavir</a:t>
              </a:r>
            </a:p>
          </p:txBody>
        </p:sp>
        <p:sp>
          <p:nvSpPr>
            <p:cNvPr id="33" name="Oval 32">
              <a:extLst>
                <a:ext uri="{FF2B5EF4-FFF2-40B4-BE49-F238E27FC236}">
                  <a16:creationId xmlns:a16="http://schemas.microsoft.com/office/drawing/2014/main" id="{21CCBD3F-9642-174F-8E2E-E1955E35D860}"/>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a:t>
              </a:r>
            </a:p>
          </p:txBody>
        </p:sp>
        <p:sp>
          <p:nvSpPr>
            <p:cNvPr id="34" name="TextBox 33">
              <a:extLst>
                <a:ext uri="{FF2B5EF4-FFF2-40B4-BE49-F238E27FC236}">
                  <a16:creationId xmlns:a16="http://schemas.microsoft.com/office/drawing/2014/main" id="{36464066-6755-CC40-A5AA-FCBF7EB2C189}"/>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sp>
          <p:nvSpPr>
            <p:cNvPr id="35" name="TextBox 34">
              <a:extLst>
                <a:ext uri="{FF2B5EF4-FFF2-40B4-BE49-F238E27FC236}">
                  <a16:creationId xmlns:a16="http://schemas.microsoft.com/office/drawing/2014/main" id="{76310FB1-417F-3549-9E1B-1DE2E1DBA317}"/>
                </a:ext>
              </a:extLst>
            </p:cNvPr>
            <p:cNvSpPr txBox="1"/>
            <p:nvPr/>
          </p:nvSpPr>
          <p:spPr>
            <a:xfrm>
              <a:off x="1244551" y="1566704"/>
              <a:ext cx="2571127" cy="584775"/>
            </a:xfrm>
            <a:prstGeom prst="rect">
              <a:avLst/>
            </a:prstGeom>
            <a:noFill/>
          </p:spPr>
          <p:txBody>
            <a:bodyPr wrap="square" rtlCol="0">
              <a:spAutoFit/>
            </a:bodyPr>
            <a:lstStyle/>
            <a:p>
              <a:pPr algn="ctr"/>
              <a:r>
                <a:rPr lang="en-GB" sz="1600" b="1" dirty="0"/>
                <a:t>Baloxavir comparison </a:t>
              </a:r>
            </a:p>
            <a:p>
              <a:pPr algn="ctr"/>
              <a:r>
                <a:rPr lang="en-GB" sz="1600" b="1" dirty="0"/>
                <a:t>(</a:t>
              </a:r>
              <a:r>
                <a:rPr lang="en-GB" sz="1600" dirty="0"/>
                <a:t>≥</a:t>
              </a:r>
              <a:r>
                <a:rPr lang="en-GB" sz="1600" b="1" dirty="0"/>
                <a:t>12 years and</a:t>
              </a:r>
              <a:r>
                <a:rPr lang="en-GB" sz="1600" dirty="0"/>
                <a:t> ≥</a:t>
              </a:r>
              <a:r>
                <a:rPr lang="en-GB" sz="1600" b="1" dirty="0"/>
                <a:t>40kg)</a:t>
              </a:r>
              <a:endParaRPr lang="en-GB" sz="2400" b="1" dirty="0"/>
            </a:p>
          </p:txBody>
        </p:sp>
      </p:grpSp>
      <p:grpSp>
        <p:nvGrpSpPr>
          <p:cNvPr id="36" name="Group 35">
            <a:extLst>
              <a:ext uri="{FF2B5EF4-FFF2-40B4-BE49-F238E27FC236}">
                <a16:creationId xmlns:a16="http://schemas.microsoft.com/office/drawing/2014/main" id="{DB7531E9-B929-054C-BCB5-16A70E3C0ECE}"/>
              </a:ext>
            </a:extLst>
          </p:cNvPr>
          <p:cNvGrpSpPr/>
          <p:nvPr/>
        </p:nvGrpSpPr>
        <p:grpSpPr>
          <a:xfrm>
            <a:off x="4244751" y="5179787"/>
            <a:ext cx="3393651" cy="1415377"/>
            <a:chOff x="4441699" y="1572462"/>
            <a:chExt cx="3393651" cy="1415377"/>
          </a:xfrm>
        </p:grpSpPr>
        <p:sp>
          <p:nvSpPr>
            <p:cNvPr id="37" name="Rounded Rectangle 36">
              <a:extLst>
                <a:ext uri="{FF2B5EF4-FFF2-40B4-BE49-F238E27FC236}">
                  <a16:creationId xmlns:a16="http://schemas.microsoft.com/office/drawing/2014/main" id="{AADF1D4B-6A72-0C49-9C63-2C999EBE6C28}"/>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Rounded Rectangle 37">
              <a:extLst>
                <a:ext uri="{FF2B5EF4-FFF2-40B4-BE49-F238E27FC236}">
                  <a16:creationId xmlns:a16="http://schemas.microsoft.com/office/drawing/2014/main" id="{7E326B42-1D29-2B40-AA06-2E911A864707}"/>
                </a:ext>
              </a:extLst>
            </p:cNvPr>
            <p:cNvSpPr/>
            <p:nvPr/>
          </p:nvSpPr>
          <p:spPr>
            <a:xfrm>
              <a:off x="5131076" y="2269928"/>
              <a:ext cx="1073507" cy="5509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400" b="1" dirty="0">
                  <a:solidFill>
                    <a:schemeClr val="bg1"/>
                  </a:solidFill>
                </a:rPr>
                <a:t>Oseltamivir</a:t>
              </a:r>
            </a:p>
          </p:txBody>
        </p:sp>
        <p:sp>
          <p:nvSpPr>
            <p:cNvPr id="39" name="Rounded Rectangle 38">
              <a:extLst>
                <a:ext uri="{FF2B5EF4-FFF2-40B4-BE49-F238E27FC236}">
                  <a16:creationId xmlns:a16="http://schemas.microsoft.com/office/drawing/2014/main" id="{6054E25F-F566-644F-8B36-716B9E2F981E}"/>
                </a:ext>
              </a:extLst>
            </p:cNvPr>
            <p:cNvSpPr/>
            <p:nvPr/>
          </p:nvSpPr>
          <p:spPr>
            <a:xfrm>
              <a:off x="6593333" y="2252787"/>
              <a:ext cx="1116208" cy="568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Usual care without oseltamivir</a:t>
              </a:r>
            </a:p>
          </p:txBody>
        </p:sp>
        <p:sp>
          <p:nvSpPr>
            <p:cNvPr id="40" name="Oval 39">
              <a:extLst>
                <a:ext uri="{FF2B5EF4-FFF2-40B4-BE49-F238E27FC236}">
                  <a16:creationId xmlns:a16="http://schemas.microsoft.com/office/drawing/2014/main" id="{A7DCF7A1-B9EE-564E-8736-958CCAB575DF}"/>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a:t>
              </a:r>
            </a:p>
          </p:txBody>
        </p:sp>
        <p:sp>
          <p:nvSpPr>
            <p:cNvPr id="41" name="TextBox 40">
              <a:extLst>
                <a:ext uri="{FF2B5EF4-FFF2-40B4-BE49-F238E27FC236}">
                  <a16:creationId xmlns:a16="http://schemas.microsoft.com/office/drawing/2014/main" id="{37E37359-B344-BD4B-BF4C-69225DB1623B}"/>
                </a:ext>
              </a:extLst>
            </p:cNvPr>
            <p:cNvSpPr txBox="1"/>
            <p:nvPr/>
          </p:nvSpPr>
          <p:spPr>
            <a:xfrm>
              <a:off x="6204583" y="2342378"/>
              <a:ext cx="422052" cy="338554"/>
            </a:xfrm>
            <a:prstGeom prst="rect">
              <a:avLst/>
            </a:prstGeom>
            <a:noFill/>
          </p:spPr>
          <p:txBody>
            <a:bodyPr wrap="square" rtlCol="0">
              <a:spAutoFit/>
            </a:bodyPr>
            <a:lstStyle/>
            <a:p>
              <a:r>
                <a:rPr lang="en-GB" sz="1600" b="1" i="1" dirty="0"/>
                <a:t>or</a:t>
              </a:r>
              <a:endParaRPr lang="en-GB" sz="1400" b="1" i="1" dirty="0"/>
            </a:p>
          </p:txBody>
        </p:sp>
        <p:sp>
          <p:nvSpPr>
            <p:cNvPr id="42" name="TextBox 41">
              <a:extLst>
                <a:ext uri="{FF2B5EF4-FFF2-40B4-BE49-F238E27FC236}">
                  <a16:creationId xmlns:a16="http://schemas.microsoft.com/office/drawing/2014/main" id="{4CDCD725-2961-F043-9FC0-2D11A8F7D11E}"/>
                </a:ext>
              </a:extLst>
            </p:cNvPr>
            <p:cNvSpPr txBox="1"/>
            <p:nvPr/>
          </p:nvSpPr>
          <p:spPr>
            <a:xfrm>
              <a:off x="4820809" y="1606987"/>
              <a:ext cx="2635429" cy="584775"/>
            </a:xfrm>
            <a:prstGeom prst="rect">
              <a:avLst/>
            </a:prstGeom>
            <a:noFill/>
          </p:spPr>
          <p:txBody>
            <a:bodyPr wrap="square" rtlCol="0">
              <a:spAutoFit/>
            </a:bodyPr>
            <a:lstStyle/>
            <a:p>
              <a:pPr algn="ctr"/>
              <a:r>
                <a:rPr lang="en-GB" sz="1600" b="1" dirty="0"/>
                <a:t>Oseltamivir comparison</a:t>
              </a:r>
            </a:p>
            <a:p>
              <a:pPr algn="ctr"/>
              <a:r>
                <a:rPr lang="en-GB" sz="1600" b="1" dirty="0"/>
                <a:t>(all ages)</a:t>
              </a:r>
              <a:endParaRPr lang="en-GB" sz="1500" b="1" dirty="0"/>
            </a:p>
          </p:txBody>
        </p:sp>
      </p:grpSp>
      <p:sp>
        <p:nvSpPr>
          <p:cNvPr id="43" name="Rounded Rectangle 42">
            <a:extLst>
              <a:ext uri="{FF2B5EF4-FFF2-40B4-BE49-F238E27FC236}">
                <a16:creationId xmlns:a16="http://schemas.microsoft.com/office/drawing/2014/main" id="{4205C2B3-687A-7848-AD5B-3B7BAB820C70}"/>
              </a:ext>
            </a:extLst>
          </p:cNvPr>
          <p:cNvSpPr/>
          <p:nvPr/>
        </p:nvSpPr>
        <p:spPr>
          <a:xfrm>
            <a:off x="606589" y="5105036"/>
            <a:ext cx="10652251" cy="1633389"/>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Tree>
    <p:extLst>
      <p:ext uri="{BB962C8B-B14F-4D97-AF65-F5344CB8AC3E}">
        <p14:creationId xmlns:p14="http://schemas.microsoft.com/office/powerpoint/2010/main" val="3807025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a:t>Baloxavir </a:t>
            </a:r>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98475" y="1554682"/>
            <a:ext cx="11995051" cy="4860186"/>
          </a:xfrm>
        </p:spPr>
        <p:txBody>
          <a:bodyPr>
            <a:normAutofit fontScale="92500"/>
          </a:bodyPr>
          <a:lstStyle/>
          <a:p>
            <a:pPr>
              <a:spcBef>
                <a:spcPts val="1200"/>
              </a:spcBef>
              <a:spcAft>
                <a:spcPts val="1200"/>
              </a:spcAft>
            </a:pPr>
            <a:r>
              <a:rPr lang="en-GB" dirty="0"/>
              <a:t>This option is only available to children with confirmed influenza A or B and who are ≥12 years old and weigh ≥40 kg</a:t>
            </a:r>
          </a:p>
          <a:p>
            <a:pPr>
              <a:spcBef>
                <a:spcPts val="1200"/>
              </a:spcBef>
              <a:spcAft>
                <a:spcPts val="1200"/>
              </a:spcAft>
            </a:pPr>
            <a:r>
              <a:rPr lang="en-GB" dirty="0"/>
              <a:t>Baloxavir is given on days 1 and 4, to be completed at home if discharged before day 4</a:t>
            </a:r>
          </a:p>
          <a:p>
            <a:pPr>
              <a:spcBef>
                <a:spcPts val="1200"/>
              </a:spcBef>
              <a:spcAft>
                <a:spcPts val="1200"/>
              </a:spcAft>
            </a:pPr>
            <a:r>
              <a:rPr lang="en-GB" dirty="0"/>
              <a:t>Oral or enteral administration </a:t>
            </a:r>
          </a:p>
          <a:p>
            <a:pPr>
              <a:spcBef>
                <a:spcPts val="1200"/>
              </a:spcBef>
              <a:spcAft>
                <a:spcPts val="1200"/>
              </a:spcAft>
            </a:pPr>
            <a:r>
              <a:rPr lang="en-GB" dirty="0"/>
              <a:t>Unsuitable if</a:t>
            </a:r>
          </a:p>
          <a:p>
            <a:pPr lvl="1"/>
            <a:r>
              <a:rPr lang="en-GB" dirty="0"/>
              <a:t>Hypersensitivity to </a:t>
            </a:r>
            <a:r>
              <a:rPr lang="en-GB" dirty="0" err="1"/>
              <a:t>baloxavir</a:t>
            </a:r>
            <a:r>
              <a:rPr lang="en-GB" dirty="0"/>
              <a:t> or to any of the excipients</a:t>
            </a:r>
          </a:p>
          <a:p>
            <a:pPr lvl="1"/>
            <a:r>
              <a:rPr lang="en-GB" dirty="0"/>
              <a:t>Known hereditary problems of galactose intolerance, total lactase deficiency or glucose-galactose malabsorption</a:t>
            </a:r>
          </a:p>
          <a:p>
            <a:pPr lvl="1"/>
            <a:r>
              <a:rPr lang="en-GB" dirty="0"/>
              <a:t>Unable to swallow tablet and child not suitable for enteral administration</a:t>
            </a:r>
          </a:p>
          <a:p>
            <a:r>
              <a:rPr lang="en-GB" dirty="0"/>
              <a:t>Dosing: see protocol appendix 3 (download at </a:t>
            </a:r>
            <a:r>
              <a:rPr lang="en-GB" dirty="0">
                <a:hlinkClick r:id="rId3"/>
              </a:rPr>
              <a:t>www.recoverytrial.net/uk/for-site-staff</a:t>
            </a:r>
            <a:r>
              <a:rPr lang="en-GB" dirty="0"/>
              <a:t>) </a:t>
            </a:r>
          </a:p>
          <a:p>
            <a:pPr lvl="0"/>
            <a:endParaRPr lang="en-GB" dirty="0"/>
          </a:p>
          <a:p>
            <a:endParaRPr lang="en-US" dirty="0"/>
          </a:p>
        </p:txBody>
      </p:sp>
    </p:spTree>
    <p:extLst>
      <p:ext uri="{BB962C8B-B14F-4D97-AF65-F5344CB8AC3E}">
        <p14:creationId xmlns:p14="http://schemas.microsoft.com/office/powerpoint/2010/main" val="526103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Osteltamivir</a:t>
            </a:r>
            <a:r>
              <a:rPr lang="en-US" dirty="0"/>
              <a:t> (</a:t>
            </a:r>
            <a:r>
              <a:rPr lang="en-GB" dirty="0"/>
              <a:t>Tamiflu)</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196949" y="1596885"/>
            <a:ext cx="11485152" cy="5014930"/>
          </a:xfrm>
        </p:spPr>
        <p:txBody>
          <a:bodyPr>
            <a:normAutofit fontScale="85000" lnSpcReduction="10000"/>
          </a:bodyPr>
          <a:lstStyle/>
          <a:p>
            <a:pPr lvl="0"/>
            <a:r>
              <a:rPr lang="en-GB" dirty="0" err="1"/>
              <a:t>Osteltamivir</a:t>
            </a:r>
            <a:r>
              <a:rPr lang="en-GB" dirty="0"/>
              <a:t> is available for children of all ages with confirmed influenza pneumonia </a:t>
            </a:r>
          </a:p>
          <a:p>
            <a:pPr lvl="0"/>
            <a:endParaRPr lang="en-GB" dirty="0"/>
          </a:p>
          <a:p>
            <a:pPr lvl="0"/>
            <a:r>
              <a:rPr lang="en-GB" dirty="0"/>
              <a:t>There is no specified treatment window from symptom onset to treatment </a:t>
            </a:r>
          </a:p>
          <a:p>
            <a:pPr lvl="0"/>
            <a:endParaRPr lang="en-GB" dirty="0"/>
          </a:p>
          <a:p>
            <a:pPr lvl="0"/>
            <a:r>
              <a:rPr lang="en-GB" dirty="0"/>
              <a:t>Available as capsules or oral suspension</a:t>
            </a:r>
          </a:p>
          <a:p>
            <a:pPr lvl="0"/>
            <a:endParaRPr lang="en-GB" dirty="0"/>
          </a:p>
          <a:p>
            <a:pPr lvl="0"/>
            <a:r>
              <a:rPr lang="en-GB" dirty="0"/>
              <a:t>Oseltamivir is given twice daily for 5 days (or 10 days if immunocompromised), to be completed at home if discharged</a:t>
            </a:r>
          </a:p>
          <a:p>
            <a:pPr lvl="0"/>
            <a:endParaRPr lang="en-GB" b="1" dirty="0"/>
          </a:p>
          <a:p>
            <a:pPr>
              <a:spcBef>
                <a:spcPts val="600"/>
              </a:spcBef>
              <a:spcAft>
                <a:spcPts val="600"/>
              </a:spcAft>
            </a:pPr>
            <a:r>
              <a:rPr lang="en-GB" dirty="0"/>
              <a:t>Dosage adjustment is required for children with renal impairment</a:t>
            </a:r>
          </a:p>
          <a:p>
            <a:pPr>
              <a:spcBef>
                <a:spcPts val="600"/>
              </a:spcBef>
              <a:spcAft>
                <a:spcPts val="600"/>
              </a:spcAft>
            </a:pPr>
            <a:endParaRPr lang="en-GB" dirty="0"/>
          </a:p>
          <a:p>
            <a:pPr>
              <a:spcBef>
                <a:spcPts val="600"/>
              </a:spcBef>
              <a:spcAft>
                <a:spcPts val="600"/>
              </a:spcAft>
            </a:pPr>
            <a:r>
              <a:rPr lang="en-GB" dirty="0"/>
              <a:t>Dosing: see protocol appendix 3 (download at </a:t>
            </a:r>
            <a:r>
              <a:rPr lang="en-GB" dirty="0">
                <a:hlinkClick r:id="rId3"/>
              </a:rPr>
              <a:t>www.recoverytrial.net/uk/for-site-staff</a:t>
            </a:r>
            <a:r>
              <a:rPr lang="en-GB" dirty="0"/>
              <a:t>) </a:t>
            </a:r>
          </a:p>
          <a:p>
            <a:pPr>
              <a:spcBef>
                <a:spcPts val="1200"/>
              </a:spcBef>
              <a:spcAft>
                <a:spcPts val="1200"/>
              </a:spcAft>
            </a:pPr>
            <a:endParaRPr lang="en-US" dirty="0"/>
          </a:p>
        </p:txBody>
      </p:sp>
    </p:spTree>
    <p:extLst>
      <p:ext uri="{BB962C8B-B14F-4D97-AF65-F5344CB8AC3E}">
        <p14:creationId xmlns:p14="http://schemas.microsoft.com/office/powerpoint/2010/main" val="4008224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GB" dirty="0"/>
              <a:t>Corticosteroids</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sz="2400" dirty="0"/>
              <a:t>Open to infants and children with laboratory confirmed influenza </a:t>
            </a:r>
            <a:r>
              <a:rPr lang="en-GB" sz="2400" b="1" i="1" dirty="0"/>
              <a:t>plus hypoxia</a:t>
            </a:r>
            <a:r>
              <a:rPr lang="en-GB" sz="2400" b="1" dirty="0"/>
              <a:t> </a:t>
            </a:r>
            <a:r>
              <a:rPr lang="en-GB" sz="2400" dirty="0"/>
              <a:t>(supplemental oxygen or SpO2 &lt;92% on air)</a:t>
            </a:r>
          </a:p>
          <a:p>
            <a:r>
              <a:rPr lang="en-GB" sz="2400" b="1" dirty="0"/>
              <a:t>Contraindicated if recent or planned use of systemic corticosteroids, or if coinfected with SARS-CoV-2</a:t>
            </a:r>
            <a:endParaRPr lang="en-GB" sz="2400" dirty="0"/>
          </a:p>
          <a:p>
            <a:r>
              <a:rPr lang="en-GB" sz="2400" dirty="0"/>
              <a:t>Oral or other enteral or intravenous routes</a:t>
            </a:r>
          </a:p>
          <a:p>
            <a:r>
              <a:rPr lang="en-GB" sz="2400" dirty="0"/>
              <a:t>&lt;36 weeks corrected gestational age:  use hydrocortisone BD for 7 days and then OD for 3 days </a:t>
            </a:r>
          </a:p>
          <a:p>
            <a:r>
              <a:rPr lang="en-GB" sz="2400" dirty="0"/>
              <a:t>Infants &gt;=36 weeks corrected gestational age, children and young people: use dexamethasone once daily  </a:t>
            </a:r>
          </a:p>
          <a:p>
            <a:r>
              <a:rPr lang="en-GB" sz="2400" dirty="0"/>
              <a:t>Treat for 10 days or until discharged, whichever is sooner</a:t>
            </a:r>
          </a:p>
          <a:p>
            <a:r>
              <a:rPr lang="en-GB" sz="2400" dirty="0"/>
              <a:t>No dose adjustment for renal failure</a:t>
            </a:r>
          </a:p>
          <a:p>
            <a:r>
              <a:rPr lang="en-GB" sz="2400" dirty="0"/>
              <a:t>Dosing: see protocol appendix 3 (download at </a:t>
            </a:r>
            <a:r>
              <a:rPr lang="en-GB" sz="2400" dirty="0">
                <a:hlinkClick r:id="rId3"/>
              </a:rPr>
              <a:t>www.recoverytrial.net/uk/for-site-staff</a:t>
            </a:r>
            <a:r>
              <a:rPr lang="en-GB" sz="2400" dirty="0"/>
              <a:t>) </a:t>
            </a:r>
          </a:p>
          <a:p>
            <a:endParaRPr lang="en-GB" sz="2400" dirty="0"/>
          </a:p>
          <a:p>
            <a:pPr marL="0" indent="0">
              <a:buNone/>
            </a:pPr>
            <a:endParaRPr lang="en-US" dirty="0"/>
          </a:p>
        </p:txBody>
      </p:sp>
    </p:spTree>
    <p:extLst>
      <p:ext uri="{BB962C8B-B14F-4D97-AF65-F5344CB8AC3E}">
        <p14:creationId xmlns:p14="http://schemas.microsoft.com/office/powerpoint/2010/main" val="2392873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39B4-EA48-E242-A563-E0E2F4543687}"/>
              </a:ext>
            </a:extLst>
          </p:cNvPr>
          <p:cNvSpPr>
            <a:spLocks noGrp="1"/>
          </p:cNvSpPr>
          <p:nvPr>
            <p:ph type="title"/>
          </p:nvPr>
        </p:nvSpPr>
        <p:spPr>
          <a:xfrm>
            <a:off x="838200" y="14741"/>
            <a:ext cx="8205439" cy="1325563"/>
          </a:xfrm>
        </p:spPr>
        <p:txBody>
          <a:bodyPr>
            <a:normAutofit/>
          </a:bodyPr>
          <a:lstStyle/>
          <a:p>
            <a:endParaRPr lang="en-US" dirty="0"/>
          </a:p>
        </p:txBody>
      </p:sp>
      <p:sp>
        <p:nvSpPr>
          <p:cNvPr id="7" name="TextBox 6">
            <a:extLst>
              <a:ext uri="{FF2B5EF4-FFF2-40B4-BE49-F238E27FC236}">
                <a16:creationId xmlns:a16="http://schemas.microsoft.com/office/drawing/2014/main" id="{C560A5AF-C324-AA4C-8E5C-A9C7D3968EEF}"/>
              </a:ext>
            </a:extLst>
          </p:cNvPr>
          <p:cNvSpPr txBox="1"/>
          <p:nvPr/>
        </p:nvSpPr>
        <p:spPr>
          <a:xfrm>
            <a:off x="539568" y="2599030"/>
            <a:ext cx="10350753" cy="2308324"/>
          </a:xfrm>
          <a:prstGeom prst="rect">
            <a:avLst/>
          </a:prstGeom>
          <a:noFill/>
        </p:spPr>
        <p:txBody>
          <a:bodyPr wrap="square" rtlCol="0">
            <a:spAutoFit/>
          </a:bodyPr>
          <a:lstStyle/>
          <a:p>
            <a:r>
              <a:rPr lang="en-US" sz="3600" dirty="0"/>
              <a:t>Thank you for your involvement in RECOVERY </a:t>
            </a:r>
          </a:p>
          <a:p>
            <a:endParaRPr lang="en-US" sz="3600" dirty="0"/>
          </a:p>
          <a:p>
            <a:r>
              <a:rPr lang="en-US" sz="3600" dirty="0"/>
              <a:t>Please contact the study team at </a:t>
            </a:r>
            <a:r>
              <a:rPr lang="en-US" sz="3600" dirty="0">
                <a:hlinkClick r:id="rId3"/>
              </a:rPr>
              <a:t>recoverytrial@ndph.ox.ac.uk</a:t>
            </a:r>
            <a:r>
              <a:rPr lang="en-US" sz="3600" dirty="0"/>
              <a:t> with any questions </a:t>
            </a:r>
          </a:p>
        </p:txBody>
      </p:sp>
    </p:spTree>
    <p:extLst>
      <p:ext uri="{BB962C8B-B14F-4D97-AF65-F5344CB8AC3E}">
        <p14:creationId xmlns:p14="http://schemas.microsoft.com/office/powerpoint/2010/main" val="37143985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e1162847-2816-4ce6-9b00-0a48ace4721d"/>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AC7A97E498F5478190411D1E872C61" ma:contentTypeVersion="13" ma:contentTypeDescription="Create a new document." ma:contentTypeScope="" ma:versionID="7b68293db2defa34c933d791a5712238">
  <xsd:schema xmlns:xsd="http://www.w3.org/2001/XMLSchema" xmlns:xs="http://www.w3.org/2001/XMLSchema" xmlns:p="http://schemas.microsoft.com/office/2006/metadata/properties" xmlns:ns3="07b64a12-c14a-4a19-9dcb-6351a43e3aea" xmlns:ns4="6a5b09a2-01d5-4a1b-bc34-60f247c83f3d" targetNamespace="http://schemas.microsoft.com/office/2006/metadata/properties" ma:root="true" ma:fieldsID="21f313799029a0a575457d15237ff9be" ns3:_="" ns4:_="">
    <xsd:import namespace="07b64a12-c14a-4a19-9dcb-6351a43e3aea"/>
    <xsd:import namespace="6a5b09a2-01d5-4a1b-bc34-60f247c83f3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b64a12-c14a-4a19-9dcb-6351a43e3ae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a5b09a2-01d5-4a1b-bc34-60f247c83f3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4961FF-7341-4ADB-80BF-C49709C28155}">
  <ds:schemaRefs>
    <ds:schemaRef ds:uri="6a5b09a2-01d5-4a1b-bc34-60f247c83f3d"/>
    <ds:schemaRef ds:uri="http://purl.org/dc/elements/1.1/"/>
    <ds:schemaRef ds:uri="http://purl.org/dc/terms/"/>
    <ds:schemaRef ds:uri="http://schemas.microsoft.com/office/2006/metadata/properties"/>
    <ds:schemaRef ds:uri="07b64a12-c14a-4a19-9dcb-6351a43e3aea"/>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645627B4-0589-437C-8863-5B73B941FD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b64a12-c14a-4a19-9dcb-6351a43e3aea"/>
    <ds:schemaRef ds:uri="6a5b09a2-01d5-4a1b-bc34-60f247c83f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40EB95-C221-4BED-809A-8D2E9A32C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9714</TotalTime>
  <Words>970</Words>
  <Application>Microsoft Office PowerPoint</Application>
  <PresentationFormat>Widescreen</PresentationFormat>
  <Paragraphs>103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  The RECOVERY trial</vt:lpstr>
      <vt:lpstr>Background</vt:lpstr>
      <vt:lpstr>Participant Information Sheets and Consent for children and young people</vt:lpstr>
      <vt:lpstr>Eligibility for children</vt:lpstr>
      <vt:lpstr>Influenza comparisons</vt:lpstr>
      <vt:lpstr>Baloxavir </vt:lpstr>
      <vt:lpstr>Osteltamivir (Tamiflu)</vt:lpstr>
      <vt:lpstr>Corticosteroids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Leon Peto</cp:lastModifiedBy>
  <cp:revision>250</cp:revision>
  <cp:lastPrinted>2020-03-18T19:42:16Z</cp:lastPrinted>
  <dcterms:created xsi:type="dcterms:W3CDTF">2020-03-14T13:47:38Z</dcterms:created>
  <dcterms:modified xsi:type="dcterms:W3CDTF">2026-05-14T14:07:33Z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0x010100C3AC7A97E498F5478190411D1E872C61</vt:lpwstr>
  </property>
</Properties>
</file>