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tags/tag1.xml" ContentType="application/vnd.openxmlformats-officedocument.presentationml.tag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85" r:id="rId2"/>
    <p:sldId id="293" r:id="rId3"/>
    <p:sldId id="266" r:id="rId4"/>
    <p:sldId id="282" r:id="rId5"/>
    <p:sldId id="291" r:id="rId6"/>
    <p:sldId id="288" r:id="rId7"/>
    <p:sldId id="294" r:id="rId8"/>
    <p:sldId id="296" r:id="rId9"/>
    <p:sldId id="290" r:id="rId10"/>
    <p:sldId id="286" r:id="rId11"/>
    <p:sldId id="295" r:id="rId12"/>
    <p:sldId id="292" r:id="rId13"/>
  </p:sldIdLst>
  <p:sldSz cx="12192000" cy="6858000"/>
  <p:notesSz cx="6881813" cy="9661525"/>
  <p:embeddedFontLst>
    <p:embeddedFont>
      <p:font typeface="Calibri" panose="020F0502020204030204" pitchFamily="34" charset="0"/>
      <p:regular r:id="rId14"/>
      <p:bold r:id="rId15"/>
      <p:italic r:id="rId16"/>
      <p:boldItalic r:id="rId17"/>
    </p:embeddedFont>
  </p:embeddedFontLst>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91" autoAdjust="0"/>
    <p:restoredTop sz="94660"/>
  </p:normalViewPr>
  <p:slideViewPr>
    <p:cSldViewPr snapToGrid="0">
      <p:cViewPr varScale="1">
        <p:scale>
          <a:sx n="66" d="100"/>
          <a:sy n="66" d="100"/>
        </p:scale>
        <p:origin x="96" y="119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11/03/2024</a:t>
            </a:fld>
            <a:endParaRPr lang="en-GB"/>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lvl1pPr>
              <a:defRPr/>
            </a:lvl1pPr>
          </a:lstStyle>
          <a:p>
            <a:r>
              <a:rPr lang="en-GB" dirty="0"/>
              <a:t>1</a:t>
            </a:r>
          </a:p>
        </p:txBody>
      </p:sp>
      <p:pic>
        <p:nvPicPr>
          <p:cNvPr id="7" name="Picture 6" descr="A picture containing drawing&#10;&#10;Description automatically generated">
            <a:extLst>
              <a:ext uri="{FF2B5EF4-FFF2-40B4-BE49-F238E27FC236}">
                <a16:creationId xmlns:a16="http://schemas.microsoft.com/office/drawing/2014/main" id="{D0CC1E02-2C9F-4010-9C00-8B42EAD6423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b="24876"/>
          <a:stretch/>
        </p:blipFill>
        <p:spPr>
          <a:xfrm>
            <a:off x="8581049" y="165100"/>
            <a:ext cx="2880360" cy="675481"/>
          </a:xfrm>
          <a:prstGeom prst="rect">
            <a:avLst/>
          </a:prstGeom>
        </p:spPr>
      </p:pic>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ACF49BA-76B6-44EE-BBED-300C86C8DDCC}"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ACF49BA-76B6-44EE-BBED-300C86C8DDCC}"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CF49BA-76B6-44EE-BBED-300C86C8DDCC}"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CF49BA-76B6-44EE-BBED-300C86C8DDCC}" type="datetimeFigureOut">
              <a:rPr lang="en-GB" smtClean="0"/>
              <a:t>11/03/2024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CF49BA-76B6-44EE-BBED-300C86C8DDCC}" type="datetimeFigureOut">
              <a:rPr lang="en-GB" smtClean="0"/>
              <a:t>11/03/2024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F49BA-76B6-44EE-BBED-300C86C8DDCC}" type="datetimeFigureOut">
              <a:rPr lang="en-GB" smtClean="0"/>
              <a:t>11/03/2024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F49BA-76B6-44EE-BBED-300C86C8DDCC}" type="datetimeFigureOut">
              <a:rPr lang="en-GB" smtClean="0"/>
              <a:t>11/03/2024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D0CC1E02-2C9F-4010-9C00-8B42EAD64238}"/>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4876"/>
          <a:stretch/>
        </p:blipFill>
        <p:spPr>
          <a:xfrm>
            <a:off x="8581049" y="165100"/>
            <a:ext cx="2880360" cy="675481"/>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31057"/>
            <a:ext cx="9144000" cy="973826"/>
          </a:xfrm>
        </p:spPr>
        <p:txBody>
          <a:bodyPr>
            <a:normAutofit fontScale="90000"/>
          </a:bodyPr>
          <a:lstStyle/>
          <a:p>
            <a:r>
              <a:t/>
            </a:r>
            <a:br/>
            <a:r>
              <a:rPr lang="nl-NL" b="1" dirty="0">
                <a:solidFill>
                  <a:srgbClr val="9E3159"/>
                </a:solidFill>
                <a:latin typeface="+mn-lt"/>
              </a:rPr>
              <a:t>De RECOVERY studie</a:t>
            </a:r>
          </a:p>
        </p:txBody>
      </p:sp>
      <p:sp>
        <p:nvSpPr>
          <p:cNvPr id="3" name="Subtitle 2"/>
          <p:cNvSpPr>
            <a:spLocks noGrp="1"/>
          </p:cNvSpPr>
          <p:nvPr>
            <p:ph type="subTitle" idx="1"/>
          </p:nvPr>
        </p:nvSpPr>
        <p:spPr>
          <a:xfrm>
            <a:off x="1524000" y="4342884"/>
            <a:ext cx="9144000" cy="1655762"/>
          </a:xfrm>
        </p:spPr>
        <p:txBody>
          <a:bodyPr/>
          <a:lstStyle/>
          <a:p>
            <a:r>
              <a:rPr lang="nl-NL" sz="3200" b="1" dirty="0"/>
              <a:t>EU geïnformeerde toestemming training</a:t>
            </a:r>
          </a:p>
          <a:p>
            <a:endParaRPr lang="nl-NL" b="1" dirty="0"/>
          </a:p>
          <a:p>
            <a:r>
              <a:rPr lang="nl-NL" sz="2000" b="1" dirty="0">
                <a:solidFill>
                  <a:schemeClr val="bg1">
                    <a:lumMod val="50000"/>
                  </a:schemeClr>
                </a:solidFill>
              </a:rPr>
              <a:t>V1.0 2024-01-24</a:t>
            </a:r>
          </a:p>
          <a:p>
            <a:endParaRPr lang="nl-NL" b="1" dirty="0"/>
          </a:p>
        </p:txBody>
      </p:sp>
    </p:spTree>
    <p:extLst>
      <p:ext uri="{BB962C8B-B14F-4D97-AF65-F5344CB8AC3E}">
        <p14:creationId xmlns:p14="http://schemas.microsoft.com/office/powerpoint/2010/main" val="1048101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Geïnformeerde toestemming:</a:t>
            </a:r>
            <a:r>
              <a:t/>
            </a:r>
            <a:br/>
            <a:r>
              <a:rPr lang="nl-NL" smtClean="0"/>
              <a:t>Wettelijke vertegenwoordiger</a:t>
            </a:r>
          </a:p>
        </p:txBody>
      </p:sp>
      <p:sp>
        <p:nvSpPr>
          <p:cNvPr id="3" name="Content Placeholder 2"/>
          <p:cNvSpPr>
            <a:spLocks noGrp="1"/>
          </p:cNvSpPr>
          <p:nvPr>
            <p:ph idx="1"/>
          </p:nvPr>
        </p:nvSpPr>
        <p:spPr>
          <a:xfrm>
            <a:off x="341194" y="1596884"/>
            <a:ext cx="11354813" cy="4954041"/>
          </a:xfrm>
        </p:spPr>
        <p:txBody>
          <a:bodyPr>
            <a:normAutofit fontScale="85000" lnSpcReduction="10000"/>
          </a:bodyPr>
          <a:lstStyle/>
          <a:p>
            <a:r>
              <a:rPr lang="nl-NL" smtClean="0"/>
              <a:t>Wettelijke vertegenwoordigers moeten persoonlijk beschikbaar zijn om hun deel van het toestemmingsformulier in te vullen, dit kan niet via de telefoon worden gedaan</a:t>
            </a:r>
          </a:p>
          <a:p>
            <a:endParaRPr lang="nl-NL" dirty="0"/>
          </a:p>
          <a:p>
            <a:r>
              <a:rPr lang="nl-NL" smtClean="0"/>
              <a:t>Als de deelnemer vóór het einde van de studie zijn of haar handelingsbekwaamheid terugkrijgt, moet hij of zij informatie over de studie krijgen en toestemming geven om verder te gaan met de studie</a:t>
            </a:r>
          </a:p>
          <a:p>
            <a:endParaRPr lang="nl-NL" dirty="0"/>
          </a:p>
          <a:p>
            <a:r>
              <a:rPr lang="nl-NL" smtClean="0"/>
              <a:t>Hierbij moet de gebruikelijke procedure voor geïnformeerde toestemming worden gevolgd</a:t>
            </a:r>
          </a:p>
          <a:p>
            <a:pPr lvl="1"/>
            <a:r>
              <a:rPr lang="nl-NL" smtClean="0"/>
              <a:t>Het is belangrijk om een systeem op te zetten om deelnemers die mogelijk weer handelingsbekwaam zijn binnen een redelijke termijn (bijv. 1-2 werkdagen) te benaderen </a:t>
            </a:r>
          </a:p>
          <a:p>
            <a:pPr lvl="1"/>
            <a:r>
              <a:rPr lang="nl-NL" smtClean="0"/>
              <a:t>Tijdens de COVID-19 pandemie waren er gevallen waarbij de toestemming niet opnieuw werd gegeven, en dit was een kritische inspectiebevinding</a:t>
            </a:r>
          </a:p>
          <a:p>
            <a:pPr lvl="1"/>
            <a:r>
              <a:rPr lang="nl-NL" smtClean="0"/>
              <a:t>Merk op dat als de patiënt doorgaat met het onderzoek, hij/zij twee ondertekende toestemmingsformulieren moet hebben</a:t>
            </a:r>
          </a:p>
          <a:p>
            <a:endParaRPr lang="nl-NL" dirty="0"/>
          </a:p>
          <a:p>
            <a:endParaRPr lang="nl-NL" dirty="0"/>
          </a:p>
          <a:p>
            <a:endParaRPr lang="nl-NL" dirty="0"/>
          </a:p>
        </p:txBody>
      </p:sp>
      <p:sp>
        <p:nvSpPr>
          <p:cNvPr id="4" name="AutoShape 2" descr="https://ukc-powerpoint.officeapps.live.com/pods/GetClipboardImage.ashx?Id=ead486b6-9f7a-417e-83ab-8c8069ee596e&amp;DC=GUK3&amp;pkey=b44cdebb-e74a-4902-a3be-a0afdc3e6615&amp;wdwaccluster=GUK3"/>
          <p:cNvSpPr>
            <a:spLocks noChangeAspect="1" noChangeArrowheads="1"/>
          </p:cNvSpPr>
          <p:nvPr/>
        </p:nvSpPr>
        <p:spPr bwMode="auto">
          <a:xfrm>
            <a:off x="219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288768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Intrekking </a:t>
            </a:r>
          </a:p>
        </p:txBody>
      </p:sp>
      <p:sp>
        <p:nvSpPr>
          <p:cNvPr id="3" name="Content Placeholder 2"/>
          <p:cNvSpPr>
            <a:spLocks noGrp="1"/>
          </p:cNvSpPr>
          <p:nvPr>
            <p:ph idx="1"/>
          </p:nvPr>
        </p:nvSpPr>
        <p:spPr>
          <a:xfrm>
            <a:off x="180478" y="1411827"/>
            <a:ext cx="11924436" cy="5446173"/>
          </a:xfrm>
        </p:spPr>
        <p:txBody>
          <a:bodyPr>
            <a:normAutofit fontScale="85000" lnSpcReduction="10000"/>
          </a:bodyPr>
          <a:lstStyle/>
          <a:p>
            <a:pPr>
              <a:spcBef>
                <a:spcPts val="600"/>
              </a:spcBef>
            </a:pPr>
            <a:r>
              <a:rPr lang="nl-NL" sz="2400" dirty="0"/>
              <a:t>Als de patiënt of wettelijke vertegenwoordiger vraagt om zich terug te trekken, verduidelijk dan wat zij willen:</a:t>
            </a:r>
          </a:p>
          <a:p>
            <a:pPr>
              <a:spcBef>
                <a:spcPts val="600"/>
              </a:spcBef>
            </a:pPr>
            <a:endParaRPr lang="nl-NL" sz="800" dirty="0"/>
          </a:p>
          <a:p>
            <a:pPr marL="514350" indent="-514350">
              <a:spcBef>
                <a:spcPts val="600"/>
              </a:spcBef>
              <a:buFont typeface="+mj-lt"/>
              <a:buAutoNum type="arabicParenR"/>
            </a:pPr>
            <a:r>
              <a:rPr lang="nl-NL" sz="2400" b="1" dirty="0"/>
              <a:t>Ze willen stoppen met de studiebehandeling, maar willen graag doorgaan met de follow-up</a:t>
            </a:r>
          </a:p>
          <a:p>
            <a:pPr marL="446088" indent="0">
              <a:spcBef>
                <a:spcPts val="600"/>
              </a:spcBef>
              <a:buNone/>
            </a:pPr>
            <a:r>
              <a:rPr lang="nl-NL" smtClean="0"/>
              <a:t> </a:t>
            </a:r>
            <a:r>
              <a:rPr lang="nl-NL" sz="2000" dirty="0"/>
              <a:t>Actie: Stop de studiebehandeling (dit wordt vastgelegd op het follow-upformulier). Dit is geen terugtrekking.</a:t>
            </a:r>
          </a:p>
          <a:p>
            <a:pPr marL="514350" indent="-514350">
              <a:spcBef>
                <a:spcPts val="600"/>
              </a:spcBef>
              <a:buFont typeface="+mj-lt"/>
              <a:buAutoNum type="arabicParenR" startAt="2"/>
            </a:pPr>
            <a:r>
              <a:rPr lang="nl-NL" sz="2400" b="1" dirty="0"/>
              <a:t>Ze willen geen verder contact met het onderzoeksteam, maar zijn tevreden met de follow-up uit medische dossiers [dit geldt alleen voor locaties die contact opnemen met patiënten voor follow-up]</a:t>
            </a:r>
          </a:p>
          <a:p>
            <a:pPr marL="446088" indent="0">
              <a:spcBef>
                <a:spcPts val="600"/>
              </a:spcBef>
              <a:buNone/>
            </a:pPr>
            <a:r>
              <a:rPr lang="nl-NL" sz="2000" dirty="0"/>
              <a:t>Actie: Zorg ervoor dat het onderzoeksteam niet opnieuw contact opneemt met de patiënt/verwanten. Voltooi de follow-up zoveel mogelijk vanuit de medische dossiers. Dit is geen terugtrekking.</a:t>
            </a:r>
          </a:p>
          <a:p>
            <a:pPr marL="514350" indent="-514350">
              <a:spcBef>
                <a:spcPts val="600"/>
              </a:spcBef>
              <a:buFont typeface="+mj-lt"/>
              <a:buAutoNum type="arabicParenR" startAt="3"/>
            </a:pPr>
            <a:r>
              <a:rPr lang="nl-NL" sz="2400" b="1" dirty="0"/>
              <a:t>Ze willen geen verder contact of toegang tot medische dossiers</a:t>
            </a:r>
          </a:p>
          <a:p>
            <a:pPr marL="446088" indent="0">
              <a:spcBef>
                <a:spcPts val="600"/>
              </a:spcBef>
              <a:buNone/>
            </a:pPr>
            <a:r>
              <a:rPr lang="nl-NL" sz="2000" dirty="0"/>
              <a:t>Actie: Dit is een terugtrekking. Ecraid of CRA informeren en in medisch dossier documenteren. Stop de studiebehandeling en zorg ervoor dat het onderzoeksteam geen contact meer opneemt met de patiënt/verwanten.</a:t>
            </a:r>
          </a:p>
          <a:p>
            <a:pPr marL="446088" indent="0">
              <a:spcBef>
                <a:spcPts val="600"/>
              </a:spcBef>
              <a:buNone/>
            </a:pPr>
            <a:endParaRPr lang="nl-NL" sz="800" dirty="0"/>
          </a:p>
          <a:p>
            <a:pPr>
              <a:spcBef>
                <a:spcPts val="1200"/>
              </a:spcBef>
            </a:pPr>
            <a:r>
              <a:rPr lang="nl-NL" sz="2400" dirty="0"/>
              <a:t>Als een patiënt wordt benaderd nadat hij weer handelingsbekwaam is geworden en geen toestemming geeft om verder te gaan met het onderzoek, dan is dit een terugtrekking en moet dit worden behandeld zoals onder punt 3 hierboven</a:t>
            </a:r>
          </a:p>
          <a:p>
            <a:pPr>
              <a:spcBef>
                <a:spcPts val="1200"/>
              </a:spcBef>
            </a:pPr>
            <a:r>
              <a:rPr lang="nl-NL" sz="2400" dirty="0"/>
              <a:t>Vermijd terugtrekking van patiënten uit de studie tenzij dit absoluut is wat zij willen</a:t>
            </a:r>
          </a:p>
          <a:p>
            <a:pPr>
              <a:spcBef>
                <a:spcPts val="1200"/>
              </a:spcBef>
            </a:pPr>
            <a:r>
              <a:rPr lang="nl-NL" sz="2400" dirty="0"/>
              <a:t>Gegevens die tot het moment van terugtrekking zijn verzameld, zullen nog steeds voor analyse worden gebruikt</a:t>
            </a:r>
          </a:p>
          <a:p>
            <a:pPr>
              <a:spcBef>
                <a:spcPts val="1200"/>
              </a:spcBef>
            </a:pPr>
            <a:r>
              <a:rPr lang="nl-NL" sz="2400" dirty="0"/>
              <a:t>Geen van de bovenstaande scenario's zijn protocolafwijkingen</a:t>
            </a:r>
          </a:p>
        </p:txBody>
      </p:sp>
    </p:spTree>
    <p:extLst>
      <p:ext uri="{BB962C8B-B14F-4D97-AF65-F5344CB8AC3E}">
        <p14:creationId xmlns:p14="http://schemas.microsoft.com/office/powerpoint/2010/main" val="141662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Geïnformeerde toestemming:</a:t>
            </a:r>
            <a:r>
              <a:t/>
            </a:r>
            <a:br/>
            <a:r>
              <a:rPr lang="nl-NL" smtClean="0"/>
              <a:t>Samenvatting</a:t>
            </a:r>
          </a:p>
        </p:txBody>
      </p:sp>
      <p:sp>
        <p:nvSpPr>
          <p:cNvPr id="3" name="Content Placeholder 2"/>
          <p:cNvSpPr>
            <a:spLocks noGrp="1"/>
          </p:cNvSpPr>
          <p:nvPr>
            <p:ph idx="1"/>
          </p:nvPr>
        </p:nvSpPr>
        <p:spPr/>
        <p:txBody>
          <a:bodyPr/>
          <a:lstStyle/>
          <a:p>
            <a:r>
              <a:rPr lang="nl-NL" smtClean="0"/>
              <a:t>Toestemming kan op verschillende manieren worden gegeven in RECOVERY:</a:t>
            </a:r>
          </a:p>
          <a:p>
            <a:pPr lvl="1"/>
            <a:r>
              <a:rPr lang="nl-NL" smtClean="0"/>
              <a:t>Door de patiënt zelf (rechtstreeks, of zo nodig met behulp van een getuige)</a:t>
            </a:r>
          </a:p>
          <a:p>
            <a:pPr lvl="1"/>
            <a:r>
              <a:rPr lang="nl-NL" smtClean="0"/>
              <a:t>Door wettelijke vertegenwoordiger, als de patiënt niet handelingsbekwaam is</a:t>
            </a:r>
          </a:p>
          <a:p>
            <a:pPr lvl="2"/>
            <a:endParaRPr lang="nl-NL" dirty="0"/>
          </a:p>
          <a:p>
            <a:r>
              <a:rPr lang="nl-NL" smtClean="0"/>
              <a:t>Als een patiënt weer handelingsbekwaam wordt, moet hij/zij benaderd worden en gevraagd worden om toestemming te geven voor zijn/haar blijvende betrokkenheid bij de studie</a:t>
            </a:r>
          </a:p>
          <a:p>
            <a:pPr lvl="1"/>
            <a:endParaRPr lang="nl-NL" dirty="0"/>
          </a:p>
          <a:p>
            <a:r>
              <a:rPr lang="nl-NL" smtClean="0"/>
              <a:t>Bedankt voor uw hulp bij dit belangrijke aspect van RECOVERY</a:t>
            </a:r>
          </a:p>
        </p:txBody>
      </p:sp>
    </p:spTree>
    <p:extLst>
      <p:ext uri="{BB962C8B-B14F-4D97-AF65-F5344CB8AC3E}">
        <p14:creationId xmlns:p14="http://schemas.microsoft.com/office/powerpoint/2010/main" val="909454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Geïnformeerde toestemming</a:t>
            </a:r>
          </a:p>
        </p:txBody>
      </p:sp>
      <p:sp>
        <p:nvSpPr>
          <p:cNvPr id="3" name="Content Placeholder 2"/>
          <p:cNvSpPr>
            <a:spLocks noGrp="1"/>
          </p:cNvSpPr>
          <p:nvPr>
            <p:ph idx="1"/>
          </p:nvPr>
        </p:nvSpPr>
        <p:spPr/>
        <p:txBody>
          <a:bodyPr>
            <a:noAutofit/>
          </a:bodyPr>
          <a:lstStyle/>
          <a:p>
            <a:pPr>
              <a:spcBef>
                <a:spcPts val="1200"/>
              </a:spcBef>
            </a:pPr>
            <a:r>
              <a:rPr lang="nl-NL" sz="2000" dirty="0" smtClean="0"/>
              <a:t>Voor alle patiënten is een schriftelijke geïnformeerde toestemming vereist vóór de eerste studie-specifieke procedure (d.w.z. er is geen uitgestelde toestemming)</a:t>
            </a:r>
          </a:p>
          <a:p>
            <a:pPr>
              <a:spcBef>
                <a:spcPts val="1200"/>
              </a:spcBef>
            </a:pPr>
            <a:endParaRPr lang="nl-NL" sz="2000" dirty="0"/>
          </a:p>
          <a:p>
            <a:pPr>
              <a:spcBef>
                <a:spcPts val="1200"/>
              </a:spcBef>
            </a:pPr>
            <a:r>
              <a:rPr lang="nl-NL" sz="2000" dirty="0" smtClean="0"/>
              <a:t>Er zijn drie soorten toestemming:</a:t>
            </a:r>
          </a:p>
          <a:p>
            <a:pPr lvl="1">
              <a:spcBef>
                <a:spcPts val="1200"/>
              </a:spcBef>
            </a:pPr>
            <a:r>
              <a:rPr lang="nl-NL" sz="1800" dirty="0" smtClean="0"/>
              <a:t>Rechtstreeks van de patiënt - als de patiënt handelingsbekwaam is en het formulier zelf kan ondertekenen</a:t>
            </a:r>
          </a:p>
          <a:p>
            <a:pPr lvl="1">
              <a:spcBef>
                <a:spcPts val="1200"/>
              </a:spcBef>
            </a:pPr>
            <a:r>
              <a:rPr lang="nl-NL" sz="1800" dirty="0" smtClean="0"/>
              <a:t>Getuige - als de patiënt handelingsbekwaam is maar niet in staat is om het formulier te ondertekenen, kan een getuige namens de patiënt tekenen</a:t>
            </a:r>
          </a:p>
          <a:p>
            <a:pPr lvl="1">
              <a:spcBef>
                <a:spcPts val="1200"/>
              </a:spcBef>
            </a:pPr>
            <a:r>
              <a:rPr lang="nl-NL" sz="1800" dirty="0" smtClean="0"/>
              <a:t>Wettelijke vertegenwoordiger - als de patiënt handelingsonbekwaam is, kan toestemming worden verkregen van een wettelijke vertegenwoordiger (let op: als de deelnemer later weer handelingsbekwaam wordt, moet hij/zij ook schriftelijk toestemming geven om door te gaan)</a:t>
            </a:r>
          </a:p>
          <a:p>
            <a:pPr lvl="1">
              <a:spcBef>
                <a:spcPts val="1200"/>
              </a:spcBef>
            </a:pPr>
            <a:endParaRPr lang="nl-NL" sz="1800" dirty="0"/>
          </a:p>
          <a:p>
            <a:pPr>
              <a:spcBef>
                <a:spcPts val="1200"/>
              </a:spcBef>
            </a:pPr>
            <a:r>
              <a:rPr lang="nl-NL" sz="2000" dirty="0" smtClean="0"/>
              <a:t>De criteria voor het bepalen van de handelingsbekwaamheid moeten dezelfde zijn als voor routinematige medische zorg in uw land</a:t>
            </a:r>
          </a:p>
          <a:p>
            <a:pPr lvl="1"/>
            <a:endParaRPr lang="nl-NL" sz="1800" dirty="0"/>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nl-NL"/>
          </a:p>
        </p:txBody>
      </p:sp>
    </p:spTree>
    <p:extLst>
      <p:ext uri="{BB962C8B-B14F-4D97-AF65-F5344CB8AC3E}">
        <p14:creationId xmlns:p14="http://schemas.microsoft.com/office/powerpoint/2010/main" val="276287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Geïnformeerde toestemming</a:t>
            </a:r>
          </a:p>
        </p:txBody>
      </p:sp>
      <p:sp>
        <p:nvSpPr>
          <p:cNvPr id="3" name="Content Placeholder 2"/>
          <p:cNvSpPr>
            <a:spLocks noGrp="1"/>
          </p:cNvSpPr>
          <p:nvPr>
            <p:ph idx="1"/>
          </p:nvPr>
        </p:nvSpPr>
        <p:spPr>
          <a:xfrm>
            <a:off x="296739" y="1490662"/>
            <a:ext cx="6323517" cy="5010721"/>
          </a:xfrm>
        </p:spPr>
        <p:txBody>
          <a:bodyPr>
            <a:normAutofit/>
          </a:bodyPr>
          <a:lstStyle/>
          <a:p>
            <a:r>
              <a:rPr lang="nl-NL" sz="2400" dirty="0"/>
              <a:t>De patiënt (of wettelijke vertegenwoordiger) moet het informatieblad voor de deelnemer krijgen, het kunnen lezen en eventuele vragen kunnen stellen</a:t>
            </a:r>
          </a:p>
          <a:p>
            <a:endParaRPr lang="nl-NL" sz="2400" dirty="0"/>
          </a:p>
          <a:p>
            <a:r>
              <a:rPr lang="nl-NL" sz="2400" dirty="0"/>
              <a:t>Als zij de studie liever persoonlijk bespreken in plaats van het formulier te lezen, is dat prima (maar het kan een langer gesprek vergen om de punten op het formulier te behandelen)</a:t>
            </a:r>
          </a:p>
          <a:p>
            <a:endParaRPr lang="nl-NL" sz="2400" dirty="0"/>
          </a:p>
          <a:p>
            <a:pPr marL="0" indent="0">
              <a:buNone/>
            </a:pPr>
            <a:endParaRPr lang="nl-NL" sz="2400" dirty="0"/>
          </a:p>
        </p:txBody>
      </p:sp>
      <p:pic>
        <p:nvPicPr>
          <p:cNvPr id="10" name="Afbeelding 9">
            <a:extLst>
              <a:ext uri="{FF2B5EF4-FFF2-40B4-BE49-F238E27FC236}">
                <a16:creationId xmlns:a16="http://schemas.microsoft.com/office/drawing/2014/main" id="{576D5514-4EE8-45B1-49C9-77110E4E9621}"/>
              </a:ext>
            </a:extLst>
          </p:cNvPr>
          <p:cNvPicPr>
            <a:picLocks noChangeAspect="1"/>
          </p:cNvPicPr>
          <p:nvPr/>
        </p:nvPicPr>
        <p:blipFill>
          <a:blip r:embed="rId2"/>
          <a:stretch>
            <a:fillRect/>
          </a:stretch>
        </p:blipFill>
        <p:spPr>
          <a:xfrm>
            <a:off x="7940656" y="1164135"/>
            <a:ext cx="3413144" cy="5254172"/>
          </a:xfrm>
          <a:prstGeom prst="rect">
            <a:avLst/>
          </a:prstGeom>
          <a:ln>
            <a:solidFill>
              <a:schemeClr val="tx1"/>
            </a:solidFill>
          </a:ln>
        </p:spPr>
      </p:pic>
    </p:spTree>
    <p:extLst>
      <p:ext uri="{BB962C8B-B14F-4D97-AF65-F5344CB8AC3E}">
        <p14:creationId xmlns:p14="http://schemas.microsoft.com/office/powerpoint/2010/main" val="616313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Geïnformeerde toestemming</a:t>
            </a:r>
          </a:p>
        </p:txBody>
      </p:sp>
      <p:sp>
        <p:nvSpPr>
          <p:cNvPr id="3" name="Content Placeholder 2"/>
          <p:cNvSpPr>
            <a:spLocks noGrp="1"/>
          </p:cNvSpPr>
          <p:nvPr>
            <p:ph idx="1"/>
          </p:nvPr>
        </p:nvSpPr>
        <p:spPr>
          <a:xfrm>
            <a:off x="504201" y="1596884"/>
            <a:ext cx="11177899" cy="5070615"/>
          </a:xfrm>
        </p:spPr>
        <p:txBody>
          <a:bodyPr>
            <a:normAutofit fontScale="77500" lnSpcReduction="20000"/>
          </a:bodyPr>
          <a:lstStyle/>
          <a:p>
            <a:r>
              <a:rPr lang="nl-NL" b="1" dirty="0"/>
              <a:t>Belangrijkste punten om te bespreken:</a:t>
            </a:r>
          </a:p>
          <a:p>
            <a:pPr lvl="1">
              <a:spcBef>
                <a:spcPts val="1200"/>
              </a:spcBef>
            </a:pPr>
            <a:r>
              <a:rPr lang="nl-NL" smtClean="0"/>
              <a:t>Zorg ervoor dat de patiënt de tijd heeft gehad om vragen te stellen.</a:t>
            </a:r>
          </a:p>
          <a:p>
            <a:pPr lvl="1">
              <a:spcBef>
                <a:spcPts val="1200"/>
              </a:spcBef>
            </a:pPr>
            <a:r>
              <a:rPr lang="nl-NL" smtClean="0"/>
              <a:t>Deelname is vrijwillig, als ze niet meedoen krijgen ze nog steeds de beste zorg die beschikbaar is.</a:t>
            </a:r>
          </a:p>
          <a:p>
            <a:pPr lvl="1">
              <a:spcBef>
                <a:spcPts val="1200"/>
              </a:spcBef>
            </a:pPr>
            <a:r>
              <a:rPr lang="nl-NL" smtClean="0"/>
              <a:t>Als ze wel meedoen, kunnen ze op elk moment van gedachten veranderen en zich terugtrekken.</a:t>
            </a:r>
          </a:p>
          <a:p>
            <a:pPr lvl="1">
              <a:spcBef>
                <a:spcPts val="1200"/>
              </a:spcBef>
            </a:pPr>
            <a:r>
              <a:rPr lang="nl-NL" smtClean="0"/>
              <a:t>Alle behandelingen kunnen bijwerkingen hebben en deze worden gecontroleerd.</a:t>
            </a:r>
          </a:p>
          <a:p>
            <a:pPr lvl="1">
              <a:spcBef>
                <a:spcPts val="1200"/>
              </a:spcBef>
            </a:pPr>
            <a:r>
              <a:rPr lang="nl-NL" smtClean="0"/>
              <a:t>Sommige van hun gegevens worden gedeeld met het onderzoeksteam buiten het ziekenhuis (en mogelijk met ambtenaren die controleren of het onderzoek goed wordt uitgevoerd)</a:t>
            </a:r>
          </a:p>
          <a:p>
            <a:pPr lvl="1">
              <a:spcBef>
                <a:spcPts val="1200"/>
              </a:spcBef>
            </a:pPr>
            <a:r>
              <a:rPr lang="nl-NL" smtClean="0"/>
              <a:t>Deze gegevens worden alleen aan hen gekoppeld via een code. De gegevens zijn niet identificeerbaar en iedereen die ze te zien krijgt, is gebonden aan de regels voor vertrouwelijkheid. </a:t>
            </a:r>
          </a:p>
          <a:p>
            <a:pPr lvl="1">
              <a:spcBef>
                <a:spcPts val="1200"/>
              </a:spcBef>
            </a:pPr>
            <a:r>
              <a:rPr lang="nl-NL" smtClean="0"/>
              <a:t>Het onderzoeksteam zal gedurende 6 maanden gegevens verzamelen uit de medische dossiers van het ziekenhuis, en kan contact opnemen met de patiënt of hun familieleden (u hoeft dit niet te vermelden als u weet dat de lokale dossiers op uw locatie voldoende zullen zijn om het follow-up formulier in te vullen zonder contact op te nemen met de patiënt). </a:t>
            </a:r>
          </a:p>
          <a:p>
            <a:pPr lvl="1">
              <a:spcBef>
                <a:spcPts val="1200"/>
              </a:spcBef>
            </a:pPr>
            <a:r>
              <a:rPr lang="nl-NL" smtClean="0"/>
              <a:t>De gegevens worden veilig bewaard en zullen minstens 25 jaar bewaard worden. Geanonimiseerde gegevens kunnen worden gedeeld met onderzoekers die longontsteking of andere infectieziekten bestuderen.</a:t>
            </a:r>
          </a:p>
          <a:p>
            <a:r>
              <a:rPr lang="nl-NL" smtClean="0"/>
              <a:t>Deze staan vermeld op het toestemmingsformulier zelf, dus gebruik dit als leidraad.</a:t>
            </a:r>
          </a:p>
          <a:p>
            <a:pPr lvl="1"/>
            <a:endParaRPr lang="nl-NL" dirty="0"/>
          </a:p>
          <a:p>
            <a:pPr lvl="1"/>
            <a:endParaRPr lang="nl-NL" dirty="0"/>
          </a:p>
          <a:p>
            <a:pPr lvl="1"/>
            <a:endParaRPr lang="nl-NL" dirty="0"/>
          </a:p>
          <a:p>
            <a:pPr lvl="1"/>
            <a:endParaRPr lang="nl-NL" dirty="0"/>
          </a:p>
        </p:txBody>
      </p:sp>
    </p:spTree>
    <p:extLst>
      <p:ext uri="{BB962C8B-B14F-4D97-AF65-F5344CB8AC3E}">
        <p14:creationId xmlns:p14="http://schemas.microsoft.com/office/powerpoint/2010/main" val="3714007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Geïnformeerde toestemming: </a:t>
            </a:r>
            <a:r>
              <a:t/>
            </a:r>
            <a:br/>
            <a:r>
              <a:rPr lang="nl-NL" smtClean="0"/>
              <a:t>anderstaligen</a:t>
            </a:r>
          </a:p>
        </p:txBody>
      </p:sp>
      <p:sp>
        <p:nvSpPr>
          <p:cNvPr id="3" name="Content Placeholder 2"/>
          <p:cNvSpPr>
            <a:spLocks noGrp="1"/>
          </p:cNvSpPr>
          <p:nvPr>
            <p:ph idx="1"/>
          </p:nvPr>
        </p:nvSpPr>
        <p:spPr>
          <a:xfrm>
            <a:off x="450220" y="1440888"/>
            <a:ext cx="11291559" cy="4580078"/>
          </a:xfrm>
        </p:spPr>
        <p:txBody>
          <a:bodyPr/>
          <a:lstStyle/>
          <a:p>
            <a:endParaRPr lang="nl-NL" dirty="0"/>
          </a:p>
          <a:p>
            <a:r>
              <a:rPr lang="nl-NL" smtClean="0"/>
              <a:t>Als de toestemminggever de taal niet spreekt, moet het proces worden ondersteund door een onpartijdige vertaler (d.w.z. geen lid van het onderzoeksteam), wat een telefonische vertaaldienst kan zijn</a:t>
            </a:r>
          </a:p>
          <a:p>
            <a:endParaRPr lang="nl-NL" dirty="0"/>
          </a:p>
          <a:p>
            <a:r>
              <a:rPr lang="nl-NL" smtClean="0"/>
              <a:t>Documenteer in de notities hoe in dergelijke situaties toestemming is verkregen</a:t>
            </a:r>
          </a:p>
        </p:txBody>
      </p:sp>
    </p:spTree>
    <p:extLst>
      <p:ext uri="{BB962C8B-B14F-4D97-AF65-F5344CB8AC3E}">
        <p14:creationId xmlns:p14="http://schemas.microsoft.com/office/powerpoint/2010/main" val="1879692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E6F3BD14-85D7-02CC-75EA-C76C4E9C80E9}"/>
              </a:ext>
            </a:extLst>
          </p:cNvPr>
          <p:cNvPicPr>
            <a:picLocks noChangeAspect="1"/>
          </p:cNvPicPr>
          <p:nvPr/>
        </p:nvPicPr>
        <p:blipFill>
          <a:blip r:embed="rId2"/>
          <a:stretch>
            <a:fillRect/>
          </a:stretch>
        </p:blipFill>
        <p:spPr>
          <a:xfrm>
            <a:off x="8154735" y="1491850"/>
            <a:ext cx="3367825" cy="4972958"/>
          </a:xfrm>
          <a:prstGeom prst="rect">
            <a:avLst/>
          </a:prstGeom>
          <a:ln>
            <a:solidFill>
              <a:schemeClr val="tx1"/>
            </a:solidFill>
          </a:ln>
        </p:spPr>
      </p:pic>
      <p:sp>
        <p:nvSpPr>
          <p:cNvPr id="2" name="Title 1"/>
          <p:cNvSpPr>
            <a:spLocks noGrp="1"/>
          </p:cNvSpPr>
          <p:nvPr>
            <p:ph type="title"/>
          </p:nvPr>
        </p:nvSpPr>
        <p:spPr/>
        <p:txBody>
          <a:bodyPr/>
          <a:lstStyle/>
          <a:p>
            <a:r>
              <a:rPr lang="nl-NL" smtClean="0"/>
              <a:t>Geïnformeerde toestemming: </a:t>
            </a:r>
            <a:r>
              <a:t/>
            </a:r>
            <a:br/>
            <a:r>
              <a:rPr lang="nl-NL" smtClean="0"/>
              <a:t>Rechtstreeks van de patiënt</a:t>
            </a:r>
          </a:p>
        </p:txBody>
      </p:sp>
      <p:sp>
        <p:nvSpPr>
          <p:cNvPr id="3" name="Content Placeholder 2"/>
          <p:cNvSpPr>
            <a:spLocks noGrp="1"/>
          </p:cNvSpPr>
          <p:nvPr>
            <p:ph idx="1"/>
          </p:nvPr>
        </p:nvSpPr>
        <p:spPr>
          <a:xfrm>
            <a:off x="89793" y="1434787"/>
            <a:ext cx="5599929" cy="5030021"/>
          </a:xfrm>
        </p:spPr>
        <p:txBody>
          <a:bodyPr>
            <a:normAutofit fontScale="92500" lnSpcReduction="20000"/>
          </a:bodyPr>
          <a:lstStyle/>
          <a:p>
            <a:r>
              <a:rPr lang="nl-NL" smtClean="0"/>
              <a:t>Als de patiënt handelingsbekwaam is en kan tekenen, dient hij zijn naam, handtekening en datum op het formulier te schrijven</a:t>
            </a:r>
          </a:p>
          <a:p>
            <a:endParaRPr lang="nl-NL" dirty="0"/>
          </a:p>
          <a:p>
            <a:r>
              <a:rPr lang="nl-NL" smtClean="0"/>
              <a:t>De persoon die de toestemming geeft, dient hetzelfde te doen en de andere gegevens op het toestemmingsformulier in te vullen (het onderzoeknummer wordt bij de randomisatie toegekend)</a:t>
            </a:r>
          </a:p>
          <a:p>
            <a:endParaRPr lang="nl-NL" dirty="0"/>
          </a:p>
          <a:p>
            <a:r>
              <a:rPr lang="nl-NL" smtClean="0"/>
              <a:t>Maak kopieën:</a:t>
            </a:r>
          </a:p>
          <a:p>
            <a:pPr lvl="1"/>
            <a:r>
              <a:rPr lang="nl-NL" smtClean="0"/>
              <a:t>1 voor locatiedossier (origineel)</a:t>
            </a:r>
          </a:p>
          <a:p>
            <a:pPr lvl="1"/>
            <a:r>
              <a:rPr lang="nl-NL" smtClean="0"/>
              <a:t>1 voor deelnemer</a:t>
            </a:r>
          </a:p>
        </p:txBody>
      </p:sp>
      <p:sp>
        <p:nvSpPr>
          <p:cNvPr id="11" name="TextBox 10">
            <a:extLst>
              <a:ext uri="{FF2B5EF4-FFF2-40B4-BE49-F238E27FC236}">
                <a16:creationId xmlns:a16="http://schemas.microsoft.com/office/drawing/2014/main" id="{BAAC4E04-47EB-45F0-BE08-35625B7F67C6}"/>
              </a:ext>
            </a:extLst>
          </p:cNvPr>
          <p:cNvSpPr txBox="1"/>
          <p:nvPr/>
        </p:nvSpPr>
        <p:spPr>
          <a:xfrm>
            <a:off x="8267310" y="5014202"/>
            <a:ext cx="3137292" cy="1020838"/>
          </a:xfrm>
          <a:prstGeom prst="rect">
            <a:avLst/>
          </a:prstGeom>
          <a:noFill/>
          <a:ln w="38100">
            <a:solidFill>
              <a:srgbClr val="0070C0"/>
            </a:solidFill>
          </a:ln>
        </p:spPr>
        <p:txBody>
          <a:bodyPr wrap="square" rtlCol="0">
            <a:spAutoFit/>
          </a:bodyPr>
          <a:lstStyle/>
          <a:p>
            <a:endParaRPr lang="en-GB" dirty="0"/>
          </a:p>
        </p:txBody>
      </p:sp>
      <p:sp>
        <p:nvSpPr>
          <p:cNvPr id="8" name="TextBox 7">
            <a:extLst>
              <a:ext uri="{FF2B5EF4-FFF2-40B4-BE49-F238E27FC236}">
                <a16:creationId xmlns:a16="http://schemas.microsoft.com/office/drawing/2014/main" id="{F88143B3-A84D-A14D-91C3-F1D2671C9CF1}"/>
              </a:ext>
            </a:extLst>
          </p:cNvPr>
          <p:cNvSpPr txBox="1"/>
          <p:nvPr/>
        </p:nvSpPr>
        <p:spPr>
          <a:xfrm>
            <a:off x="8249545" y="4412156"/>
            <a:ext cx="3155057" cy="450500"/>
          </a:xfrm>
          <a:prstGeom prst="rect">
            <a:avLst/>
          </a:prstGeom>
          <a:noFill/>
          <a:ln w="28575">
            <a:solidFill>
              <a:srgbClr val="00B050"/>
            </a:solidFill>
          </a:ln>
        </p:spPr>
        <p:txBody>
          <a:bodyPr wrap="square" rtlCol="0">
            <a:spAutoFit/>
          </a:bodyPr>
          <a:lstStyle/>
          <a:p>
            <a:endParaRPr lang="en-GB" dirty="0"/>
          </a:p>
        </p:txBody>
      </p:sp>
      <p:sp>
        <p:nvSpPr>
          <p:cNvPr id="5" name="TextBox 4">
            <a:extLst>
              <a:ext uri="{FF2B5EF4-FFF2-40B4-BE49-F238E27FC236}">
                <a16:creationId xmlns:a16="http://schemas.microsoft.com/office/drawing/2014/main" id="{82718F99-F6B7-CF46-BB3A-7EB889BC34BC}"/>
              </a:ext>
            </a:extLst>
          </p:cNvPr>
          <p:cNvSpPr txBox="1"/>
          <p:nvPr/>
        </p:nvSpPr>
        <p:spPr>
          <a:xfrm>
            <a:off x="5689722" y="5014202"/>
            <a:ext cx="2047868" cy="584775"/>
          </a:xfrm>
          <a:prstGeom prst="rect">
            <a:avLst/>
          </a:prstGeom>
          <a:noFill/>
        </p:spPr>
        <p:txBody>
          <a:bodyPr wrap="none" rtlCol="0">
            <a:spAutoFit/>
          </a:bodyPr>
          <a:lstStyle/>
          <a:p>
            <a:pPr algn="ctr"/>
            <a:r>
              <a:rPr lang="nl-NL" sz="1600" b="1" dirty="0">
                <a:solidFill>
                  <a:srgbClr val="0070C0"/>
                </a:solidFill>
              </a:rPr>
              <a:t>Ingevuld door persoon </a:t>
            </a:r>
          </a:p>
          <a:p>
            <a:pPr algn="ctr"/>
            <a:r>
              <a:rPr lang="nl-NL" sz="1600" b="1" dirty="0">
                <a:solidFill>
                  <a:srgbClr val="0070C0"/>
                </a:solidFill>
              </a:rPr>
              <a:t>Toestemming NEMEN</a:t>
            </a:r>
          </a:p>
        </p:txBody>
      </p:sp>
      <p:sp>
        <p:nvSpPr>
          <p:cNvPr id="10" name="TextBox 9">
            <a:extLst>
              <a:ext uri="{FF2B5EF4-FFF2-40B4-BE49-F238E27FC236}">
                <a16:creationId xmlns:a16="http://schemas.microsoft.com/office/drawing/2014/main" id="{1CC731D9-FBB6-1440-836C-FA9584550DF8}"/>
              </a:ext>
            </a:extLst>
          </p:cNvPr>
          <p:cNvSpPr txBox="1"/>
          <p:nvPr/>
        </p:nvSpPr>
        <p:spPr>
          <a:xfrm>
            <a:off x="5561511" y="4055722"/>
            <a:ext cx="2159150" cy="584775"/>
          </a:xfrm>
          <a:prstGeom prst="rect">
            <a:avLst/>
          </a:prstGeom>
          <a:noFill/>
        </p:spPr>
        <p:txBody>
          <a:bodyPr wrap="square" rtlCol="0">
            <a:spAutoFit/>
          </a:bodyPr>
          <a:lstStyle/>
          <a:p>
            <a:pPr algn="ctr"/>
            <a:r>
              <a:rPr lang="nl-NL" sz="1600" b="1" dirty="0">
                <a:solidFill>
                  <a:srgbClr val="00B050"/>
                </a:solidFill>
              </a:rPr>
              <a:t>Ingevuld door persoon </a:t>
            </a:r>
          </a:p>
          <a:p>
            <a:pPr algn="ctr"/>
            <a:r>
              <a:rPr lang="nl-NL" sz="1600" b="1" dirty="0">
                <a:solidFill>
                  <a:srgbClr val="00B050"/>
                </a:solidFill>
              </a:rPr>
              <a:t>Toestemming GEVEN</a:t>
            </a:r>
          </a:p>
        </p:txBody>
      </p:sp>
      <p:cxnSp>
        <p:nvCxnSpPr>
          <p:cNvPr id="15" name="Straight Arrow Connector 14">
            <a:extLst>
              <a:ext uri="{FF2B5EF4-FFF2-40B4-BE49-F238E27FC236}">
                <a16:creationId xmlns:a16="http://schemas.microsoft.com/office/drawing/2014/main" id="{10B1E63B-22AE-BD44-B84F-CFAE75339A3B}"/>
              </a:ext>
            </a:extLst>
          </p:cNvPr>
          <p:cNvCxnSpPr>
            <a:cxnSpLocks/>
          </p:cNvCxnSpPr>
          <p:nvPr/>
        </p:nvCxnSpPr>
        <p:spPr>
          <a:xfrm>
            <a:off x="7321808" y="5598977"/>
            <a:ext cx="832927" cy="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BEF0784A-6296-E14D-970D-A22EB2ED4110}"/>
              </a:ext>
            </a:extLst>
          </p:cNvPr>
          <p:cNvCxnSpPr>
            <a:cxnSpLocks/>
          </p:cNvCxnSpPr>
          <p:nvPr/>
        </p:nvCxnSpPr>
        <p:spPr>
          <a:xfrm>
            <a:off x="7562587" y="4541558"/>
            <a:ext cx="592148" cy="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7">
            <a:extLst>
              <a:ext uri="{FF2B5EF4-FFF2-40B4-BE49-F238E27FC236}">
                <a16:creationId xmlns:a16="http://schemas.microsoft.com/office/drawing/2014/main" id="{A8E6F438-94B1-066E-A119-8184328A6B4B}"/>
              </a:ext>
            </a:extLst>
          </p:cNvPr>
          <p:cNvSpPr txBox="1"/>
          <p:nvPr/>
        </p:nvSpPr>
        <p:spPr>
          <a:xfrm>
            <a:off x="8210376" y="3830472"/>
            <a:ext cx="3155057" cy="450500"/>
          </a:xfrm>
          <a:prstGeom prst="rect">
            <a:avLst/>
          </a:prstGeom>
          <a:noFill/>
          <a:ln w="28575">
            <a:solidFill>
              <a:srgbClr val="00B050"/>
            </a:solidFill>
          </a:ln>
        </p:spPr>
        <p:txBody>
          <a:bodyPr wrap="square" rtlCol="0">
            <a:spAutoFit/>
          </a:bodyPr>
          <a:lstStyle/>
          <a:p>
            <a:endParaRPr lang="en-GB" dirty="0"/>
          </a:p>
        </p:txBody>
      </p:sp>
      <p:cxnSp>
        <p:nvCxnSpPr>
          <p:cNvPr id="18" name="Straight Arrow Connector 20">
            <a:extLst>
              <a:ext uri="{FF2B5EF4-FFF2-40B4-BE49-F238E27FC236}">
                <a16:creationId xmlns:a16="http://schemas.microsoft.com/office/drawing/2014/main" id="{C9487813-EE60-9BC1-4BA3-C7E0A0699355}"/>
              </a:ext>
            </a:extLst>
          </p:cNvPr>
          <p:cNvCxnSpPr>
            <a:cxnSpLocks/>
          </p:cNvCxnSpPr>
          <p:nvPr/>
        </p:nvCxnSpPr>
        <p:spPr>
          <a:xfrm flipV="1">
            <a:off x="7562587" y="4140724"/>
            <a:ext cx="592148" cy="39861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0400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49CA9656-7355-3875-D1B8-C35672733D9C}"/>
              </a:ext>
            </a:extLst>
          </p:cNvPr>
          <p:cNvPicPr>
            <a:picLocks noChangeAspect="1"/>
          </p:cNvPicPr>
          <p:nvPr/>
        </p:nvPicPr>
        <p:blipFill>
          <a:blip r:embed="rId2"/>
          <a:stretch>
            <a:fillRect/>
          </a:stretch>
        </p:blipFill>
        <p:spPr>
          <a:xfrm>
            <a:off x="9414219" y="2025812"/>
            <a:ext cx="2777781" cy="4308572"/>
          </a:xfrm>
          <a:prstGeom prst="rect">
            <a:avLst/>
          </a:prstGeom>
          <a:ln>
            <a:solidFill>
              <a:schemeClr val="tx1"/>
            </a:solidFill>
          </a:ln>
        </p:spPr>
      </p:pic>
      <p:sp>
        <p:nvSpPr>
          <p:cNvPr id="2" name="Title 1"/>
          <p:cNvSpPr>
            <a:spLocks noGrp="1"/>
          </p:cNvSpPr>
          <p:nvPr>
            <p:ph type="title"/>
          </p:nvPr>
        </p:nvSpPr>
        <p:spPr/>
        <p:txBody>
          <a:bodyPr/>
          <a:lstStyle/>
          <a:p>
            <a:r>
              <a:rPr lang="nl-NL" smtClean="0"/>
              <a:t>Geïnformeerde toestemming: </a:t>
            </a:r>
            <a:r>
              <a:t/>
            </a:r>
            <a:br/>
            <a:r>
              <a:rPr lang="nl-NL" smtClean="0"/>
              <a:t>Getuige</a:t>
            </a:r>
          </a:p>
        </p:txBody>
      </p:sp>
      <p:sp>
        <p:nvSpPr>
          <p:cNvPr id="3" name="Content Placeholder 2"/>
          <p:cNvSpPr>
            <a:spLocks noGrp="1"/>
          </p:cNvSpPr>
          <p:nvPr>
            <p:ph idx="1"/>
          </p:nvPr>
        </p:nvSpPr>
        <p:spPr>
          <a:xfrm>
            <a:off x="126196" y="1517082"/>
            <a:ext cx="5805272" cy="5340918"/>
          </a:xfrm>
        </p:spPr>
        <p:txBody>
          <a:bodyPr>
            <a:normAutofit fontScale="85000" lnSpcReduction="10000"/>
          </a:bodyPr>
          <a:lstStyle/>
          <a:p>
            <a:r>
              <a:rPr lang="nl-NL" smtClean="0"/>
              <a:t>Als de patiënt bekwaam is om toestemming te geven, maar fysiek niet in staat is om te tekenen, dan dient een onpartijdige getuige (d.w.z. geen lid van het onderzoeksteam) het formulier in te vullen</a:t>
            </a:r>
            <a:endParaRPr lang="nl-NL" dirty="0">
              <a:solidFill>
                <a:srgbClr val="FF0000"/>
              </a:solidFill>
            </a:endParaRPr>
          </a:p>
          <a:p>
            <a:pPr marL="0" indent="0">
              <a:buNone/>
            </a:pPr>
            <a:endParaRPr lang="nl-NL" dirty="0"/>
          </a:p>
          <a:p>
            <a:r>
              <a:rPr lang="nl-NL" smtClean="0"/>
              <a:t>De persoon die de toestemming geeft, dient hetzelfde te doen en de andere gegevens op het toestemmingsformulier in te vullen (het onderzoeknummer wordt bij de randomisatie toegekend)</a:t>
            </a:r>
          </a:p>
          <a:p>
            <a:pPr marL="0" indent="0">
              <a:buNone/>
            </a:pPr>
            <a:endParaRPr lang="nl-NL" dirty="0"/>
          </a:p>
          <a:p>
            <a:r>
              <a:rPr lang="nl-NL" smtClean="0"/>
              <a:t>Maak kopieën:</a:t>
            </a:r>
          </a:p>
          <a:p>
            <a:pPr lvl="1"/>
            <a:r>
              <a:rPr lang="nl-NL" smtClean="0"/>
              <a:t>1 voor locatiedossier (origineel)</a:t>
            </a:r>
          </a:p>
          <a:p>
            <a:pPr lvl="1"/>
            <a:r>
              <a:rPr lang="nl-NL" smtClean="0"/>
              <a:t>1 voor deelnemer</a:t>
            </a:r>
          </a:p>
        </p:txBody>
      </p:sp>
      <p:sp>
        <p:nvSpPr>
          <p:cNvPr id="8" name="TextBox 7">
            <a:extLst>
              <a:ext uri="{FF2B5EF4-FFF2-40B4-BE49-F238E27FC236}">
                <a16:creationId xmlns:a16="http://schemas.microsoft.com/office/drawing/2014/main" id="{F88143B3-A84D-A14D-91C3-F1D2671C9CF1}"/>
              </a:ext>
            </a:extLst>
          </p:cNvPr>
          <p:cNvSpPr txBox="1"/>
          <p:nvPr/>
        </p:nvSpPr>
        <p:spPr>
          <a:xfrm>
            <a:off x="9414219" y="2827495"/>
            <a:ext cx="2568775" cy="344556"/>
          </a:xfrm>
          <a:prstGeom prst="rect">
            <a:avLst/>
          </a:prstGeom>
          <a:noFill/>
          <a:ln w="28575">
            <a:solidFill>
              <a:srgbClr val="00B050"/>
            </a:solidFill>
          </a:ln>
        </p:spPr>
        <p:txBody>
          <a:bodyPr wrap="square" rtlCol="0">
            <a:spAutoFit/>
          </a:bodyPr>
          <a:lstStyle/>
          <a:p>
            <a:endParaRPr lang="en-GB" dirty="0"/>
          </a:p>
        </p:txBody>
      </p:sp>
      <p:sp>
        <p:nvSpPr>
          <p:cNvPr id="10" name="TextBox 9">
            <a:extLst>
              <a:ext uri="{FF2B5EF4-FFF2-40B4-BE49-F238E27FC236}">
                <a16:creationId xmlns:a16="http://schemas.microsoft.com/office/drawing/2014/main" id="{1CC731D9-FBB6-1440-836C-FA9584550DF8}"/>
              </a:ext>
            </a:extLst>
          </p:cNvPr>
          <p:cNvSpPr txBox="1"/>
          <p:nvPr/>
        </p:nvSpPr>
        <p:spPr>
          <a:xfrm>
            <a:off x="9498201" y="1434787"/>
            <a:ext cx="2528330" cy="584775"/>
          </a:xfrm>
          <a:prstGeom prst="rect">
            <a:avLst/>
          </a:prstGeom>
          <a:noFill/>
        </p:spPr>
        <p:txBody>
          <a:bodyPr wrap="square" rtlCol="0">
            <a:spAutoFit/>
          </a:bodyPr>
          <a:lstStyle/>
          <a:p>
            <a:pPr algn="ctr"/>
            <a:r>
              <a:rPr lang="nl-NL" sz="1600" b="1" dirty="0">
                <a:solidFill>
                  <a:srgbClr val="00B050"/>
                </a:solidFill>
              </a:rPr>
              <a:t>Ingevuld door persoon </a:t>
            </a:r>
          </a:p>
          <a:p>
            <a:pPr algn="ctr"/>
            <a:r>
              <a:rPr lang="nl-NL" sz="1600" b="1" dirty="0">
                <a:solidFill>
                  <a:srgbClr val="00B050"/>
                </a:solidFill>
              </a:rPr>
              <a:t>GETUIGE van toestemming</a:t>
            </a:r>
          </a:p>
        </p:txBody>
      </p:sp>
      <p:cxnSp>
        <p:nvCxnSpPr>
          <p:cNvPr id="21" name="Straight Arrow Connector 20">
            <a:extLst>
              <a:ext uri="{FF2B5EF4-FFF2-40B4-BE49-F238E27FC236}">
                <a16:creationId xmlns:a16="http://schemas.microsoft.com/office/drawing/2014/main" id="{BEF0784A-6296-E14D-970D-A22EB2ED4110}"/>
              </a:ext>
            </a:extLst>
          </p:cNvPr>
          <p:cNvCxnSpPr>
            <a:cxnSpLocks/>
          </p:cNvCxnSpPr>
          <p:nvPr/>
        </p:nvCxnSpPr>
        <p:spPr>
          <a:xfrm flipH="1">
            <a:off x="10380617" y="1972705"/>
            <a:ext cx="63754" cy="787912"/>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pic>
        <p:nvPicPr>
          <p:cNvPr id="14" name="Afbeelding 13">
            <a:extLst>
              <a:ext uri="{FF2B5EF4-FFF2-40B4-BE49-F238E27FC236}">
                <a16:creationId xmlns:a16="http://schemas.microsoft.com/office/drawing/2014/main" id="{A982232D-BF0F-5781-A7B0-8C37FF73882F}"/>
              </a:ext>
            </a:extLst>
          </p:cNvPr>
          <p:cNvPicPr>
            <a:picLocks noChangeAspect="1"/>
          </p:cNvPicPr>
          <p:nvPr/>
        </p:nvPicPr>
        <p:blipFill>
          <a:blip r:embed="rId3"/>
          <a:stretch>
            <a:fillRect/>
          </a:stretch>
        </p:blipFill>
        <p:spPr>
          <a:xfrm>
            <a:off x="5863767" y="1426276"/>
            <a:ext cx="3367825" cy="4972958"/>
          </a:xfrm>
          <a:prstGeom prst="rect">
            <a:avLst/>
          </a:prstGeom>
          <a:ln>
            <a:solidFill>
              <a:schemeClr val="tx1"/>
            </a:solidFill>
          </a:ln>
        </p:spPr>
      </p:pic>
      <p:sp>
        <p:nvSpPr>
          <p:cNvPr id="16" name="TextBox 10">
            <a:extLst>
              <a:ext uri="{FF2B5EF4-FFF2-40B4-BE49-F238E27FC236}">
                <a16:creationId xmlns:a16="http://schemas.microsoft.com/office/drawing/2014/main" id="{956DA7B9-6D00-87F3-C064-9671A21F971A}"/>
              </a:ext>
            </a:extLst>
          </p:cNvPr>
          <p:cNvSpPr txBox="1"/>
          <p:nvPr/>
        </p:nvSpPr>
        <p:spPr>
          <a:xfrm>
            <a:off x="5979034" y="4900990"/>
            <a:ext cx="3137292" cy="1020838"/>
          </a:xfrm>
          <a:prstGeom prst="rect">
            <a:avLst/>
          </a:prstGeom>
          <a:noFill/>
          <a:ln w="38100">
            <a:solidFill>
              <a:srgbClr val="0070C0"/>
            </a:solidFill>
          </a:ln>
        </p:spPr>
        <p:txBody>
          <a:bodyPr wrap="square" rtlCol="0">
            <a:spAutoFit/>
          </a:bodyPr>
          <a:lstStyle/>
          <a:p>
            <a:endParaRPr lang="en-GB" dirty="0"/>
          </a:p>
        </p:txBody>
      </p:sp>
      <p:sp>
        <p:nvSpPr>
          <p:cNvPr id="18" name="TextBox 4">
            <a:extLst>
              <a:ext uri="{FF2B5EF4-FFF2-40B4-BE49-F238E27FC236}">
                <a16:creationId xmlns:a16="http://schemas.microsoft.com/office/drawing/2014/main" id="{3F9C38BD-5A2E-F468-2DC6-DCDA0C974B52}"/>
              </a:ext>
            </a:extLst>
          </p:cNvPr>
          <p:cNvSpPr txBox="1"/>
          <p:nvPr/>
        </p:nvSpPr>
        <p:spPr>
          <a:xfrm>
            <a:off x="9519159" y="5410000"/>
            <a:ext cx="2047868" cy="584775"/>
          </a:xfrm>
          <a:prstGeom prst="rect">
            <a:avLst/>
          </a:prstGeom>
          <a:noFill/>
        </p:spPr>
        <p:txBody>
          <a:bodyPr wrap="none" rtlCol="0">
            <a:spAutoFit/>
          </a:bodyPr>
          <a:lstStyle/>
          <a:p>
            <a:pPr algn="ctr"/>
            <a:r>
              <a:rPr lang="nl-NL" sz="1600" b="1" dirty="0">
                <a:solidFill>
                  <a:srgbClr val="0070C0"/>
                </a:solidFill>
              </a:rPr>
              <a:t>Ingevuld door persoon </a:t>
            </a:r>
          </a:p>
          <a:p>
            <a:pPr algn="ctr"/>
            <a:r>
              <a:rPr lang="nl-NL" sz="1600" b="1" dirty="0">
                <a:solidFill>
                  <a:srgbClr val="0070C0"/>
                </a:solidFill>
              </a:rPr>
              <a:t>Toestemming NEMEN</a:t>
            </a:r>
          </a:p>
        </p:txBody>
      </p:sp>
      <p:cxnSp>
        <p:nvCxnSpPr>
          <p:cNvPr id="20" name="Straight Arrow Connector 14">
            <a:extLst>
              <a:ext uri="{FF2B5EF4-FFF2-40B4-BE49-F238E27FC236}">
                <a16:creationId xmlns:a16="http://schemas.microsoft.com/office/drawing/2014/main" id="{6A15DF7C-0493-BDD5-7D7C-424276E68F30}"/>
              </a:ext>
            </a:extLst>
          </p:cNvPr>
          <p:cNvCxnSpPr>
            <a:cxnSpLocks/>
          </p:cNvCxnSpPr>
          <p:nvPr/>
        </p:nvCxnSpPr>
        <p:spPr>
          <a:xfrm flipV="1">
            <a:off x="10458831" y="3662067"/>
            <a:ext cx="79057" cy="1711835"/>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10">
            <a:extLst>
              <a:ext uri="{FF2B5EF4-FFF2-40B4-BE49-F238E27FC236}">
                <a16:creationId xmlns:a16="http://schemas.microsoft.com/office/drawing/2014/main" id="{90C25D79-DFD9-FD6E-89D5-FFA24B95C7E1}"/>
              </a:ext>
            </a:extLst>
          </p:cNvPr>
          <p:cNvSpPr txBox="1"/>
          <p:nvPr/>
        </p:nvSpPr>
        <p:spPr>
          <a:xfrm>
            <a:off x="9414219" y="3221960"/>
            <a:ext cx="2568770" cy="340340"/>
          </a:xfrm>
          <a:prstGeom prst="rect">
            <a:avLst/>
          </a:prstGeom>
          <a:noFill/>
          <a:ln w="38100">
            <a:solidFill>
              <a:srgbClr val="0070C0"/>
            </a:solidFill>
          </a:ln>
        </p:spPr>
        <p:txBody>
          <a:bodyPr wrap="square" rtlCol="0">
            <a:spAutoFit/>
          </a:bodyPr>
          <a:lstStyle/>
          <a:p>
            <a:endParaRPr lang="en-GB" dirty="0"/>
          </a:p>
        </p:txBody>
      </p:sp>
      <p:cxnSp>
        <p:nvCxnSpPr>
          <p:cNvPr id="30" name="Straight Arrow Connector 14">
            <a:extLst>
              <a:ext uri="{FF2B5EF4-FFF2-40B4-BE49-F238E27FC236}">
                <a16:creationId xmlns:a16="http://schemas.microsoft.com/office/drawing/2014/main" id="{7EBAAB4B-F0B8-779A-17D3-EEE91B8A2888}"/>
              </a:ext>
            </a:extLst>
          </p:cNvPr>
          <p:cNvCxnSpPr>
            <a:cxnSpLocks/>
          </p:cNvCxnSpPr>
          <p:nvPr/>
        </p:nvCxnSpPr>
        <p:spPr>
          <a:xfrm flipH="1" flipV="1">
            <a:off x="9173508" y="5503267"/>
            <a:ext cx="370570" cy="85409"/>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20">
            <a:extLst>
              <a:ext uri="{FF2B5EF4-FFF2-40B4-BE49-F238E27FC236}">
                <a16:creationId xmlns:a16="http://schemas.microsoft.com/office/drawing/2014/main" id="{CD6A68C7-7D2F-BD2F-E760-0FD5C1E7A80E}"/>
              </a:ext>
            </a:extLst>
          </p:cNvPr>
          <p:cNvCxnSpPr>
            <a:cxnSpLocks/>
          </p:cNvCxnSpPr>
          <p:nvPr/>
        </p:nvCxnSpPr>
        <p:spPr>
          <a:xfrm flipH="1">
            <a:off x="8526574" y="1886105"/>
            <a:ext cx="1057575" cy="193883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7">
            <a:extLst>
              <a:ext uri="{FF2B5EF4-FFF2-40B4-BE49-F238E27FC236}">
                <a16:creationId xmlns:a16="http://schemas.microsoft.com/office/drawing/2014/main" id="{87EE4706-0137-9876-A4F5-A4D0752AA23C}"/>
              </a:ext>
            </a:extLst>
          </p:cNvPr>
          <p:cNvSpPr txBox="1"/>
          <p:nvPr/>
        </p:nvSpPr>
        <p:spPr>
          <a:xfrm>
            <a:off x="5979034" y="3875602"/>
            <a:ext cx="3194474" cy="722524"/>
          </a:xfrm>
          <a:prstGeom prst="rect">
            <a:avLst/>
          </a:prstGeom>
          <a:noFill/>
          <a:ln w="28575">
            <a:solidFill>
              <a:srgbClr val="00B050"/>
            </a:solidFill>
          </a:ln>
        </p:spPr>
        <p:txBody>
          <a:bodyPr wrap="square" rtlCol="0">
            <a:spAutoFit/>
          </a:bodyPr>
          <a:lstStyle/>
          <a:p>
            <a:endParaRPr lang="en-GB" dirty="0"/>
          </a:p>
        </p:txBody>
      </p:sp>
    </p:spTree>
    <p:extLst>
      <p:ext uri="{BB962C8B-B14F-4D97-AF65-F5344CB8AC3E}">
        <p14:creationId xmlns:p14="http://schemas.microsoft.com/office/powerpoint/2010/main" val="3248668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1888EC-7A8A-C13D-552A-6A83F40BD796}"/>
              </a:ext>
            </a:extLst>
          </p:cNvPr>
          <p:cNvSpPr>
            <a:spLocks noGrp="1"/>
          </p:cNvSpPr>
          <p:nvPr>
            <p:ph type="title"/>
          </p:nvPr>
        </p:nvSpPr>
        <p:spPr/>
        <p:txBody>
          <a:bodyPr>
            <a:normAutofit/>
          </a:bodyPr>
          <a:lstStyle/>
          <a:p>
            <a:r>
              <a:rPr lang="nl-NL" sz="4000" dirty="0" smtClean="0"/>
              <a:t>Geïnformeerde toestemming: </a:t>
            </a:r>
            <a:r>
              <a:rPr sz="4000" dirty="0"/>
              <a:t/>
            </a:r>
            <a:br>
              <a:rPr sz="4000" dirty="0"/>
            </a:br>
            <a:r>
              <a:rPr lang="nl-NL" sz="4000" dirty="0" smtClean="0"/>
              <a:t>Wettelijke vertegenwoordiger (1/2)</a:t>
            </a:r>
            <a:endParaRPr lang="nl-NL" sz="4000" dirty="0"/>
          </a:p>
        </p:txBody>
      </p:sp>
      <p:sp>
        <p:nvSpPr>
          <p:cNvPr id="3" name="Tijdelijke aanduiding voor inhoud 2">
            <a:extLst>
              <a:ext uri="{FF2B5EF4-FFF2-40B4-BE49-F238E27FC236}">
                <a16:creationId xmlns:a16="http://schemas.microsoft.com/office/drawing/2014/main" id="{E48656E1-8216-343E-BB7E-BC4D0C9144D5}"/>
              </a:ext>
            </a:extLst>
          </p:cNvPr>
          <p:cNvSpPr>
            <a:spLocks noGrp="1"/>
          </p:cNvSpPr>
          <p:nvPr>
            <p:ph idx="1"/>
          </p:nvPr>
        </p:nvSpPr>
        <p:spPr/>
        <p:txBody>
          <a:bodyPr>
            <a:normAutofit/>
          </a:bodyPr>
          <a:lstStyle/>
          <a:p>
            <a:r>
              <a:rPr lang="nl-NL" sz="2600" dirty="0"/>
              <a:t>De aanvaardbare wettelijke vertegenwoordiger wordt bepaald door de nationale wetgeving</a:t>
            </a:r>
            <a:r>
              <a:t/>
            </a:r>
            <a:br/>
            <a:r>
              <a:rPr lang="nl-NL" sz="2600" dirty="0"/>
              <a:t>(zie ook EU-protocol bijlage sectie 3.3 voor verduidelijking)</a:t>
            </a:r>
            <a:r>
              <a:t/>
            </a:r>
            <a:br/>
            <a:endParaRPr lang="nl-NL" sz="2600" dirty="0"/>
          </a:p>
          <a:p>
            <a:r>
              <a:rPr lang="nl-NL" sz="2600" i="1" dirty="0"/>
              <a:t>In Nederland kan de wettelijke vertegenwoordiger (i) de voogd of mentor van de patiënt zijn (ii) de schriftelijk door de patiënt aangewezen vertegenwoordiger (iii) de echtgeno(o)t(e), geregistreerde partner of levensgezel (iv) ouders (v) meerderjarige kind(eren) (vi) broer(s) of zus(sen) van de patiënt, met hiërarchie van de categorieën (i-vi). Binnen categorieën is er geen verplichte rangorde. </a:t>
            </a:r>
            <a:r>
              <a:t/>
            </a:r>
            <a:br/>
            <a:r>
              <a:t/>
            </a:r>
            <a:br/>
            <a:r>
              <a:rPr lang="nl-NL" sz="2600" i="1" dirty="0"/>
              <a:t>Een clinicus kan in Nederland niet optreden als wettelijk vertegenwoordiger, zelfs als deze onafhankelijk is van het proces. </a:t>
            </a:r>
          </a:p>
        </p:txBody>
      </p:sp>
    </p:spTree>
    <p:extLst>
      <p:ext uri="{BB962C8B-B14F-4D97-AF65-F5344CB8AC3E}">
        <p14:creationId xmlns:p14="http://schemas.microsoft.com/office/powerpoint/2010/main" val="3458283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72077B88-A63D-2227-9682-7319DAF2ADA6}"/>
              </a:ext>
            </a:extLst>
          </p:cNvPr>
          <p:cNvPicPr>
            <a:picLocks noChangeAspect="1"/>
          </p:cNvPicPr>
          <p:nvPr/>
        </p:nvPicPr>
        <p:blipFill>
          <a:blip r:embed="rId2"/>
          <a:stretch>
            <a:fillRect/>
          </a:stretch>
        </p:blipFill>
        <p:spPr>
          <a:xfrm>
            <a:off x="9364889" y="1864648"/>
            <a:ext cx="3126772" cy="4861191"/>
          </a:xfrm>
          <a:prstGeom prst="rect">
            <a:avLst/>
          </a:prstGeom>
          <a:ln>
            <a:solidFill>
              <a:schemeClr val="tx1"/>
            </a:solidFill>
          </a:ln>
        </p:spPr>
      </p:pic>
      <p:pic>
        <p:nvPicPr>
          <p:cNvPr id="5" name="Afbeelding 4">
            <a:extLst>
              <a:ext uri="{FF2B5EF4-FFF2-40B4-BE49-F238E27FC236}">
                <a16:creationId xmlns:a16="http://schemas.microsoft.com/office/drawing/2014/main" id="{3296F14F-7C57-A1D7-BC32-5FC0166B9DF3}"/>
              </a:ext>
            </a:extLst>
          </p:cNvPr>
          <p:cNvPicPr>
            <a:picLocks noChangeAspect="1"/>
          </p:cNvPicPr>
          <p:nvPr/>
        </p:nvPicPr>
        <p:blipFill>
          <a:blip r:embed="rId3"/>
          <a:stretch>
            <a:fillRect/>
          </a:stretch>
        </p:blipFill>
        <p:spPr>
          <a:xfrm>
            <a:off x="5927038" y="1292776"/>
            <a:ext cx="3312171" cy="5229200"/>
          </a:xfrm>
          <a:prstGeom prst="rect">
            <a:avLst/>
          </a:prstGeom>
          <a:ln>
            <a:solidFill>
              <a:schemeClr val="tx1"/>
            </a:solidFill>
          </a:ln>
        </p:spPr>
      </p:pic>
      <p:sp>
        <p:nvSpPr>
          <p:cNvPr id="2" name="Title 1"/>
          <p:cNvSpPr>
            <a:spLocks noGrp="1"/>
          </p:cNvSpPr>
          <p:nvPr>
            <p:ph type="title"/>
          </p:nvPr>
        </p:nvSpPr>
        <p:spPr/>
        <p:txBody>
          <a:bodyPr>
            <a:normAutofit/>
          </a:bodyPr>
          <a:lstStyle/>
          <a:p>
            <a:r>
              <a:rPr lang="nl-NL" sz="4000" dirty="0" smtClean="0"/>
              <a:t>Geïnformeerde toestemming: </a:t>
            </a:r>
            <a:r>
              <a:rPr sz="4000" dirty="0"/>
              <a:t/>
            </a:r>
            <a:br>
              <a:rPr sz="4000" dirty="0"/>
            </a:br>
            <a:r>
              <a:rPr lang="nl-NL" sz="4000" dirty="0" smtClean="0"/>
              <a:t>Wettelijke vertegenwoordiger (2/2)</a:t>
            </a:r>
          </a:p>
        </p:txBody>
      </p:sp>
      <p:sp>
        <p:nvSpPr>
          <p:cNvPr id="3" name="Content Placeholder 2"/>
          <p:cNvSpPr>
            <a:spLocks noGrp="1"/>
          </p:cNvSpPr>
          <p:nvPr>
            <p:ph idx="1"/>
          </p:nvPr>
        </p:nvSpPr>
        <p:spPr>
          <a:xfrm>
            <a:off x="187891" y="1596885"/>
            <a:ext cx="5695896" cy="5128954"/>
          </a:xfrm>
        </p:spPr>
        <p:txBody>
          <a:bodyPr>
            <a:normAutofit fontScale="85000" lnSpcReduction="20000"/>
          </a:bodyPr>
          <a:lstStyle/>
          <a:p>
            <a:r>
              <a:rPr lang="nl-NL" smtClean="0"/>
              <a:t>Als de patiënt handelingsonbekwaam is vanwege de huidige ziekte of een reeds bestaande beperking, moet toestemming worden verkregen van een wettelijke vertegenwoordiger, die het toestemmingsformulier moet ondertekenen</a:t>
            </a:r>
          </a:p>
          <a:p>
            <a:pPr marL="0" indent="0">
              <a:buNone/>
            </a:pPr>
            <a:endParaRPr lang="nl-NL" dirty="0"/>
          </a:p>
          <a:p>
            <a:r>
              <a:rPr lang="nl-NL" smtClean="0"/>
              <a:t>De persoon die de toestemming geeft, dient hetzelfde te doen en de andere gegevens op het toestemmingsformulier in te vullen (het onderzoeknummer wordt bij de randomisatie toegekend)</a:t>
            </a:r>
          </a:p>
          <a:p>
            <a:endParaRPr lang="nl-NL" dirty="0"/>
          </a:p>
          <a:p>
            <a:r>
              <a:rPr lang="nl-NL" smtClean="0"/>
              <a:t>Maak kopieën:</a:t>
            </a:r>
          </a:p>
          <a:p>
            <a:pPr lvl="1"/>
            <a:r>
              <a:rPr lang="nl-NL" smtClean="0"/>
              <a:t>1 voor locatiedossier (origineel)</a:t>
            </a:r>
          </a:p>
          <a:p>
            <a:pPr lvl="1"/>
            <a:r>
              <a:rPr lang="nl-NL" smtClean="0"/>
              <a:t>1 voor deelnemer</a:t>
            </a:r>
          </a:p>
        </p:txBody>
      </p:sp>
      <p:sp>
        <p:nvSpPr>
          <p:cNvPr id="18" name="TextBox 17">
            <a:extLst>
              <a:ext uri="{FF2B5EF4-FFF2-40B4-BE49-F238E27FC236}">
                <a16:creationId xmlns:a16="http://schemas.microsoft.com/office/drawing/2014/main" id="{BAAC4E04-47EB-45F0-BE08-35625B7F67C6}"/>
              </a:ext>
            </a:extLst>
          </p:cNvPr>
          <p:cNvSpPr txBox="1"/>
          <p:nvPr/>
        </p:nvSpPr>
        <p:spPr>
          <a:xfrm>
            <a:off x="5930988" y="2230275"/>
            <a:ext cx="3117217" cy="230520"/>
          </a:xfrm>
          <a:prstGeom prst="rect">
            <a:avLst/>
          </a:prstGeom>
          <a:noFill/>
          <a:ln w="38100">
            <a:solidFill>
              <a:srgbClr val="0070C0"/>
            </a:solidFill>
          </a:ln>
        </p:spPr>
        <p:txBody>
          <a:bodyPr wrap="square" rtlCol="0">
            <a:spAutoFit/>
          </a:bodyPr>
          <a:lstStyle/>
          <a:p>
            <a:endParaRPr lang="en-GB" dirty="0"/>
          </a:p>
        </p:txBody>
      </p:sp>
      <p:sp>
        <p:nvSpPr>
          <p:cNvPr id="19" name="TextBox 18">
            <a:extLst>
              <a:ext uri="{FF2B5EF4-FFF2-40B4-BE49-F238E27FC236}">
                <a16:creationId xmlns:a16="http://schemas.microsoft.com/office/drawing/2014/main" id="{BAAC4E04-47EB-45F0-BE08-35625B7F67C6}"/>
              </a:ext>
            </a:extLst>
          </p:cNvPr>
          <p:cNvSpPr txBox="1"/>
          <p:nvPr/>
        </p:nvSpPr>
        <p:spPr>
          <a:xfrm>
            <a:off x="9364889" y="2056187"/>
            <a:ext cx="2992773" cy="639458"/>
          </a:xfrm>
          <a:prstGeom prst="rect">
            <a:avLst/>
          </a:prstGeom>
          <a:noFill/>
          <a:ln w="38100">
            <a:solidFill>
              <a:srgbClr val="0070C0"/>
            </a:solidFill>
          </a:ln>
        </p:spPr>
        <p:txBody>
          <a:bodyPr wrap="square" rtlCol="0">
            <a:spAutoFit/>
          </a:bodyPr>
          <a:lstStyle/>
          <a:p>
            <a:endParaRPr lang="en-GB" dirty="0"/>
          </a:p>
        </p:txBody>
      </p:sp>
      <p:sp>
        <p:nvSpPr>
          <p:cNvPr id="20" name="TextBox 19">
            <a:extLst>
              <a:ext uri="{FF2B5EF4-FFF2-40B4-BE49-F238E27FC236}">
                <a16:creationId xmlns:a16="http://schemas.microsoft.com/office/drawing/2014/main" id="{F88143B3-A84D-A14D-91C3-F1D2671C9CF1}"/>
              </a:ext>
            </a:extLst>
          </p:cNvPr>
          <p:cNvSpPr txBox="1"/>
          <p:nvPr/>
        </p:nvSpPr>
        <p:spPr>
          <a:xfrm>
            <a:off x="5938138" y="4769848"/>
            <a:ext cx="3257820" cy="795375"/>
          </a:xfrm>
          <a:prstGeom prst="rect">
            <a:avLst/>
          </a:prstGeom>
          <a:noFill/>
          <a:ln w="28575">
            <a:solidFill>
              <a:srgbClr val="00B050"/>
            </a:solidFill>
          </a:ln>
        </p:spPr>
        <p:txBody>
          <a:bodyPr wrap="square" rtlCol="0">
            <a:spAutoFit/>
          </a:bodyPr>
          <a:lstStyle/>
          <a:p>
            <a:endParaRPr lang="en-GB" dirty="0"/>
          </a:p>
        </p:txBody>
      </p:sp>
      <p:sp>
        <p:nvSpPr>
          <p:cNvPr id="21" name="TextBox 20">
            <a:extLst>
              <a:ext uri="{FF2B5EF4-FFF2-40B4-BE49-F238E27FC236}">
                <a16:creationId xmlns:a16="http://schemas.microsoft.com/office/drawing/2014/main" id="{82718F99-F6B7-CF46-BB3A-7EB889BC34BC}"/>
              </a:ext>
            </a:extLst>
          </p:cNvPr>
          <p:cNvSpPr txBox="1"/>
          <p:nvPr/>
        </p:nvSpPr>
        <p:spPr>
          <a:xfrm>
            <a:off x="10198228" y="3463048"/>
            <a:ext cx="1993772" cy="584775"/>
          </a:xfrm>
          <a:prstGeom prst="rect">
            <a:avLst/>
          </a:prstGeom>
          <a:noFill/>
        </p:spPr>
        <p:txBody>
          <a:bodyPr wrap="square" rtlCol="0">
            <a:spAutoFit/>
          </a:bodyPr>
          <a:lstStyle/>
          <a:p>
            <a:pPr algn="ctr"/>
            <a:r>
              <a:rPr lang="nl-NL" sz="1600" b="1" dirty="0">
                <a:solidFill>
                  <a:srgbClr val="0070C0"/>
                </a:solidFill>
              </a:rPr>
              <a:t>Ingevuld door persoon </a:t>
            </a:r>
          </a:p>
          <a:p>
            <a:pPr algn="ctr"/>
            <a:r>
              <a:rPr lang="nl-NL" sz="1600" b="1" dirty="0">
                <a:solidFill>
                  <a:srgbClr val="0070C0"/>
                </a:solidFill>
              </a:rPr>
              <a:t>Toestemming NEMEN</a:t>
            </a:r>
          </a:p>
        </p:txBody>
      </p:sp>
      <p:sp>
        <p:nvSpPr>
          <p:cNvPr id="22" name="TextBox 21">
            <a:extLst>
              <a:ext uri="{FF2B5EF4-FFF2-40B4-BE49-F238E27FC236}">
                <a16:creationId xmlns:a16="http://schemas.microsoft.com/office/drawing/2014/main" id="{1CC731D9-FBB6-1440-836C-FA9584550DF8}"/>
              </a:ext>
            </a:extLst>
          </p:cNvPr>
          <p:cNvSpPr txBox="1"/>
          <p:nvPr/>
        </p:nvSpPr>
        <p:spPr>
          <a:xfrm>
            <a:off x="9728544" y="4353061"/>
            <a:ext cx="1978809" cy="830997"/>
          </a:xfrm>
          <a:prstGeom prst="rect">
            <a:avLst/>
          </a:prstGeom>
          <a:noFill/>
        </p:spPr>
        <p:txBody>
          <a:bodyPr wrap="square" rtlCol="0">
            <a:spAutoFit/>
          </a:bodyPr>
          <a:lstStyle/>
          <a:p>
            <a:pPr algn="ctr"/>
            <a:r>
              <a:rPr lang="nl-NL" sz="1600" b="1" dirty="0">
                <a:solidFill>
                  <a:srgbClr val="00B050"/>
                </a:solidFill>
              </a:rPr>
              <a:t>Ingevuld door wettelijke </a:t>
            </a:r>
          </a:p>
          <a:p>
            <a:pPr algn="ctr"/>
            <a:r>
              <a:rPr lang="nl-NL" sz="1600" b="1" dirty="0">
                <a:solidFill>
                  <a:srgbClr val="00B050"/>
                </a:solidFill>
              </a:rPr>
              <a:t>vertegenwoordiger </a:t>
            </a:r>
          </a:p>
          <a:p>
            <a:pPr algn="ctr"/>
            <a:r>
              <a:rPr lang="nl-NL" sz="1600" b="1" dirty="0">
                <a:solidFill>
                  <a:srgbClr val="00B050"/>
                </a:solidFill>
              </a:rPr>
              <a:t>Toestemming GEVEN</a:t>
            </a:r>
          </a:p>
        </p:txBody>
      </p:sp>
      <p:cxnSp>
        <p:nvCxnSpPr>
          <p:cNvPr id="23" name="Straight Arrow Connector 22">
            <a:extLst>
              <a:ext uri="{FF2B5EF4-FFF2-40B4-BE49-F238E27FC236}">
                <a16:creationId xmlns:a16="http://schemas.microsoft.com/office/drawing/2014/main" id="{BA5ECD91-1643-7144-BBC6-1E6401B3B184}"/>
              </a:ext>
            </a:extLst>
          </p:cNvPr>
          <p:cNvCxnSpPr>
            <a:cxnSpLocks/>
            <a:stCxn id="21" idx="0"/>
          </p:cNvCxnSpPr>
          <p:nvPr/>
        </p:nvCxnSpPr>
        <p:spPr>
          <a:xfrm flipV="1">
            <a:off x="11195114" y="2803374"/>
            <a:ext cx="70941" cy="659674"/>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0B1E63B-22AE-BD44-B84F-CFAE75339A3B}"/>
              </a:ext>
            </a:extLst>
          </p:cNvPr>
          <p:cNvCxnSpPr>
            <a:cxnSpLocks/>
          </p:cNvCxnSpPr>
          <p:nvPr/>
        </p:nvCxnSpPr>
        <p:spPr>
          <a:xfrm flipH="1" flipV="1">
            <a:off x="8965016" y="2522334"/>
            <a:ext cx="1361863" cy="1003322"/>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EF0784A-6296-E14D-970D-A22EB2ED4110}"/>
              </a:ext>
            </a:extLst>
          </p:cNvPr>
          <p:cNvCxnSpPr>
            <a:cxnSpLocks/>
          </p:cNvCxnSpPr>
          <p:nvPr/>
        </p:nvCxnSpPr>
        <p:spPr>
          <a:xfrm flipH="1">
            <a:off x="9239209" y="4874875"/>
            <a:ext cx="619642" cy="309183"/>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19">
            <a:extLst>
              <a:ext uri="{FF2B5EF4-FFF2-40B4-BE49-F238E27FC236}">
                <a16:creationId xmlns:a16="http://schemas.microsoft.com/office/drawing/2014/main" id="{A682EA23-45D3-A1A8-9BE1-B598FF6C872D}"/>
              </a:ext>
            </a:extLst>
          </p:cNvPr>
          <p:cNvSpPr txBox="1"/>
          <p:nvPr/>
        </p:nvSpPr>
        <p:spPr>
          <a:xfrm>
            <a:off x="5938139" y="4239033"/>
            <a:ext cx="3257820" cy="292076"/>
          </a:xfrm>
          <a:prstGeom prst="rect">
            <a:avLst/>
          </a:prstGeom>
          <a:noFill/>
          <a:ln w="28575">
            <a:solidFill>
              <a:srgbClr val="00B050"/>
            </a:solidFill>
          </a:ln>
        </p:spPr>
        <p:txBody>
          <a:bodyPr wrap="square" rtlCol="0">
            <a:spAutoFit/>
          </a:bodyPr>
          <a:lstStyle/>
          <a:p>
            <a:endParaRPr lang="en-GB" dirty="0"/>
          </a:p>
        </p:txBody>
      </p:sp>
      <p:cxnSp>
        <p:nvCxnSpPr>
          <p:cNvPr id="13" name="Straight Arrow Connector 24">
            <a:extLst>
              <a:ext uri="{FF2B5EF4-FFF2-40B4-BE49-F238E27FC236}">
                <a16:creationId xmlns:a16="http://schemas.microsoft.com/office/drawing/2014/main" id="{74A08E32-DF91-9F63-244E-29DF5CF298FF}"/>
              </a:ext>
            </a:extLst>
          </p:cNvPr>
          <p:cNvCxnSpPr>
            <a:cxnSpLocks/>
          </p:cNvCxnSpPr>
          <p:nvPr/>
        </p:nvCxnSpPr>
        <p:spPr>
          <a:xfrm flipH="1" flipV="1">
            <a:off x="9234583" y="4372587"/>
            <a:ext cx="624268" cy="247032"/>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12813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da8b95e3-0832-4b78-8e75-9ac16af634b6"/>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73063F0-17B5-4B0D-9413-02022C4CEC4F}"/>
</file>

<file path=customXml/itemProps2.xml><?xml version="1.0" encoding="utf-8"?>
<ds:datastoreItem xmlns:ds="http://schemas.openxmlformats.org/officeDocument/2006/customXml" ds:itemID="{40E1B90C-6DEA-4F41-BA2C-3692738D1D05}"/>
</file>

<file path=customXml/itemProps3.xml><?xml version="1.0" encoding="utf-8"?>
<ds:datastoreItem xmlns:ds="http://schemas.openxmlformats.org/officeDocument/2006/customXml" ds:itemID="{5F9B2D0E-C540-4776-AA44-9B87AF50E83B}"/>
</file>

<file path=docProps/app.xml><?xml version="1.0" encoding="utf-8"?>
<Properties xmlns="http://schemas.openxmlformats.org/officeDocument/2006/extended-properties" xmlns:vt="http://schemas.openxmlformats.org/officeDocument/2006/docPropsVTypes">
  <Template/>
  <TotalTime>2651</TotalTime>
  <Words>1189</Words>
  <Application>Microsoft Office PowerPoint</Application>
  <PresentationFormat>Widescreen</PresentationFormat>
  <Paragraphs>108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Arial</vt:lpstr>
      <vt:lpstr>Office Theme</vt:lpstr>
      <vt:lpstr> De RECOVERY studie</vt:lpstr>
      <vt:lpstr>Geïnformeerde toestemming</vt:lpstr>
      <vt:lpstr>Geïnformeerde toestemming</vt:lpstr>
      <vt:lpstr>Geïnformeerde toestemming</vt:lpstr>
      <vt:lpstr>Geïnformeerde toestemming:  anderstaligen</vt:lpstr>
      <vt:lpstr>Geïnformeerde toestemming:  Rechtstreeks van de patiënt</vt:lpstr>
      <vt:lpstr>Geïnformeerde toestemming:  Getuige</vt:lpstr>
      <vt:lpstr>Geïnformeerde toestemming:  Wettelijke vertegenwoordiger (1/2)</vt:lpstr>
      <vt:lpstr>Geïnformeerde toestemming:  Wettelijke vertegenwoordiger (2/2)</vt:lpstr>
      <vt:lpstr>Geïnformeerde toestemming: Wettelijke vertegenwoordiger</vt:lpstr>
      <vt:lpstr>Intrekking </vt:lpstr>
      <vt:lpstr>Geïnformeerde toestemming: Samenvatting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Julia Antuma</cp:lastModifiedBy>
  <cp:revision>111</cp:revision>
  <cp:lastPrinted>2020-03-18T19:42:16Z</cp:lastPrinted>
  <dcterms:created xsi:type="dcterms:W3CDTF">2020-03-14T13:47:38Z</dcterms:created>
  <dcterms:modified xsi:type="dcterms:W3CDTF">2024-03-11T14:11:38Z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