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112" d="100"/>
          <a:sy n="112" d="100"/>
        </p:scale>
        <p:origin x="126" y="4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29/02/2024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nl-NL" b="1" dirty="0">
                <a:solidFill>
                  <a:srgbClr val="9E3159"/>
                </a:solidFill>
                <a:latin typeface="+mn-lt"/>
              </a:rPr>
              <a:t>RECOVERY EU</a:t>
            </a:r>
          </a:p>
        </p:txBody>
      </p:sp>
      <p:sp>
        <p:nvSpPr>
          <p:cNvPr id="3" name="Subtitle 2"/>
          <p:cNvSpPr>
            <a:spLocks noGrp="1"/>
          </p:cNvSpPr>
          <p:nvPr>
            <p:ph type="subTitle" idx="1"/>
          </p:nvPr>
        </p:nvSpPr>
        <p:spPr>
          <a:xfrm>
            <a:off x="1524000" y="4354580"/>
            <a:ext cx="9144000" cy="1655762"/>
          </a:xfrm>
        </p:spPr>
        <p:txBody>
          <a:bodyPr>
            <a:normAutofit/>
          </a:bodyPr>
          <a:lstStyle/>
          <a:p>
            <a:r>
              <a:rPr lang="nl-NL" sz="3200" b="1" dirty="0"/>
              <a:t>Influenza Behandeling</a:t>
            </a:r>
          </a:p>
          <a:p>
            <a:endParaRPr lang="nl-NL" sz="2800" b="1" dirty="0"/>
          </a:p>
          <a:p>
            <a:r>
              <a:rPr lang="nl-NL" sz="2000" b="1" dirty="0">
                <a:solidFill>
                  <a:schemeClr val="bg1">
                    <a:lumMod val="50000"/>
                  </a:schemeClr>
                </a:solidFill>
              </a:rPr>
              <a:t>V1.0 2024-01-24</a:t>
            </a:r>
          </a:p>
          <a:p>
            <a:endParaRPr lang="nl-NL"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nl-NL" sz="2400" dirty="0"/>
              <a:t>Patiënten mogen niet deelnemen als er NAI (oseltamivir of zanamivir) voorgeschreven is, of gaat worden, voor hun huidige infectie</a:t>
            </a:r>
          </a:p>
          <a:p>
            <a:pPr marL="0" indent="0">
              <a:buNone/>
            </a:pPr>
            <a:endParaRPr lang="nl-NL" sz="2400" dirty="0"/>
          </a:p>
          <a:p>
            <a:r>
              <a:rPr lang="nl-NL" sz="2400" dirty="0"/>
              <a:t>Patiënten onder behandeling voor een bacteriële co-infectie mogen meedoen als het zorgteam meent dat influenza aan de longaandoening bijdraagt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Vrouwen die zwanger zijn of borstvoeding geven mogen meedoen (zie appendix 4 van het protocol voor de procedure)</a:t>
            </a:r>
          </a:p>
          <a:p>
            <a:endParaRPr lang="nl-NL" sz="2400" dirty="0"/>
          </a:p>
          <a:p>
            <a:r>
              <a:rPr lang="nl-NL" sz="2400" dirty="0"/>
              <a:t>Mag gebruikt worden bij patiënten met lever- en nierfalen</a:t>
            </a:r>
          </a:p>
        </p:txBody>
      </p:sp>
      <p:sp>
        <p:nvSpPr>
          <p:cNvPr id="7"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toelatingseisen</a:t>
            </a:r>
          </a:p>
        </p:txBody>
      </p:sp>
    </p:spTree>
    <p:extLst>
      <p:ext uri="{BB962C8B-B14F-4D97-AF65-F5344CB8AC3E}">
        <p14:creationId xmlns:p14="http://schemas.microsoft.com/office/powerpoint/2010/main" val="1574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dosering en bijwerkingen</a:t>
            </a:r>
          </a:p>
        </p:txBody>
      </p:sp>
      <p:sp>
        <p:nvSpPr>
          <p:cNvPr id="3" name="Content Placeholder 2"/>
          <p:cNvSpPr>
            <a:spLocks noGrp="1"/>
          </p:cNvSpPr>
          <p:nvPr>
            <p:ph idx="1"/>
          </p:nvPr>
        </p:nvSpPr>
        <p:spPr>
          <a:xfrm>
            <a:off x="446327" y="1450823"/>
            <a:ext cx="7108821" cy="4580078"/>
          </a:xfrm>
        </p:spPr>
        <p:txBody>
          <a:bodyPr>
            <a:noAutofit/>
          </a:bodyPr>
          <a:lstStyle/>
          <a:p>
            <a:r>
              <a:rPr lang="nl-NL" sz="2000" dirty="0"/>
              <a:t>Alleen oraal of per neussonde (geen IV)</a:t>
            </a:r>
          </a:p>
          <a:p>
            <a:endParaRPr lang="nl-NL" sz="700" dirty="0"/>
          </a:p>
          <a:p>
            <a:r>
              <a:rPr lang="nl-NL" sz="2000" dirty="0"/>
              <a:t>Behandeling duurt 5 days (10 dagen in geval van immunodeficiëntie), thuis af te maken als de patiënt ontslagen wordt</a:t>
            </a:r>
          </a:p>
          <a:p>
            <a:endParaRPr lang="nl-NL" sz="700" b="1" i="1" dirty="0"/>
          </a:p>
          <a:p>
            <a:r>
              <a:rPr lang="nl-NL" sz="2000" dirty="0"/>
              <a:t>Dosis: </a:t>
            </a:r>
            <a:r>
              <a:rPr lang="nl-NL" sz="2000" b="1" dirty="0"/>
              <a:t>75mg tweemaal daags </a:t>
            </a:r>
            <a:r>
              <a:rPr lang="nl-NL" sz="2000" dirty="0"/>
              <a:t>bij normale nierfunctie</a:t>
            </a:r>
          </a:p>
          <a:p>
            <a:pPr lvl="1"/>
            <a:r>
              <a:rPr lang="nl-NL" sz="1800" dirty="0"/>
              <a:t>75mg eenmaal daags indien eGFR 10-29ml/min</a:t>
            </a:r>
          </a:p>
          <a:p>
            <a:pPr lvl="1"/>
            <a:r>
              <a:rPr lang="nl-NL" sz="1800" dirty="0"/>
              <a:t>75mg als eenmalige dosis indien eGFR &lt;10ml/min (of in geval van dialyse/hemofiltratie)</a:t>
            </a:r>
          </a:p>
          <a:p>
            <a:pPr lvl="1"/>
            <a:r>
              <a:rPr lang="nl-NL" sz="1800" dirty="0"/>
              <a:t>Aanpassen als lichaamsgewicht 40kg (zie protocol)</a:t>
            </a:r>
          </a:p>
          <a:p>
            <a:pPr lvl="1"/>
            <a:r>
              <a:rPr lang="nl-NL" sz="1800" dirty="0"/>
              <a:t>Let op, de aanpassing van de dosis t.b.v de nieren is in RECOVERY anders dan in de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Er zijn geen significante geneesmiddelinteracties bekend</a:t>
            </a:r>
          </a:p>
          <a:p>
            <a:r>
              <a:rPr lang="nl-NL" sz="2000" dirty="0"/>
              <a:t>De meest voorkomende bijwerkingen zijn hoofdpijn, misselijkheid en overgeven (&lt;10%); ernstige overgevoeligheid is zelden gemeld</a:t>
            </a:r>
          </a:p>
          <a:p>
            <a:endParaRPr lang="nl-NL" sz="2000" i="1" dirty="0"/>
          </a:p>
        </p:txBody>
      </p:sp>
    </p:spTree>
    <p:extLst>
      <p:ext uri="{BB962C8B-B14F-4D97-AF65-F5344CB8AC3E}">
        <p14:creationId xmlns:p14="http://schemas.microsoft.com/office/powerpoint/2010/main" val="19340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a:t>CORTICOSTEROÏDEN TEGEN INFLUENZA</a:t>
            </a:r>
            <a:endParaRPr lang="nl-NL" dirty="0"/>
          </a:p>
        </p:txBody>
      </p:sp>
    </p:spTree>
    <p:extLst>
      <p:ext uri="{BB962C8B-B14F-4D97-AF65-F5344CB8AC3E}">
        <p14:creationId xmlns:p14="http://schemas.microsoft.com/office/powerpoint/2010/main" val="20444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Achtergrond</a:t>
            </a:r>
          </a:p>
        </p:txBody>
      </p:sp>
      <p:sp>
        <p:nvSpPr>
          <p:cNvPr id="3" name="Content Placeholder 2"/>
          <p:cNvSpPr>
            <a:spLocks noGrp="1"/>
          </p:cNvSpPr>
          <p:nvPr>
            <p:ph idx="1"/>
          </p:nvPr>
        </p:nvSpPr>
        <p:spPr>
          <a:xfrm>
            <a:off x="504202" y="1596885"/>
            <a:ext cx="7702250" cy="4580078"/>
          </a:xfrm>
        </p:spPr>
        <p:txBody>
          <a:bodyPr>
            <a:normAutofit/>
          </a:bodyPr>
          <a:lstStyle/>
          <a:p>
            <a:r>
              <a:rPr lang="nl-NL" sz="2400" dirty="0"/>
              <a:t>Corticosteroïden zijn een standaardbehandeling voor patiënten met COVID-19-pneumonie; bij patiënten die zuurstof krijgen verminderen ze het overlijdensrisico met ~1/5</a:t>
            </a:r>
          </a:p>
          <a:p>
            <a:endParaRPr lang="nl-NL" sz="2400" dirty="0"/>
          </a:p>
          <a:p>
            <a:r>
              <a:rPr lang="nl-NL" sz="2400" dirty="0"/>
              <a:t>Er is in het verleden voorgesteld ze tegen influenza-pneumonie in te zetten, maar ze zijn nooit goed getest op ziekenhuispatiënten</a:t>
            </a:r>
          </a:p>
          <a:p>
            <a:endParaRPr lang="nl-NL" sz="2400" dirty="0"/>
          </a:p>
          <a:p>
            <a:r>
              <a:rPr lang="nl-NL" sz="2400" dirty="0"/>
              <a:t>Het terugdringen van immuun-gemedieerde longschade zou bij ernstige griep de overlevingskans kunnen verbeteren zoals bij COVID-19</a:t>
            </a:r>
          </a:p>
          <a:p>
            <a:endParaRPr lang="nl-NL"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nl-NL" sz="2000" dirty="0"/>
              <a:t>Deelnemers zijn patiënten met influenza-pneumonie</a:t>
            </a:r>
            <a:r>
              <a:rPr lang="nl-NL" sz="2400" dirty="0"/>
              <a:t> </a:t>
            </a:r>
            <a:r>
              <a:rPr lang="nl-NL" sz="2000" b="1" i="1" dirty="0"/>
              <a:t>plus hypoxie</a:t>
            </a:r>
            <a:r>
              <a:rPr lang="nl-NL" sz="2400" dirty="0"/>
              <a:t> </a:t>
            </a:r>
            <a:r>
              <a:rPr lang="nl-NL" sz="2000" dirty="0"/>
              <a:t>(krijgen extra zuurstof of hebben SpO2 &lt;92% met gewone lucht)</a:t>
            </a:r>
          </a:p>
          <a:p>
            <a:r>
              <a:rPr lang="nl-NL" sz="2000" dirty="0"/>
              <a:t>Gecontra-ïndiceerd als er systemische corticosteroïden voorgeschreven zijn of gaan worden, of bij co-infectie met SARS-CoV-2</a:t>
            </a:r>
          </a:p>
          <a:p>
            <a:endParaRPr lang="nl-NL" sz="2000" dirty="0"/>
          </a:p>
          <a:p>
            <a:r>
              <a:rPr lang="nl-NL" sz="2000" dirty="0"/>
              <a:t>Vrouwen die zwanger zijn of borstvoeding geven mogen deelnemen (maar gebruik prednisolon/hydrocortison i.p.v. dexamethason - zie protocol) </a:t>
            </a:r>
          </a:p>
          <a:p>
            <a:r>
              <a:rPr lang="nl-NL" sz="2000" dirty="0"/>
              <a:t>Patiënten met lever- of nierfalen mogen deelnemen</a:t>
            </a:r>
          </a:p>
          <a:p>
            <a:endParaRPr lang="nl-NL"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Als een patiënt zo ingedeeld is dat hij alleen normale zorg krijgt, en het wordt daarna nodig om corticosteroïden toe te dienen, dan moet dat gebeuren (hoort alleen te gebeuren vanwege een verandering in zijn klinische toestand)</a:t>
            </a:r>
          </a:p>
          <a:p>
            <a:endParaRPr lang="nl-NL" sz="20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Toelatingseisen</a:t>
            </a:r>
          </a:p>
        </p:txBody>
      </p:sp>
    </p:spTree>
    <p:extLst>
      <p:ext uri="{BB962C8B-B14F-4D97-AF65-F5344CB8AC3E}">
        <p14:creationId xmlns:p14="http://schemas.microsoft.com/office/powerpoint/2010/main" val="296642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nl-NL" sz="2000" dirty="0"/>
              <a:t>Dexamethason 6mg eenmaal daags, oraal/neussonde of IV </a:t>
            </a:r>
          </a:p>
          <a:p>
            <a:r>
              <a:rPr lang="nl-NL" sz="2000" dirty="0"/>
              <a:t>Behandeling duurt 10 dagen of tot ontslag uit het ziekenhuis als dat eerder is</a:t>
            </a:r>
          </a:p>
          <a:p>
            <a:r>
              <a:rPr lang="nl-NL" sz="2000" dirty="0"/>
              <a:t>Geen monsters voor baseline noch follow-up</a:t>
            </a:r>
          </a:p>
          <a:p>
            <a:pPr marL="0" indent="0">
              <a:buNone/>
            </a:pPr>
            <a:endParaRPr lang="nl-NL" sz="900" dirty="0"/>
          </a:p>
          <a:p>
            <a:r>
              <a:rPr lang="nl-NL" sz="2000" dirty="0"/>
              <a:t>De belangrijkste bijwerkingen van corticosteroïden moeten overwogen en voorzien worden, volgens de normale praktijk, bv.</a:t>
            </a:r>
          </a:p>
          <a:p>
            <a:pPr lvl="1"/>
            <a:r>
              <a:rPr lang="nl-NL" sz="2000" dirty="0"/>
              <a:t>Risico op hyperglycemie (overweeg of extra monitoring nodig is)</a:t>
            </a:r>
          </a:p>
          <a:p>
            <a:pPr lvl="1"/>
            <a:r>
              <a:rPr lang="nl-NL" sz="2000" dirty="0"/>
              <a:t>Schade aan de maagwand (overweeg een maagbeschermer als het risico hoog is)</a:t>
            </a:r>
          </a:p>
          <a:p>
            <a:pPr lvl="1"/>
            <a:r>
              <a:rPr lang="nl-NL" sz="2000" dirty="0"/>
              <a:t>Infectie (i.h.b. in geval van immunosuppressie om andere redenen)</a:t>
            </a:r>
          </a:p>
          <a:p>
            <a:pPr lvl="1"/>
            <a:r>
              <a:rPr lang="nl-NL" sz="2000" dirty="0"/>
              <a:t>Psychiatrische reacties</a:t>
            </a:r>
          </a:p>
          <a:p>
            <a:pPr lvl="1"/>
            <a:r>
              <a:rPr lang="nl-NL" sz="2000" dirty="0"/>
              <a:t>Vocht vasthouden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2000" dirty="0"/>
              <a:t>Risico op bijnierschorsinsufficiëntie na plotselinge stopzetting, bv. bij patiënten met significant eerder gebruik van corticosteroïden of andere oorzaken van bijnierschorsinsufficiëntie (overweeg geleidelijk stopzetten volgens de normale praktijk)</a:t>
            </a:r>
          </a:p>
          <a:p>
            <a:pPr lvl="1"/>
            <a:endParaRPr lang="nl-NL"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Dosering en bijwerkingen</a:t>
            </a:r>
          </a:p>
        </p:txBody>
      </p:sp>
    </p:spTree>
    <p:extLst>
      <p:ext uri="{BB962C8B-B14F-4D97-AF65-F5344CB8AC3E}">
        <p14:creationId xmlns:p14="http://schemas.microsoft.com/office/powerpoint/2010/main" val="17033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nl-NL" sz="2200" dirty="0"/>
              <a:t>Dexamethason is een CYP3A4 substraat, er is dus een risico op verhoogde blootstelling en bijwerkingen bij toediening naast andere sterke CYP3A4-inhibitoren, bv. </a:t>
            </a:r>
          </a:p>
          <a:p>
            <a:pPr lvl="1"/>
            <a:r>
              <a:rPr lang="nl-NL" sz="2200" dirty="0"/>
              <a:t>Claritromycine/erytromycine (</a:t>
            </a:r>
            <a:r>
              <a:rPr lang="nl-NL" sz="2200" u="sng" dirty="0"/>
              <a:t>maar niet azitromycine</a:t>
            </a:r>
            <a:r>
              <a:rPr lang="nl-NL" sz="2200" dirty="0"/>
              <a:t>)</a:t>
            </a:r>
          </a:p>
          <a:p>
            <a:pPr lvl="1"/>
            <a:r>
              <a:rPr lang="nl-NL" sz="2200" dirty="0"/>
              <a:t>Ritonavir/cobicistat</a:t>
            </a:r>
          </a:p>
          <a:p>
            <a:pPr lvl="1"/>
            <a:r>
              <a:rPr lang="nl-NL" sz="2200" dirty="0"/>
              <a:t>Azool-fungiciden </a:t>
            </a:r>
          </a:p>
          <a:p>
            <a:endParaRPr lang="nl-NL"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200" dirty="0"/>
              <a:t>Overweeg of een sterke CYP3A4-inhibitor veilig kan worden onderbroken/vervangen; overweeg of extra monitoring op bijwerkingen van steroïden nodig is</a:t>
            </a:r>
          </a:p>
          <a:p>
            <a:endParaRPr lang="nl-NL" sz="2200" dirty="0"/>
          </a:p>
          <a:p>
            <a:r>
              <a:rPr lang="nl-NL" sz="2200" dirty="0"/>
              <a:t>Is de sterke CYP3A4-inhibitor niet te vermijden, dan kan het ongewenst zijn om de patiënt in de corticosteroïden-vergelijking op te nemen, maar het protocol verbiedt dit niet, want de behandeling hoort gebaseerd te worden op de beoordeling van de individuele risico's/voordelen</a:t>
            </a:r>
          </a:p>
          <a:p>
            <a:endParaRPr lang="nl-NL" sz="2400" dirty="0"/>
          </a:p>
          <a:p>
            <a:endParaRPr lang="nl-NL" sz="2400" dirty="0"/>
          </a:p>
        </p:txBody>
      </p:sp>
      <p:sp>
        <p:nvSpPr>
          <p:cNvPr id="6"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Potentiële interacties</a:t>
            </a:r>
          </a:p>
        </p:txBody>
      </p:sp>
    </p:spTree>
    <p:extLst>
      <p:ext uri="{BB962C8B-B14F-4D97-AF65-F5344CB8AC3E}">
        <p14:creationId xmlns:p14="http://schemas.microsoft.com/office/powerpoint/2010/main" val="16394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nl-NL" sz="3200" dirty="0"/>
              <a:t>Samenvatting - Influenzabehandelingen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nl-NL" sz="2400" dirty="0"/>
              <a:t>Influenza eist honderden duizenden doden per jaar, en een influenza pandemie kan nog honderdmaal erger zijn</a:t>
            </a:r>
          </a:p>
          <a:p>
            <a:pPr marL="0" indent="0">
              <a:buNone/>
            </a:pPr>
            <a:endParaRPr lang="nl-NL" sz="2400" dirty="0"/>
          </a:p>
          <a:p>
            <a:r>
              <a:rPr lang="nl-NL" sz="2400" dirty="0"/>
              <a:t>Anders dan voor COVID-19 zijn er goede gerandomiseerde studies van veelbelovende griepbehandelingen bij ziekenhuispatiënten</a:t>
            </a:r>
          </a:p>
          <a:p>
            <a:endParaRPr lang="nl-NL" sz="2400" dirty="0"/>
          </a:p>
          <a:p>
            <a:r>
              <a:rPr lang="nl-NL" sz="2400" dirty="0"/>
              <a:t>Dank voor uw medewerking aan het verbeteren van de behandeling van griep!</a:t>
            </a:r>
          </a:p>
        </p:txBody>
      </p:sp>
    </p:spTree>
    <p:extLst>
      <p:ext uri="{BB962C8B-B14F-4D97-AF65-F5344CB8AC3E}">
        <p14:creationId xmlns:p14="http://schemas.microsoft.com/office/powerpoint/2010/main" val="1605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nl-NL" sz="4000" dirty="0"/>
              <a:t>Influenza</a:t>
            </a:r>
            <a:r>
              <a:rPr lang="nl-NL"/>
              <a:t>, </a:t>
            </a:r>
            <a:r>
              <a:rPr lang="nl-NL" sz="4000" dirty="0"/>
              <a:t>achtergrond</a:t>
            </a:r>
            <a:r>
              <a:rPr lang="nl-NL"/>
              <a:t> </a:t>
            </a:r>
            <a:endParaRPr lang="nl-NL" sz="4000" dirty="0"/>
          </a:p>
        </p:txBody>
      </p:sp>
      <p:sp>
        <p:nvSpPr>
          <p:cNvPr id="6" name="Content Placeholder 5"/>
          <p:cNvSpPr>
            <a:spLocks noGrp="1"/>
          </p:cNvSpPr>
          <p:nvPr>
            <p:ph idx="1"/>
          </p:nvPr>
        </p:nvSpPr>
        <p:spPr>
          <a:xfrm>
            <a:off x="169896" y="1473319"/>
            <a:ext cx="8257411" cy="4753862"/>
          </a:xfrm>
        </p:spPr>
        <p:txBody>
          <a:bodyPr>
            <a:noAutofit/>
          </a:bodyPr>
          <a:lstStyle/>
          <a:p>
            <a:r>
              <a:rPr lang="nl-NL" sz="2000" dirty="0"/>
              <a:t>Seizoensgebonden influenza (griep) loopt dodelijk af voor ~400.000 mensen/jaar wereldwijd (waarvan een derde jonger dan 65 jaar)</a:t>
            </a:r>
          </a:p>
          <a:p>
            <a:endParaRPr lang="nl-NL" sz="2000" dirty="0"/>
          </a:p>
          <a:p>
            <a:r>
              <a:rPr lang="nl-NL" sz="2000" dirty="0"/>
              <a:t>Een grieppandemie kan potentieel tientallen miljoenen slachtoffers eisen</a:t>
            </a:r>
          </a:p>
          <a:p>
            <a:endParaRPr lang="nl-NL" sz="2000" dirty="0"/>
          </a:p>
          <a:p>
            <a:r>
              <a:rPr lang="nl-NL" sz="2000" dirty="0"/>
              <a:t>RECOVERY &amp; en andere onderzoeken hebben snel levensreddende behandelingen geïdentificeerd voor COVID-19 dankzij duizenden gerandomiseerde patiënten</a:t>
            </a:r>
          </a:p>
          <a:p>
            <a:endParaRPr lang="nl-NL" sz="2000" dirty="0"/>
          </a:p>
          <a:p>
            <a:r>
              <a:rPr lang="nl-NL" sz="2000" dirty="0"/>
              <a:t>Meerdere andere veelbelovende behandelingen werden als niet werkzaam herkend</a:t>
            </a:r>
          </a:p>
          <a:p>
            <a:pPr marL="0" indent="0">
              <a:buNone/>
            </a:pPr>
            <a:endParaRPr lang="nl-NL" sz="2000" dirty="0"/>
          </a:p>
          <a:p>
            <a:r>
              <a:rPr lang="nl-NL" sz="2000" dirty="0"/>
              <a:t>Anders dan bij COVID-19 ontbreken voor influenza de goede (= gerandomiseerde) studies om de behandeling op te baseren</a:t>
            </a:r>
          </a:p>
          <a:p>
            <a:endParaRPr lang="nl-NL" sz="2000" dirty="0"/>
          </a:p>
          <a:p>
            <a:endParaRPr lang="nl-NL"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nl-NL" sz="3600" dirty="0"/>
              <a:t>Toelatingseisen voor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nl-NL" sz="2000" dirty="0"/>
              <a:t>Ziekenhuispatiënten van 18 jaar of ouder</a:t>
            </a:r>
            <a:endParaRPr lang="nl-NL" sz="700" dirty="0"/>
          </a:p>
          <a:p>
            <a:pPr marL="514350" indent="-514350">
              <a:spcBef>
                <a:spcPts val="1800"/>
              </a:spcBef>
              <a:buFont typeface="+mj-lt"/>
              <a:buAutoNum type="arabicPeriod"/>
            </a:pPr>
            <a:r>
              <a:rPr lang="nl-NL" sz="2000" dirty="0"/>
              <a:t>Longontsteking, bv.</a:t>
            </a:r>
          </a:p>
          <a:p>
            <a:pPr marL="914400" lvl="1" indent="-457200">
              <a:buFont typeface="+mj-lt"/>
              <a:buAutoNum type="alphaLcPeriod"/>
            </a:pPr>
            <a:r>
              <a:rPr lang="nl-NL" sz="1800" dirty="0"/>
              <a:t>Typische symptomen van een nieuwe infectie van de luchtwegen (hoest, kortademigheid, koorts, enz.); en</a:t>
            </a:r>
          </a:p>
          <a:p>
            <a:pPr marL="914400" lvl="1" indent="-457200">
              <a:buFont typeface="+mj-lt"/>
              <a:buAutoNum type="alphaLcPeriod"/>
            </a:pPr>
            <a:r>
              <a:rPr lang="nl-NL" sz="1800" dirty="0"/>
              <a:t>Objectief aangetoonde acute longaandoening (door bv. verandering in X-ray/CT/echo, hypoxie, lichamelijk onderzoek); en</a:t>
            </a:r>
          </a:p>
          <a:p>
            <a:pPr marL="914400" lvl="1" indent="-457200">
              <a:buFont typeface="+mj-lt"/>
              <a:buAutoNum type="alphaLcPeriod"/>
            </a:pPr>
            <a:r>
              <a:rPr lang="nl-NL" sz="1800" dirty="0"/>
              <a:t>Andere oorzaken onwaarschijnlijk of uitgesloten (bv. hartfalen)</a:t>
            </a:r>
          </a:p>
          <a:p>
            <a:pPr marL="457200" lvl="1" indent="0">
              <a:buNone/>
            </a:pPr>
            <a:r>
              <a:rPr lang="nl-NL" sz="1800" i="1" dirty="0"/>
              <a:t>Het gaat echter om een klinische diagnose, gesteld door de behandelend arts (deze criteria zijn een richtlijn)</a:t>
            </a:r>
            <a:endParaRPr lang="nl-NL" sz="700" i="1" dirty="0"/>
          </a:p>
          <a:p>
            <a:pPr marL="514350" indent="-514350">
              <a:spcBef>
                <a:spcPts val="1800"/>
              </a:spcBef>
              <a:buFont typeface="+mj-lt"/>
              <a:buAutoNum type="arabicPeriod"/>
            </a:pPr>
            <a:r>
              <a:rPr lang="nl-NL" sz="2000" dirty="0"/>
              <a:t>Een van de volgende diagnoses:</a:t>
            </a:r>
          </a:p>
          <a:p>
            <a:pPr marL="914400" lvl="1" indent="-457200">
              <a:buFont typeface="+mj-lt"/>
              <a:buAutoNum type="alphaLcPeriod"/>
            </a:pPr>
            <a:r>
              <a:rPr lang="nl-NL" sz="1800" dirty="0">
                <a:solidFill>
                  <a:schemeClr val="bg1">
                    <a:lumMod val="75000"/>
                  </a:schemeClr>
                </a:solidFill>
              </a:rPr>
              <a:t>Aangetoonde SARS-CoV-2 infectie (COVID-19 vergelijkingen niet open in de EU)</a:t>
            </a:r>
          </a:p>
          <a:p>
            <a:pPr marL="914400" lvl="1" indent="-457200">
              <a:buFont typeface="+mj-lt"/>
              <a:buAutoNum type="alphaLcPeriod"/>
            </a:pPr>
            <a:r>
              <a:rPr lang="nl-NL" sz="1800" b="1" dirty="0"/>
              <a:t>Aangetoonde infectie door influenza A of B  </a:t>
            </a:r>
          </a:p>
          <a:p>
            <a:pPr marL="914400" lvl="1" indent="-457200">
              <a:buFont typeface="+mj-lt"/>
              <a:buAutoNum type="alphaLcPeriod"/>
            </a:pPr>
            <a:r>
              <a:rPr lang="nl-NL" sz="1800" dirty="0">
                <a:solidFill>
                  <a:schemeClr val="bg1">
                    <a:lumMod val="75000"/>
                  </a:schemeClr>
                </a:solidFill>
              </a:rPr>
              <a:t>Community-acquired pneumonie met geplande antibiotica kuur (geen vermoeden van COVID-19/influenza/PCP/TB)</a:t>
            </a:r>
            <a:endParaRPr lang="nl-NL" sz="700" dirty="0">
              <a:solidFill>
                <a:schemeClr val="bg1">
                  <a:lumMod val="75000"/>
                </a:schemeClr>
              </a:solidFill>
            </a:endParaRPr>
          </a:p>
          <a:p>
            <a:pPr marL="457200" indent="-457200">
              <a:spcBef>
                <a:spcPts val="1800"/>
              </a:spcBef>
              <a:buFont typeface="+mj-lt"/>
              <a:buAutoNum type="arabicPeriod"/>
            </a:pPr>
            <a:r>
              <a:rPr lang="nl-NL" sz="2000" dirty="0"/>
              <a:t>Geen voorgeschiedenis waardoor deelname riskant kan zijn voor de patiënt</a:t>
            </a:r>
            <a:endParaRPr lang="nl-NL" sz="700" dirty="0"/>
          </a:p>
          <a:p>
            <a:pPr marL="457200" indent="-457200">
              <a:spcBef>
                <a:spcPts val="1800"/>
              </a:spcBef>
              <a:buFont typeface="+mj-lt"/>
              <a:buAutoNum type="arabicPeriod"/>
            </a:pPr>
            <a:r>
              <a:rPr lang="nl-NL" sz="2000" dirty="0"/>
              <a:t>De behandelend arts is van mening dat geen van de behandelingen binnen het onderzoek specifiek geïndiceerd of gecontra-ïndiceerd is</a:t>
            </a:r>
          </a:p>
        </p:txBody>
      </p:sp>
    </p:spTree>
    <p:extLst>
      <p:ext uri="{BB962C8B-B14F-4D97-AF65-F5344CB8AC3E}">
        <p14:creationId xmlns:p14="http://schemas.microsoft.com/office/powerpoint/2010/main" val="27020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itle 1"/>
          <p:cNvSpPr>
            <a:spLocks noGrp="1"/>
          </p:cNvSpPr>
          <p:nvPr>
            <p:ph type="title"/>
          </p:nvPr>
        </p:nvSpPr>
        <p:spPr>
          <a:xfrm>
            <a:off x="584053" y="15990"/>
            <a:ext cx="8096250" cy="1325563"/>
          </a:xfrm>
        </p:spPr>
        <p:txBody>
          <a:bodyPr>
            <a:normAutofit/>
          </a:bodyPr>
          <a:lstStyle/>
          <a:p>
            <a:r>
              <a:rPr lang="nl-NL" sz="2800" dirty="0"/>
              <a:t>Opzet van RECOVERY: Kernprotocol V27.0 (inclusief niet-EU vergelijkingen)</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l-NL" b="1" dirty="0"/>
              <a:t>OPGENOMEN PATIËNTEN MET PNEUMONIE</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b="1" dirty="0"/>
              <a:t>ANALYSE</a:t>
            </a:r>
            <a:endParaRPr lang="nl-NL" sz="20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0" b="1" dirty="0"/>
              <a:t>R</a:t>
            </a:r>
            <a:endParaRPr lang="nl-NL" sz="1600"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38554"/>
          </a:xfrm>
          <a:prstGeom prst="rect">
            <a:avLst/>
          </a:prstGeom>
          <a:noFill/>
        </p:spPr>
        <p:txBody>
          <a:bodyPr wrap="square" rtlCol="0">
            <a:spAutoFit/>
          </a:bodyPr>
          <a:lstStyle/>
          <a:p>
            <a:pPr algn="ctr"/>
            <a:r>
              <a:rPr lang="nl-NL" sz="1600" b="1" dirty="0"/>
              <a:t>Patiënten met aangetoonde SARS-CoV-2 (NIET OPEN IN DE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Hoge dosis dexamethason</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(standarddosis corticosteroïden)</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06438"/>
            </a:xfrm>
            <a:prstGeom prst="rect">
              <a:avLst/>
            </a:prstGeom>
            <a:noFill/>
          </p:spPr>
          <p:txBody>
            <a:bodyPr wrap="square" rtlCol="0">
              <a:spAutoFit/>
            </a:bodyPr>
            <a:lstStyle/>
            <a:p>
              <a:r>
                <a:rPr lang="nl-NL" sz="1400" b="1" i="1" dirty="0"/>
                <a:t>of</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97552"/>
            </a:xfrm>
            <a:prstGeom prst="rect">
              <a:avLst/>
            </a:prstGeom>
            <a:noFill/>
          </p:spPr>
          <p:txBody>
            <a:bodyPr wrap="square" rtlCol="0">
              <a:spAutoFit/>
            </a:bodyPr>
            <a:lstStyle/>
            <a:p>
              <a:r>
                <a:rPr lang="nl-NL" sz="1100" b="1" dirty="0"/>
                <a:t>COVID-19 hoge dosis corticosteroïdenvergelijking (patiënten aan NIV of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Dexamethason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corticosteroïden</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07777"/>
            </a:xfrm>
            <a:prstGeom prst="rect">
              <a:avLst/>
            </a:prstGeom>
            <a:noFill/>
          </p:spPr>
          <p:txBody>
            <a:bodyPr wrap="square" rtlCol="0">
              <a:spAutoFit/>
            </a:bodyPr>
            <a:lstStyle/>
            <a:p>
              <a:r>
                <a:rPr lang="nl-NL" sz="1400" b="1" i="1" dirty="0"/>
                <a:t>of</a:t>
              </a:r>
              <a:endParaRPr lang="nl-NL" sz="12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nl-NL" sz="1200" b="1" dirty="0"/>
                <a:t>Influenza corticosteroïdenvergelijking (patiënten met 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07777"/>
            </a:xfrm>
            <a:prstGeom prst="rect">
              <a:avLst/>
            </a:prstGeom>
            <a:noFill/>
          </p:spPr>
          <p:txBody>
            <a:bodyPr wrap="square" rtlCol="0">
              <a:spAutoFit/>
            </a:bodyPr>
            <a:lstStyle/>
            <a:p>
              <a:r>
                <a:rPr lang="nl-NL" sz="1400" b="1" i="1" dirty="0"/>
                <a:t>of</a:t>
              </a:r>
              <a:endParaRPr lang="nl-NL" sz="12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738664"/>
            </a:xfrm>
            <a:prstGeom prst="rect">
              <a:avLst/>
            </a:prstGeom>
            <a:noFill/>
          </p:spPr>
          <p:txBody>
            <a:bodyPr wrap="square" rtlCol="0">
              <a:spAutoFit/>
            </a:bodyPr>
            <a:lstStyle/>
            <a:p>
              <a:r>
                <a:rPr lang="nl-NL" sz="1400" b="1" dirty="0"/>
                <a:t>Baloxavir vergelijking</a:t>
              </a:r>
            </a:p>
            <a:p>
              <a:r>
                <a:rPr lang="nl-NL" sz="1400" b="1" dirty="0"/>
                <a:t>MOMENTEEL NIET OPEN IN DE EU</a:t>
              </a:r>
              <a:endParaRPr lang="nl-NL" sz="20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11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07777"/>
            </a:xfrm>
            <a:prstGeom prst="rect">
              <a:avLst/>
            </a:prstGeom>
            <a:noFill/>
          </p:spPr>
          <p:txBody>
            <a:bodyPr wrap="square" rtlCol="0">
              <a:spAutoFit/>
            </a:bodyPr>
            <a:lstStyle/>
            <a:p>
              <a:r>
                <a:rPr lang="nl-NL" sz="1400" b="1" i="1" dirty="0"/>
                <a:t>of</a:t>
              </a:r>
              <a:endParaRPr lang="nl-NL" sz="12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07777"/>
            </a:xfrm>
            <a:prstGeom prst="rect">
              <a:avLst/>
            </a:prstGeom>
            <a:noFill/>
          </p:spPr>
          <p:txBody>
            <a:bodyPr wrap="square" rtlCol="0">
              <a:spAutoFit/>
            </a:bodyPr>
            <a:lstStyle/>
            <a:p>
              <a:r>
                <a:rPr lang="nl-NL" sz="1400" b="1" dirty="0"/>
                <a:t>Oseltamivir vergelijking</a:t>
              </a:r>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557641" cy="338554"/>
          </a:xfrm>
          <a:prstGeom prst="rect">
            <a:avLst/>
          </a:prstGeom>
          <a:noFill/>
        </p:spPr>
        <p:txBody>
          <a:bodyPr wrap="none" rtlCol="0">
            <a:spAutoFit/>
          </a:bodyPr>
          <a:lstStyle/>
          <a:p>
            <a:r>
              <a:rPr lang="nl-NL" sz="1600" b="1" dirty="0"/>
              <a:t>Patiënten met aangetoonde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Sotrovimab</a:t>
                </a:r>
                <a:endParaRPr lang="nl-NL" sz="12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07777"/>
              </a:xfrm>
              <a:prstGeom prst="rect">
                <a:avLst/>
              </a:prstGeom>
              <a:noFill/>
            </p:spPr>
            <p:txBody>
              <a:bodyPr wrap="square" rtlCol="0">
                <a:spAutoFit/>
              </a:bodyPr>
              <a:lstStyle/>
              <a:p>
                <a:r>
                  <a:rPr lang="nl-NL" sz="1400" b="1" i="1" dirty="0"/>
                  <a:t>of</a:t>
                </a:r>
                <a:endParaRPr lang="nl-NL" sz="12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07777"/>
              </a:xfrm>
              <a:prstGeom prst="rect">
                <a:avLst/>
              </a:prstGeom>
              <a:noFill/>
            </p:spPr>
            <p:txBody>
              <a:bodyPr wrap="square" rtlCol="0">
                <a:spAutoFit/>
              </a:bodyPr>
              <a:lstStyle/>
              <a:p>
                <a:r>
                  <a:rPr lang="nl-NL" sz="1400" b="1" dirty="0"/>
                  <a:t>Sotrovimab vergelijking</a:t>
                </a:r>
                <a:endParaRPr lang="nl-NL" sz="20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nl-NL" sz="1400" b="1" dirty="0"/>
              <a:t>Patiënten met CAP (geen vermoeden van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Dexamethason</a:t>
                </a:r>
                <a:endParaRPr lang="nl-NL" sz="12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corticosteroïden</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07777"/>
              </a:xfrm>
              <a:prstGeom prst="rect">
                <a:avLst/>
              </a:prstGeom>
              <a:noFill/>
            </p:spPr>
            <p:txBody>
              <a:bodyPr wrap="square" rtlCol="0">
                <a:spAutoFit/>
              </a:bodyPr>
              <a:lstStyle/>
              <a:p>
                <a:r>
                  <a:rPr lang="nl-NL" sz="1400" b="1" i="1" dirty="0"/>
                  <a:t>of</a:t>
                </a:r>
                <a:endParaRPr lang="nl-NL" sz="12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461665"/>
              </a:xfrm>
              <a:prstGeom prst="rect">
                <a:avLst/>
              </a:prstGeom>
              <a:noFill/>
            </p:spPr>
            <p:txBody>
              <a:bodyPr wrap="square" rtlCol="0">
                <a:spAutoFit/>
              </a:bodyPr>
              <a:lstStyle/>
              <a:p>
                <a:r>
                  <a:rPr lang="nl-NL" sz="1200" b="1" dirty="0"/>
                  <a:t>Community-acquired pneumonie (CAP) corticosteroïdenvergelijking</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nl-NL" sz="1200" b="1" dirty="0"/>
              <a:t>Baseline-metingen verzameld, geschiktheid vastgesteld</a:t>
            </a:r>
          </a:p>
          <a:p>
            <a:r>
              <a:rPr lang="nl-NL" sz="1200" b="1" dirty="0"/>
              <a:t>1:1 randomisatie in elk van de passende vergelijkingen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100" name="TextBox 99"/>
          <p:cNvSpPr txBox="1"/>
          <p:nvPr/>
        </p:nvSpPr>
        <p:spPr>
          <a:xfrm>
            <a:off x="7900325" y="3630854"/>
            <a:ext cx="4524389" cy="830997"/>
          </a:xfrm>
          <a:prstGeom prst="rect">
            <a:avLst/>
          </a:prstGeom>
          <a:noFill/>
        </p:spPr>
        <p:txBody>
          <a:bodyPr wrap="square" rtlCol="0">
            <a:spAutoFit/>
          </a:bodyPr>
          <a:lstStyle/>
          <a:p>
            <a:r>
              <a:rPr lang="nl-NL" sz="1200" b="1" dirty="0"/>
              <a:t>Uitkomst na 28 dagen en na 6 maanden</a:t>
            </a:r>
          </a:p>
          <a:p>
            <a:pPr marL="285750" indent="-285750">
              <a:buFont typeface="Arial" panose="020B0604020202020204" pitchFamily="34" charset="0"/>
              <a:buChar char="•"/>
            </a:pPr>
            <a:r>
              <a:rPr lang="nl-NL" sz="1200" b="1" dirty="0"/>
              <a:t>Mortaliteit</a:t>
            </a:r>
          </a:p>
          <a:p>
            <a:pPr marL="285750" indent="-285750">
              <a:buFont typeface="Arial" panose="020B0604020202020204" pitchFamily="34" charset="0"/>
              <a:buChar char="•"/>
            </a:pPr>
            <a:r>
              <a:rPr lang="nl-NL" sz="1200" b="1" dirty="0"/>
              <a:t>Tijdsduur tot levend verlaten van het ziekenhuis</a:t>
            </a:r>
          </a:p>
          <a:p>
            <a:pPr marL="285750" indent="-285750">
              <a:buFont typeface="Arial" panose="020B0604020202020204" pitchFamily="34" charset="0"/>
              <a:buChar char="•"/>
            </a:pPr>
            <a:r>
              <a:rPr lang="nl-NL" sz="1200" b="1" dirty="0"/>
              <a:t>Verloop naar beademing of overlijden</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l-NL" sz="2000" b="1" dirty="0"/>
              <a:t>OPGENOMEN PATIËNTEN MET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b="1" dirty="0"/>
              <a:t>ANALYSE</a:t>
            </a:r>
            <a:endParaRPr lang="nl-NL"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dirty="0"/>
              <a:t>R</a:t>
            </a:r>
            <a:endParaRPr lang="nl-NL"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nl-NL" b="1" dirty="0"/>
              <a:t>Patiënten met aangetoonde SARS-CoV-2 (NIET OPEN IN DE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Hoge dosis dexamethason</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(standarddosis corticosteroïden)</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nl-NL" sz="1600" b="1" i="1" dirty="0"/>
                <a:t>of</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nl-NL" sz="1400" b="1" dirty="0"/>
                <a:t>COVID-19 hoge dosis corticosteroïdenvergelijking (patiënten aan NIV of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nl-NL" sz="1600" b="1" i="1" dirty="0"/>
                <a:t>of</a:t>
              </a:r>
              <a:endParaRPr lang="nl-NL"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nl-NL" sz="1200" b="1" dirty="0"/>
                <a:t>Influenza corticosteroïdenvergelijking (patiënten met 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nl-NL" sz="1600" b="1" i="1" dirty="0"/>
                <a:t>of</a:t>
              </a:r>
              <a:endParaRPr lang="nl-NL"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nl-NL" sz="1600" b="1" dirty="0"/>
                <a:t>Baloxavir vergelijking</a:t>
              </a:r>
            </a:p>
            <a:p>
              <a:r>
                <a:rPr lang="nl-NL" sz="1600" b="1" dirty="0"/>
                <a:t>MOMENTEEL NIET OPEN IN DE EU</a:t>
              </a:r>
              <a:endParaRPr lang="nl-NL"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nl-NL" sz="1600" b="1" i="1" dirty="0"/>
                <a:t>of</a:t>
              </a:r>
              <a:endParaRPr lang="nl-NL"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nl-NL" sz="1600" b="1" dirty="0"/>
                <a:t>Oseltamivir vergelijking</a:t>
              </a:r>
              <a:endParaRPr lang="nl-NL"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nl-NL" b="1" dirty="0"/>
              <a:t>Patiënten met aangetoonde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Sotrovimab</a:t>
                </a:r>
                <a:endParaRPr lang="nl-NL"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nl-NL" sz="1600" b="1" i="1" dirty="0"/>
                  <a:t>of</a:t>
                </a:r>
                <a:endParaRPr lang="nl-NL"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nl-NL" sz="1600" b="1" dirty="0"/>
                  <a:t>Sotrovimab vergelijking</a:t>
                </a:r>
                <a:endParaRPr lang="nl-NL"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nl-NL" sz="1600" b="1" dirty="0"/>
              <a:t>Patiënten met CAP (geen vermoeden van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endParaRPr lang="nl-NL"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nl-NL" sz="1600" b="1" i="1" dirty="0"/>
                  <a:t>of</a:t>
                </a:r>
                <a:endParaRPr lang="nl-NL"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nl-NL" sz="1400" b="1" dirty="0"/>
                  <a:t>Community-acquired pneumonie (CAP) corticosteroïdenvergelijking</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nl-NL" sz="1400" b="1" dirty="0"/>
              <a:t>Baseline-metingen verzameld, geschiktheid vastgesteld</a:t>
            </a:r>
          </a:p>
          <a:p>
            <a:r>
              <a:rPr lang="nl-NL" sz="1400" b="1" dirty="0"/>
              <a:t>1:1 randomisatie in elk van de passende vergelijkingen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nl-NL" sz="1400" b="1" dirty="0"/>
              <a:t>Uitkomst na 28 dagen en na 6 maanden</a:t>
            </a:r>
          </a:p>
          <a:p>
            <a:pPr marL="285750" indent="-285750">
              <a:buFont typeface="Arial" panose="020B0604020202020204" pitchFamily="34" charset="0"/>
              <a:buChar char="•"/>
            </a:pPr>
            <a:r>
              <a:rPr lang="nl-NL" sz="1300" b="1" dirty="0"/>
              <a:t>Mortaliteit</a:t>
            </a:r>
          </a:p>
          <a:p>
            <a:pPr marL="285750" indent="-285750">
              <a:buFont typeface="Arial" panose="020B0604020202020204" pitchFamily="34" charset="0"/>
              <a:buChar char="•"/>
            </a:pPr>
            <a:r>
              <a:rPr lang="nl-NL" sz="1300" b="1" dirty="0"/>
              <a:t>Tijdsduur tot levend verlaten van het ziekenhuis</a:t>
            </a:r>
          </a:p>
          <a:p>
            <a:pPr marL="285750" indent="-285750">
              <a:buFont typeface="Arial" panose="020B0604020202020204" pitchFamily="34" charset="0"/>
              <a:buChar char="•"/>
            </a:pPr>
            <a:r>
              <a:rPr lang="nl-NL" sz="1300" b="1" dirty="0"/>
              <a:t>Verloop naar beademing of overlijden</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Opzet van RECOVERY: </a:t>
            </a:r>
          </a:p>
          <a:p>
            <a:r>
              <a:rPr lang="nl-NL" sz="3200" dirty="0"/>
              <a:t>EU influenzavergelijkingen</a:t>
            </a:r>
          </a:p>
        </p:txBody>
      </p:sp>
    </p:spTree>
    <p:extLst>
      <p:ext uri="{BB962C8B-B14F-4D97-AF65-F5344CB8AC3E}">
        <p14:creationId xmlns:p14="http://schemas.microsoft.com/office/powerpoint/2010/main" val="30816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a:t>Oseltamivir (TAMIFLU)</a:t>
            </a:r>
            <a:endParaRPr lang="nl-NL" dirty="0"/>
          </a:p>
        </p:txBody>
      </p:sp>
    </p:spTree>
    <p:extLst>
      <p:ext uri="{BB962C8B-B14F-4D97-AF65-F5344CB8AC3E}">
        <p14:creationId xmlns:p14="http://schemas.microsoft.com/office/powerpoint/2010/main" val="20816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nl-NL" sz="1400" dirty="0"/>
                  <a:t>Tijdsduur vanaf begin van de behandeling (uur)</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nl-NL" sz="1200" dirty="0"/>
                <a:t>Baloxavir</a:t>
              </a:r>
            </a:p>
            <a:p>
              <a:r>
                <a:rPr lang="nl-NL" sz="1200" dirty="0"/>
                <a:t>Placebo</a:t>
              </a:r>
            </a:p>
            <a:p>
              <a:r>
                <a:rPr lang="nl-NL"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nl-NL" sz="1400" dirty="0"/>
                <a:t>% zonder verbetering van de symptomen</a:t>
              </a:r>
            </a:p>
          </p:txBody>
        </p:sp>
      </p:grpSp>
      <p:sp>
        <p:nvSpPr>
          <p:cNvPr id="3" name="Content Placeholder 2"/>
          <p:cNvSpPr>
            <a:spLocks noGrp="1"/>
          </p:cNvSpPr>
          <p:nvPr>
            <p:ph idx="1"/>
          </p:nvPr>
        </p:nvSpPr>
        <p:spPr>
          <a:xfrm>
            <a:off x="156331" y="1412393"/>
            <a:ext cx="11767939" cy="4580078"/>
          </a:xfrm>
        </p:spPr>
        <p:txBody>
          <a:bodyPr>
            <a:normAutofit/>
          </a:bodyPr>
          <a:lstStyle/>
          <a:p>
            <a:r>
              <a:rPr lang="nl-NL" sz="2400" dirty="0"/>
              <a:t>Oseltamivir is een neuraminidase-inhibitor (NAI)</a:t>
            </a:r>
          </a:p>
          <a:p>
            <a:r>
              <a:rPr lang="nl-NL" sz="2400" dirty="0"/>
              <a:t>Neuraminidase is nodig voor het afsnoerproces waardoor nieuwe virusdeeltjes de geïnfecteerde cel verlaten, dus NAI's verstoren deze stap van de virale groeicyclus</a:t>
            </a:r>
          </a:p>
          <a:p>
            <a:r>
              <a:rPr lang="nl-NL" sz="2400" dirty="0"/>
              <a:t>Oseltamivir verkort de tijdsduur van griepsymptomen met ~16 uur, als de toediening start binnen 48 uur na de eerste symptomen</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nl-NL"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Achtergrond</a:t>
            </a:r>
          </a:p>
        </p:txBody>
      </p:sp>
    </p:spTree>
    <p:extLst>
      <p:ext uri="{BB962C8B-B14F-4D97-AF65-F5344CB8AC3E}">
        <p14:creationId xmlns:p14="http://schemas.microsoft.com/office/powerpoint/2010/main" val="38018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10000"/>
          </a:bodyPr>
          <a:lstStyle/>
          <a:p>
            <a:r>
              <a:rPr lang="nl-NL"/>
              <a:t>Uit sommige </a:t>
            </a:r>
            <a:r>
              <a:rPr lang="nl-NL" i="1" dirty="0"/>
              <a:t>observatiestudies</a:t>
            </a:r>
            <a:r>
              <a:rPr lang="nl-NL"/>
              <a:t> blijkt een gunstig effect van oseltamivir voor ziekenhuispatiënten, maar uit andere niet, en </a:t>
            </a:r>
            <a:r>
              <a:rPr lang="nl-NL" i="1" dirty="0"/>
              <a:t>gerandomiseerde</a:t>
            </a:r>
            <a:r>
              <a:rPr lang="nl-NL"/>
              <a:t> studies ontbreken.</a:t>
            </a:r>
            <a:r>
              <a:rPr lang="nl-NL" baseline="30000" dirty="0"/>
              <a:t>1,2</a:t>
            </a:r>
          </a:p>
          <a:p>
            <a:endParaRPr lang="nl-NL" baseline="30000" dirty="0"/>
          </a:p>
          <a:p>
            <a:r>
              <a:rPr lang="nl-NL"/>
              <a:t>De gegevens uit observatiestudies lijden onder biases die niet betrouwbaar te omzeilen zijn</a:t>
            </a:r>
          </a:p>
          <a:p>
            <a:endParaRPr lang="nl-NL" baseline="30000" dirty="0"/>
          </a:p>
          <a:p>
            <a:r>
              <a:rPr lang="nl-NL"/>
              <a:t>Tijdens de pandemie is gebleken dat observatiegegevens voor meerdere COVID-19-behandelingen misleidend waren (bv. azitromycine, plasma van convalescenten), en weerlegd zijn door latere grootschalige gerandomiseerde studies</a:t>
            </a:r>
          </a:p>
          <a:p>
            <a:endParaRPr lang="nl-NL" dirty="0"/>
          </a:p>
          <a:p>
            <a:r>
              <a:rPr lang="nl-NL"/>
              <a:t>Zonder gegevens uit gerandomiseerde studies blijft de onzekerheid bestaand over de werkzaamheid en veiligheid van oseltamivir voor ziekenhuispatiënten</a:t>
            </a:r>
            <a:endParaRPr lang="nl-NL"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nl-NL" sz="1600" dirty="0"/>
              <a:t>1 Muthuri SG, et al. Lancet Respir Med. 2014 May;2(5):395-404. </a:t>
            </a:r>
            <a:r>
              <a:rPr lang="nl-NL" sz="1600" u="sng" dirty="0">
                <a:hlinkClick r:id="rId2"/>
              </a:rPr>
              <a:t>PMC6637757</a:t>
            </a:r>
            <a:endParaRPr lang="nl-NL" sz="1600" dirty="0"/>
          </a:p>
          <a:p>
            <a:r>
              <a:rPr lang="nl-NL" sz="1600" dirty="0"/>
              <a:t>2 Heneghan CJ, et al. Health Technol Assess. 2016 May;20(42):1-242. </a:t>
            </a:r>
            <a:r>
              <a:rPr lang="nl-NL" sz="1600" u="sng" dirty="0">
                <a:hlinkClick r:id="rId3"/>
              </a:rPr>
              <a:t>PMC4904189</a:t>
            </a:r>
            <a:endParaRPr lang="nl-NL"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Oseltamivir (Tamiflu)</a:t>
            </a:r>
            <a:br/>
            <a:r>
              <a:rPr lang="nl-NL" sz="3200" dirty="0"/>
              <a:t>Achtergrond</a:t>
            </a:r>
          </a:p>
        </p:txBody>
      </p:sp>
    </p:spTree>
    <p:extLst>
      <p:ext uri="{BB962C8B-B14F-4D97-AF65-F5344CB8AC3E}">
        <p14:creationId xmlns:p14="http://schemas.microsoft.com/office/powerpoint/2010/main" val="29991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nl-NL" sz="2000" dirty="0"/>
              <a:t>NAI's worden in meerdere richtlijnen aangeraden voor ziekenhuispatiënten met influenza</a:t>
            </a:r>
          </a:p>
          <a:p>
            <a:r>
              <a:rPr lang="nl-NL" sz="2000" dirty="0"/>
              <a:t>De Chief Medical Officer for England richtte in 2023 een schrijven aan alle ziekenhuizen in het VK om te pleiten voor studies met een controlearm zonder antivirale middelen</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nl-NL" b="1" i="1" dirty="0"/>
              <a:t>“[...] in het bijzonder voor ziekenhuizen en artsen die landelijke studies ondernemen beschouwen wij randomiseren als geheel in overeenstemming met Good Clinical Practice en met onze richtlijnen.”</a:t>
            </a:r>
          </a:p>
          <a:p>
            <a:endParaRPr lang="nl-NL" b="1" i="1" dirty="0"/>
          </a:p>
          <a:p>
            <a:r>
              <a:rPr lang="nl-NL" b="1" i="1" dirty="0"/>
              <a:t>“Tot nu toe is voor géén van deze antivirale behandelingen bewijs uit gerandomiseerde studies met controlegroep dat ze de uitkomst verbeteren voor ziekenhuispatiënten.”</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t>Het kan nodig zijn dit duidelijk te maken d.m.v. discussie/communicatie ter plaatse</a:t>
            </a:r>
            <a:endParaRPr lang="nl-NL" dirty="0"/>
          </a:p>
        </p:txBody>
      </p:sp>
      <p:sp>
        <p:nvSpPr>
          <p:cNvPr id="10"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Achtergrond</a:t>
            </a:r>
          </a:p>
        </p:txBody>
      </p:sp>
    </p:spTree>
    <p:extLst>
      <p:ext uri="{BB962C8B-B14F-4D97-AF65-F5344CB8AC3E}">
        <p14:creationId xmlns:p14="http://schemas.microsoft.com/office/powerpoint/2010/main" val="1806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4BA526E5-1932-481D-BE87-39905993A6C5}"/>
</file>

<file path=docProps/app.xml><?xml version="1.0" encoding="utf-8"?>
<Properties xmlns="http://schemas.openxmlformats.org/officeDocument/2006/extended-properties" xmlns:vt="http://schemas.openxmlformats.org/officeDocument/2006/docPropsVTypes">
  <Template/>
  <TotalTime>5714</TotalTime>
  <Words>1576</Words>
  <Application>Microsoft Office PowerPoint</Application>
  <PresentationFormat>Breedbeeld</PresentationFormat>
  <Paragraphs>214</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Office Theme</vt:lpstr>
      <vt:lpstr>RECOVERY EU</vt:lpstr>
      <vt:lpstr>Influenza, achtergrond </vt:lpstr>
      <vt:lpstr>Toelatingseisen voor RECOVERY</vt:lpstr>
      <vt:lpstr>Opzet van RECOVERY: Kernprotocol V27.0 (inclusief niet-EU vergelijkingen)</vt:lpstr>
      <vt:lpstr>PowerPoint-presentatie</vt:lpstr>
      <vt:lpstr>PowerPoint-presentatie</vt:lpstr>
      <vt:lpstr>Oseltamivir (Tamiflu) Achtergrond</vt:lpstr>
      <vt:lpstr>PowerPoint-presentatie</vt:lpstr>
      <vt:lpstr>Oseltamivir (Tamiflu) Achtergrond</vt:lpstr>
      <vt:lpstr>Oseltamivir (Tamiflu) toelatingseisen</vt:lpstr>
      <vt:lpstr>Oseltamivir (Tamiflu) dosering en bijwerkingen</vt:lpstr>
      <vt:lpstr>PowerPoint-presentatie</vt:lpstr>
      <vt:lpstr>corticosteroïden tegen influenza Achtergrond</vt:lpstr>
      <vt:lpstr>PowerPoint-presentatie</vt:lpstr>
      <vt:lpstr>PowerPoint-presentatie</vt:lpstr>
      <vt:lpstr>Corticosteroïden tegen influenza Potentiële interacties</vt:lpstr>
      <vt:lpstr>Samenvatting - Influenzabehandelingen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Beek-18, J.D. van der (Jonneke)</cp:lastModifiedBy>
  <cp:revision>647</cp:revision>
  <cp:lastPrinted>2020-03-18T19:42:16Z</cp:lastPrinted>
  <dcterms:created xsi:type="dcterms:W3CDTF">2020-03-14T13:47:38Z</dcterms:created>
  <dcterms:modified xsi:type="dcterms:W3CDTF">2024-02-29T08:57:12Z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