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85" r:id="rId5"/>
    <p:sldId id="340" r:id="rId6"/>
    <p:sldId id="286" r:id="rId7"/>
    <p:sldId id="288" r:id="rId8"/>
    <p:sldId id="293" r:id="rId9"/>
    <p:sldId id="337" r:id="rId10"/>
    <p:sldId id="319" r:id="rId11"/>
    <p:sldId id="320" r:id="rId12"/>
    <p:sldId id="292" r:id="rId13"/>
    <p:sldId id="299" r:id="rId14"/>
    <p:sldId id="297" r:id="rId15"/>
    <p:sldId id="338" r:id="rId16"/>
    <p:sldId id="336" r:id="rId17"/>
    <p:sldId id="301" r:id="rId18"/>
    <p:sldId id="317" r:id="rId19"/>
    <p:sldId id="321" r:id="rId20"/>
    <p:sldId id="339" r:id="rId21"/>
    <p:sldId id="326" r:id="rId22"/>
    <p:sldId id="325" r:id="rId23"/>
    <p:sldId id="327" r:id="rId24"/>
    <p:sldId id="343" r:id="rId25"/>
    <p:sldId id="329" r:id="rId26"/>
    <p:sldId id="330" r:id="rId27"/>
    <p:sldId id="331" r:id="rId28"/>
    <p:sldId id="341" r:id="rId29"/>
    <p:sldId id="342" r:id="rId30"/>
  </p:sldIdLst>
  <p:sldSz cx="12192000" cy="6858000"/>
  <p:notesSz cx="6881813" cy="9661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64" autoAdjust="0"/>
    <p:restoredTop sz="94660"/>
  </p:normalViewPr>
  <p:slideViewPr>
    <p:cSldViewPr snapToGrid="0">
      <p:cViewPr varScale="1">
        <p:scale>
          <a:sx n="112" d="100"/>
          <a:sy n="112" d="100"/>
        </p:scale>
        <p:origin x="82" y="58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97313" y="0"/>
            <a:ext cx="2982912" cy="484188"/>
          </a:xfrm>
          <a:prstGeom prst="rect">
            <a:avLst/>
          </a:prstGeom>
        </p:spPr>
        <p:txBody>
          <a:bodyPr vert="horz" lIns="91440" tIns="45720" rIns="91440" bIns="45720" rtlCol="0"/>
          <a:lstStyle>
            <a:lvl1pPr algn="r">
              <a:defRPr sz="1200"/>
            </a:lvl1pPr>
          </a:lstStyle>
          <a:p>
            <a:fld id="{07A89F33-88FA-4C31-8EE9-53BF7CE611CD}" type="datetimeFigureOut">
              <a:rPr lang="en-GB" smtClean="0"/>
              <a:t>14/03/2024</a:t>
            </a:fld>
            <a:endParaRPr lang="nl-NL"/>
          </a:p>
        </p:txBody>
      </p:sp>
      <p:sp>
        <p:nvSpPr>
          <p:cNvPr id="4" name="Footer Placeholder 3"/>
          <p:cNvSpPr>
            <a:spLocks noGrp="1"/>
          </p:cNvSpPr>
          <p:nvPr>
            <p:ph type="ftr" sz="quarter" idx="2"/>
          </p:nvPr>
        </p:nvSpPr>
        <p:spPr>
          <a:xfrm>
            <a:off x="0" y="9177338"/>
            <a:ext cx="2982913" cy="4841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97313" y="9177338"/>
            <a:ext cx="2982912" cy="484187"/>
          </a:xfrm>
          <a:prstGeom prst="rect">
            <a:avLst/>
          </a:prstGeom>
        </p:spPr>
        <p:txBody>
          <a:bodyPr vert="horz" lIns="91440" tIns="45720" rIns="91440" bIns="45720" rtlCol="0" anchor="b"/>
          <a:lstStyle>
            <a:lvl1pPr algn="r">
              <a:defRPr sz="1200"/>
            </a:lvl1pPr>
          </a:lstStyle>
          <a:p>
            <a:fld id="{801E312D-A67A-4254-BAD9-A34E7CF79F62}" type="slidenum">
              <a:rPr lang="en-GB" smtClean="0"/>
              <a:t>‹#›</a:t>
            </a:fld>
            <a:endParaRPr lang="nl-NL"/>
          </a:p>
        </p:txBody>
      </p:sp>
    </p:spTree>
    <p:extLst>
      <p:ext uri="{BB962C8B-B14F-4D97-AF65-F5344CB8AC3E}">
        <p14:creationId xmlns:p14="http://schemas.microsoft.com/office/powerpoint/2010/main" val="2389062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97313" y="0"/>
            <a:ext cx="2982912" cy="484188"/>
          </a:xfrm>
          <a:prstGeom prst="rect">
            <a:avLst/>
          </a:prstGeom>
        </p:spPr>
        <p:txBody>
          <a:bodyPr vert="horz" lIns="91440" tIns="45720" rIns="91440" bIns="45720" rtlCol="0"/>
          <a:lstStyle>
            <a:lvl1pPr algn="r">
              <a:defRPr sz="1200"/>
            </a:lvl1pPr>
          </a:lstStyle>
          <a:p>
            <a:fld id="{31150CEC-88BE-4E7C-8A2B-7B45E16C23DF}" type="datetimeFigureOut">
              <a:rPr lang="en-GB" smtClean="0"/>
              <a:t>14/03/2024</a:t>
            </a:fld>
            <a:endParaRPr lang="nl-NL" dirty="0"/>
          </a:p>
        </p:txBody>
      </p:sp>
      <p:sp>
        <p:nvSpPr>
          <p:cNvPr id="4" name="Slide Image Placeholder 3"/>
          <p:cNvSpPr>
            <a:spLocks noGrp="1" noRot="1" noChangeAspect="1"/>
          </p:cNvSpPr>
          <p:nvPr>
            <p:ph type="sldImg" idx="2"/>
          </p:nvPr>
        </p:nvSpPr>
        <p:spPr>
          <a:xfrm>
            <a:off x="544513" y="1208088"/>
            <a:ext cx="5794375" cy="32607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8975" y="4649788"/>
            <a:ext cx="5505450" cy="38036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77338"/>
            <a:ext cx="2982913" cy="4841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7313" y="9177338"/>
            <a:ext cx="2982912" cy="484187"/>
          </a:xfrm>
          <a:prstGeom prst="rect">
            <a:avLst/>
          </a:prstGeom>
        </p:spPr>
        <p:txBody>
          <a:bodyPr vert="horz" lIns="91440" tIns="45720" rIns="91440" bIns="45720" rtlCol="0" anchor="b"/>
          <a:lstStyle>
            <a:lvl1pPr algn="r">
              <a:defRPr sz="1200"/>
            </a:lvl1pPr>
          </a:lstStyle>
          <a:p>
            <a:fld id="{811C7653-B33C-4F75-9080-43DE5D58E600}" type="slidenum">
              <a:rPr lang="en-GB" smtClean="0"/>
              <a:t>‹#›</a:t>
            </a:fld>
            <a:endParaRPr lang="nl-NL" dirty="0"/>
          </a:p>
        </p:txBody>
      </p:sp>
    </p:spTree>
    <p:extLst>
      <p:ext uri="{BB962C8B-B14F-4D97-AF65-F5344CB8AC3E}">
        <p14:creationId xmlns:p14="http://schemas.microsoft.com/office/powerpoint/2010/main" val="3349859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14/03/2024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D0CC1E02-2C9F-4010-9C00-8B42EAD64238}"/>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3645"/>
          <a:stretch/>
        </p:blipFill>
        <p:spPr>
          <a:xfrm>
            <a:off x="8581049" y="165100"/>
            <a:ext cx="2880360" cy="686547"/>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recovery@ecraid.e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recovery.ne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recoverytrial@ndph.ox.ac.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peu.openclinica.io/"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86208"/>
            <a:ext cx="9144000" cy="1102986"/>
          </a:xfrm>
        </p:spPr>
        <p:txBody>
          <a:bodyPr>
            <a:normAutofit fontScale="90000"/>
          </a:bodyPr>
          <a:lstStyle/>
          <a:p>
            <a:r>
              <a:t/>
            </a:r>
            <a:br/>
            <a:r>
              <a:rPr lang="nl-NL" b="1" dirty="0">
                <a:solidFill>
                  <a:srgbClr val="9E3159"/>
                </a:solidFill>
                <a:latin typeface="+mn-lt"/>
              </a:rPr>
              <a:t>RECOVERY EU</a:t>
            </a:r>
          </a:p>
        </p:txBody>
      </p:sp>
      <p:sp>
        <p:nvSpPr>
          <p:cNvPr id="3" name="Subtitle 2"/>
          <p:cNvSpPr>
            <a:spLocks noGrp="1"/>
          </p:cNvSpPr>
          <p:nvPr>
            <p:ph type="subTitle" idx="1"/>
          </p:nvPr>
        </p:nvSpPr>
        <p:spPr>
          <a:xfrm>
            <a:off x="1588008" y="4342194"/>
            <a:ext cx="9144000" cy="1655762"/>
          </a:xfrm>
        </p:spPr>
        <p:txBody>
          <a:bodyPr/>
          <a:lstStyle/>
          <a:p>
            <a:r>
              <a:rPr lang="nl-NL" sz="3200" b="1" dirty="0"/>
              <a:t>Follow-up</a:t>
            </a:r>
          </a:p>
          <a:p>
            <a:endParaRPr lang="nl-NL" b="1" dirty="0"/>
          </a:p>
          <a:p>
            <a:r>
              <a:rPr lang="nl-NL" sz="2000" b="1" dirty="0">
                <a:solidFill>
                  <a:schemeClr val="bg1">
                    <a:lumMod val="50000"/>
                  </a:schemeClr>
                </a:solidFill>
              </a:rPr>
              <a:t>V1.0 2024-01-30</a:t>
            </a:r>
          </a:p>
        </p:txBody>
      </p:sp>
    </p:spTree>
    <p:extLst>
      <p:ext uri="{BB962C8B-B14F-4D97-AF65-F5344CB8AC3E}">
        <p14:creationId xmlns:p14="http://schemas.microsoft.com/office/powerpoint/2010/main" val="104810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9F5EA-4FFB-42AD-B9A4-FD8205757EE3}"/>
              </a:ext>
            </a:extLst>
          </p:cNvPr>
          <p:cNvSpPr>
            <a:spLocks noGrp="1"/>
          </p:cNvSpPr>
          <p:nvPr>
            <p:ph type="title"/>
          </p:nvPr>
        </p:nvSpPr>
        <p:spPr/>
        <p:txBody>
          <a:bodyPr/>
          <a:lstStyle/>
          <a:p>
            <a:r>
              <a:rPr lang="nl-NL"/>
              <a:t>Deelnemer identificeren</a:t>
            </a:r>
          </a:p>
        </p:txBody>
      </p:sp>
      <p:sp>
        <p:nvSpPr>
          <p:cNvPr id="3" name="Rectangle 2"/>
          <p:cNvSpPr/>
          <p:nvPr/>
        </p:nvSpPr>
        <p:spPr>
          <a:xfrm>
            <a:off x="6536684" y="1701235"/>
            <a:ext cx="5068576" cy="2642070"/>
          </a:xfrm>
          <a:prstGeom prst="rect">
            <a:avLst/>
          </a:prstGeom>
        </p:spPr>
        <p:txBody>
          <a:bodyPr wrap="square">
            <a:spAutoFit/>
          </a:bodyPr>
          <a:lstStyle/>
          <a:p>
            <a:pPr>
              <a:lnSpc>
                <a:spcPct val="107000"/>
              </a:lnSpc>
              <a:spcAft>
                <a:spcPts val="800"/>
              </a:spcAft>
            </a:pPr>
            <a:r>
              <a:rPr lang="nl-NL" sz="2600" dirty="0">
                <a:latin typeface="Calibri" panose="020F0502020204030204" pitchFamily="34" charset="0"/>
              </a:rPr>
              <a:t>Om de identiteit van de deelnemer te bevestigen kunt u de randomisatiedetails printen, of inloggen op de randomisatie-website en daar klikken op ‘Bekijk de recente wervingslijst’</a:t>
            </a:r>
            <a:endParaRPr lang="nl-NL"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5350379" y="5216515"/>
            <a:ext cx="2241377" cy="923330"/>
          </a:xfrm>
          <a:prstGeom prst="rect">
            <a:avLst/>
          </a:prstGeom>
          <a:noFill/>
        </p:spPr>
        <p:txBody>
          <a:bodyPr wrap="square" rtlCol="0">
            <a:spAutoFit/>
          </a:bodyPr>
          <a:lstStyle/>
          <a:p>
            <a:r>
              <a:rPr lang="nl-NL"/>
              <a:t>Lijst van recent toegevoegde deelnemers op de randomisatie-website</a:t>
            </a:r>
          </a:p>
        </p:txBody>
      </p:sp>
      <p:sp>
        <p:nvSpPr>
          <p:cNvPr id="10" name="TextBox 9"/>
          <p:cNvSpPr txBox="1"/>
          <p:nvPr/>
        </p:nvSpPr>
        <p:spPr>
          <a:xfrm>
            <a:off x="4017932" y="2356062"/>
            <a:ext cx="2078067" cy="646331"/>
          </a:xfrm>
          <a:prstGeom prst="rect">
            <a:avLst/>
          </a:prstGeom>
          <a:noFill/>
        </p:spPr>
        <p:txBody>
          <a:bodyPr wrap="square" rtlCol="0">
            <a:spAutoFit/>
          </a:bodyPr>
          <a:lstStyle/>
          <a:p>
            <a:r>
              <a:rPr lang="nl-NL" dirty="0"/>
              <a:t>Afdrukken van de randomisatiedetails</a:t>
            </a:r>
          </a:p>
        </p:txBody>
      </p:sp>
      <p:pic>
        <p:nvPicPr>
          <p:cNvPr id="7" name="Afbeelding 6">
            <a:extLst>
              <a:ext uri="{FF2B5EF4-FFF2-40B4-BE49-F238E27FC236}">
                <a16:creationId xmlns:a16="http://schemas.microsoft.com/office/drawing/2014/main" id="{E808F0DE-B3CF-74B1-1E61-50E451CF1F8B}"/>
              </a:ext>
            </a:extLst>
          </p:cNvPr>
          <p:cNvPicPr>
            <a:picLocks noChangeAspect="1"/>
          </p:cNvPicPr>
          <p:nvPr/>
        </p:nvPicPr>
        <p:blipFill>
          <a:blip r:embed="rId2"/>
          <a:stretch>
            <a:fillRect/>
          </a:stretch>
        </p:blipFill>
        <p:spPr>
          <a:xfrm>
            <a:off x="95862" y="1415605"/>
            <a:ext cx="3701727" cy="3409485"/>
          </a:xfrm>
          <a:prstGeom prst="rect">
            <a:avLst/>
          </a:prstGeom>
          <a:ln w="3175" cap="sq">
            <a:solidFill>
              <a:srgbClr val="000000"/>
            </a:solidFill>
            <a:prstDash val="solid"/>
            <a:miter lim="800000"/>
          </a:ln>
          <a:effectLst>
            <a:outerShdw blurRad="50800" dist="38100" dir="2700000" algn="tl" rotWithShape="0">
              <a:srgbClr val="000000">
                <a:alpha val="0"/>
              </a:srgbClr>
            </a:outerShdw>
          </a:effectLst>
        </p:spPr>
      </p:pic>
      <p:pic>
        <p:nvPicPr>
          <p:cNvPr id="13" name="Afbeelding 12">
            <a:extLst>
              <a:ext uri="{FF2B5EF4-FFF2-40B4-BE49-F238E27FC236}">
                <a16:creationId xmlns:a16="http://schemas.microsoft.com/office/drawing/2014/main" id="{FFD07CF1-7517-912C-B165-28A4AA7AC724}"/>
              </a:ext>
            </a:extLst>
          </p:cNvPr>
          <p:cNvPicPr>
            <a:picLocks noChangeAspect="1"/>
          </p:cNvPicPr>
          <p:nvPr/>
        </p:nvPicPr>
        <p:blipFill>
          <a:blip r:embed="rId3"/>
          <a:stretch>
            <a:fillRect/>
          </a:stretch>
        </p:blipFill>
        <p:spPr>
          <a:xfrm>
            <a:off x="95862" y="4729018"/>
            <a:ext cx="5283670" cy="2114241"/>
          </a:xfrm>
          <a:prstGeom prst="rect">
            <a:avLst/>
          </a:prstGeom>
          <a:ln w="3175" cap="sq">
            <a:solidFill>
              <a:srgbClr val="000000"/>
            </a:solidFill>
            <a:prstDash val="solid"/>
            <a:miter lim="800000"/>
          </a:ln>
          <a:effectLst>
            <a:outerShdw blurRad="50800" dist="38100" dir="2700000" algn="tl" rotWithShape="0">
              <a:srgbClr val="000000">
                <a:alpha val="0"/>
              </a:srgbClr>
            </a:outerShdw>
          </a:effectLst>
        </p:spPr>
      </p:pic>
    </p:spTree>
    <p:extLst>
      <p:ext uri="{BB962C8B-B14F-4D97-AF65-F5344CB8AC3E}">
        <p14:creationId xmlns:p14="http://schemas.microsoft.com/office/powerpoint/2010/main" val="1632317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34036" y="1839723"/>
            <a:ext cx="6753785" cy="4538201"/>
          </a:xfrm>
          <a:prstGeom prst="rect">
            <a:avLst/>
          </a:prstGeom>
        </p:spPr>
      </p:pic>
      <p:sp>
        <p:nvSpPr>
          <p:cNvPr id="2" name="Title 1">
            <a:extLst>
              <a:ext uri="{FF2B5EF4-FFF2-40B4-BE49-F238E27FC236}">
                <a16:creationId xmlns:a16="http://schemas.microsoft.com/office/drawing/2014/main" id="{4F5FCFB4-5898-40FE-BF87-683AC4BDFE3C}"/>
              </a:ext>
            </a:extLst>
          </p:cNvPr>
          <p:cNvSpPr>
            <a:spLocks noGrp="1"/>
          </p:cNvSpPr>
          <p:nvPr>
            <p:ph type="title"/>
          </p:nvPr>
        </p:nvSpPr>
        <p:spPr/>
        <p:txBody>
          <a:bodyPr/>
          <a:lstStyle/>
          <a:p>
            <a:r>
              <a:rPr lang="nl-NL"/>
              <a:t>Dossier van de deelnemer</a:t>
            </a:r>
          </a:p>
        </p:txBody>
      </p:sp>
      <p:sp>
        <p:nvSpPr>
          <p:cNvPr id="4" name="TextBox 3"/>
          <p:cNvSpPr txBox="1"/>
          <p:nvPr/>
        </p:nvSpPr>
        <p:spPr>
          <a:xfrm>
            <a:off x="7208801" y="1694534"/>
            <a:ext cx="4625059" cy="2246769"/>
          </a:xfrm>
          <a:prstGeom prst="rect">
            <a:avLst/>
          </a:prstGeom>
          <a:noFill/>
        </p:spPr>
        <p:txBody>
          <a:bodyPr wrap="square" rtlCol="0">
            <a:spAutoFit/>
          </a:bodyPr>
          <a:lstStyle/>
          <a:p>
            <a:r>
              <a:rPr lang="nl-NL" sz="2000" dirty="0"/>
              <a:t>In het dossier van de deelnemer ziet u een lijst van de aangemaakte CRF's</a:t>
            </a:r>
          </a:p>
          <a:p>
            <a:endParaRPr lang="nl-NL" sz="2000" dirty="0"/>
          </a:p>
          <a:p>
            <a:r>
              <a:rPr lang="nl-NL" sz="2000" dirty="0"/>
              <a:t>Het Follow-up-formulier wordt blanco aangemaakt zodra de deelnemer is gerandomiseerd, maar mag pas op of na dag 28 ingevuld worden</a:t>
            </a:r>
          </a:p>
          <a:p>
            <a:endParaRPr lang="nl-NL" sz="2000" dirty="0"/>
          </a:p>
        </p:txBody>
      </p:sp>
      <p:sp>
        <p:nvSpPr>
          <p:cNvPr id="7" name="Oval 6"/>
          <p:cNvSpPr/>
          <p:nvPr/>
        </p:nvSpPr>
        <p:spPr>
          <a:xfrm>
            <a:off x="1198724" y="4343884"/>
            <a:ext cx="889156" cy="4795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p:nvPr/>
        </p:nvCxnSpPr>
        <p:spPr>
          <a:xfrm flipV="1">
            <a:off x="2087880" y="2857500"/>
            <a:ext cx="5120921" cy="172617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pic>
        <p:nvPicPr>
          <p:cNvPr id="12" name="Picture 11"/>
          <p:cNvPicPr>
            <a:picLocks noChangeAspect="1"/>
          </p:cNvPicPr>
          <p:nvPr/>
        </p:nvPicPr>
        <p:blipFill>
          <a:blip r:embed="rId3"/>
          <a:stretch>
            <a:fillRect/>
          </a:stretch>
        </p:blipFill>
        <p:spPr>
          <a:xfrm>
            <a:off x="10854592" y="4415004"/>
            <a:ext cx="979268" cy="1369651"/>
          </a:xfrm>
          <a:prstGeom prst="rect">
            <a:avLst/>
          </a:prstGeom>
          <a:ln>
            <a:solidFill>
              <a:schemeClr val="tx1"/>
            </a:solidFill>
          </a:ln>
        </p:spPr>
      </p:pic>
      <p:sp>
        <p:nvSpPr>
          <p:cNvPr id="13" name="TextBox 12"/>
          <p:cNvSpPr txBox="1"/>
          <p:nvPr/>
        </p:nvSpPr>
        <p:spPr>
          <a:xfrm>
            <a:off x="7208800" y="4346599"/>
            <a:ext cx="3466819" cy="1908215"/>
          </a:xfrm>
          <a:prstGeom prst="rect">
            <a:avLst/>
          </a:prstGeom>
          <a:noFill/>
        </p:spPr>
        <p:txBody>
          <a:bodyPr wrap="square" rtlCol="0">
            <a:spAutoFit/>
          </a:bodyPr>
          <a:lstStyle/>
          <a:p>
            <a:r>
              <a:rPr lang="nl-NL" sz="2000" dirty="0"/>
              <a:t>Om een CRF in te zien (‘View’) of te bewerken (‘Edit’) klikt u op de puntjes en selecteert u het gewenste icoon (voorkom ongelukken, gebruik ‘View’ tenzij u een wijziging van plan bent)</a:t>
            </a:r>
          </a:p>
          <a:p>
            <a:endParaRPr lang="nl-NL" dirty="0"/>
          </a:p>
        </p:txBody>
      </p:sp>
      <p:sp>
        <p:nvSpPr>
          <p:cNvPr id="14" name="Oval 13"/>
          <p:cNvSpPr/>
          <p:nvPr/>
        </p:nvSpPr>
        <p:spPr>
          <a:xfrm>
            <a:off x="3238500" y="4686300"/>
            <a:ext cx="191436" cy="2260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p:cNvCxnSpPr>
            <a:stCxn id="14" idx="6"/>
          </p:cNvCxnSpPr>
          <p:nvPr/>
        </p:nvCxnSpPr>
        <p:spPr>
          <a:xfrm flipV="1">
            <a:off x="3429936" y="4527161"/>
            <a:ext cx="3778863" cy="27216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07881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31557" y="1571225"/>
            <a:ext cx="7039739" cy="4791475"/>
          </a:xfrm>
          <a:prstGeom prst="rect">
            <a:avLst/>
          </a:prstGeom>
        </p:spPr>
      </p:pic>
      <p:cxnSp>
        <p:nvCxnSpPr>
          <p:cNvPr id="9" name="Straight Connector 8"/>
          <p:cNvCxnSpPr>
            <a:stCxn id="7" idx="0"/>
          </p:cNvCxnSpPr>
          <p:nvPr/>
        </p:nvCxnSpPr>
        <p:spPr>
          <a:xfrm flipV="1">
            <a:off x="6864682" y="2407921"/>
            <a:ext cx="519098" cy="777239"/>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4F5FCFB4-5898-40FE-BF87-683AC4BDFE3C}"/>
              </a:ext>
            </a:extLst>
          </p:cNvPr>
          <p:cNvSpPr>
            <a:spLocks noGrp="1"/>
          </p:cNvSpPr>
          <p:nvPr>
            <p:ph type="title"/>
          </p:nvPr>
        </p:nvSpPr>
        <p:spPr/>
        <p:txBody>
          <a:bodyPr/>
          <a:lstStyle/>
          <a:p>
            <a:r>
              <a:rPr lang="nl-NL"/>
              <a:t>Dossier van de deelnemer</a:t>
            </a:r>
          </a:p>
        </p:txBody>
      </p:sp>
      <p:sp>
        <p:nvSpPr>
          <p:cNvPr id="4" name="TextBox 3"/>
          <p:cNvSpPr txBox="1"/>
          <p:nvPr/>
        </p:nvSpPr>
        <p:spPr>
          <a:xfrm>
            <a:off x="7383780" y="2043383"/>
            <a:ext cx="4625059" cy="2246769"/>
          </a:xfrm>
          <a:prstGeom prst="rect">
            <a:avLst/>
          </a:prstGeom>
          <a:noFill/>
        </p:spPr>
        <p:txBody>
          <a:bodyPr wrap="square" rtlCol="0">
            <a:spAutoFit/>
          </a:bodyPr>
          <a:lstStyle/>
          <a:p>
            <a:r>
              <a:rPr lang="nl-NL" sz="2000" dirty="0"/>
              <a:t>Om een nieuw, blanco CRF aan te maken (6 maanden of Bijwerking) klikt u op ‘Add New’</a:t>
            </a:r>
          </a:p>
          <a:p>
            <a:endParaRPr lang="nl-NL" sz="2000" dirty="0"/>
          </a:p>
          <a:p>
            <a:r>
              <a:rPr lang="nl-NL" sz="2000" dirty="0"/>
              <a:t>Vervolgens selecteert u het gewenste formulier en de datum waarop het CRF ingevuld moet (‘Start Date’); u bevestigd door klikken op ‘Add visits’</a:t>
            </a:r>
          </a:p>
          <a:p>
            <a:endParaRPr lang="nl-NL" sz="2000" dirty="0"/>
          </a:p>
        </p:txBody>
      </p:sp>
      <p:sp>
        <p:nvSpPr>
          <p:cNvPr id="7" name="Oval 6"/>
          <p:cNvSpPr/>
          <p:nvPr/>
        </p:nvSpPr>
        <p:spPr>
          <a:xfrm>
            <a:off x="6558068" y="3185160"/>
            <a:ext cx="613228" cy="364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p:cNvPicPr>
            <a:picLocks noChangeAspect="1"/>
          </p:cNvPicPr>
          <p:nvPr/>
        </p:nvPicPr>
        <p:blipFill>
          <a:blip r:embed="rId3"/>
          <a:stretch>
            <a:fillRect/>
          </a:stretch>
        </p:blipFill>
        <p:spPr>
          <a:xfrm>
            <a:off x="1905094" y="3408069"/>
            <a:ext cx="2105716" cy="737313"/>
          </a:xfrm>
          <a:prstGeom prst="rect">
            <a:avLst/>
          </a:prstGeom>
        </p:spPr>
      </p:pic>
    </p:spTree>
    <p:extLst>
      <p:ext uri="{BB962C8B-B14F-4D97-AF65-F5344CB8AC3E}">
        <p14:creationId xmlns:p14="http://schemas.microsoft.com/office/powerpoint/2010/main" val="2663396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95E0-A71C-4599-B141-C76240877BF4}"/>
              </a:ext>
            </a:extLst>
          </p:cNvPr>
          <p:cNvSpPr>
            <a:spLocks noGrp="1"/>
          </p:cNvSpPr>
          <p:nvPr>
            <p:ph type="title"/>
          </p:nvPr>
        </p:nvSpPr>
        <p:spPr/>
        <p:txBody>
          <a:bodyPr/>
          <a:lstStyle/>
          <a:p>
            <a:r>
              <a:rPr lang="nl-NL"/>
              <a:t>CRF's invullen</a:t>
            </a:r>
            <a:endParaRPr lang="nl-NL" dirty="0"/>
          </a:p>
        </p:txBody>
      </p:sp>
      <p:sp>
        <p:nvSpPr>
          <p:cNvPr id="3" name="TextBox 2"/>
          <p:cNvSpPr txBox="1"/>
          <p:nvPr/>
        </p:nvSpPr>
        <p:spPr>
          <a:xfrm>
            <a:off x="838200" y="2460800"/>
            <a:ext cx="8620760" cy="1754326"/>
          </a:xfrm>
          <a:prstGeom prst="rect">
            <a:avLst/>
          </a:prstGeom>
          <a:noFill/>
        </p:spPr>
        <p:txBody>
          <a:bodyPr wrap="square" rtlCol="0">
            <a:spAutoFit/>
          </a:bodyPr>
          <a:lstStyle/>
          <a:p>
            <a:r>
              <a:rPr lang="nl-NL" sz="3600" dirty="0"/>
              <a:t>Op de CRF's ‘Follow-up’ en ‘6 maanden’ gaan alle vragen over het ziekenhuisverblijf </a:t>
            </a:r>
            <a:r>
              <a:rPr lang="nl-NL" sz="3600" u="sng" dirty="0"/>
              <a:t>na</a:t>
            </a:r>
            <a:r>
              <a:rPr lang="nl-NL" sz="3600" dirty="0"/>
              <a:t> de randomisatie van de deelnemer</a:t>
            </a:r>
          </a:p>
        </p:txBody>
      </p:sp>
    </p:spTree>
    <p:extLst>
      <p:ext uri="{BB962C8B-B14F-4D97-AF65-F5344CB8AC3E}">
        <p14:creationId xmlns:p14="http://schemas.microsoft.com/office/powerpoint/2010/main" val="3400169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0073" y="1671682"/>
            <a:ext cx="4913727" cy="4524315"/>
          </a:xfrm>
          <a:prstGeom prst="rect">
            <a:avLst/>
          </a:prstGeom>
          <a:noFill/>
        </p:spPr>
        <p:txBody>
          <a:bodyPr wrap="square" rtlCol="0">
            <a:spAutoFit/>
          </a:bodyPr>
          <a:lstStyle/>
          <a:p>
            <a:pPr marL="457200" indent="-457200">
              <a:buFont typeface="Arial" panose="020B0604020202020204" pitchFamily="34" charset="0"/>
              <a:buChar char="•"/>
            </a:pPr>
            <a:r>
              <a:rPr lang="nl-NL" sz="2400" dirty="0"/>
              <a:t>Let op u voor de follow-up op dag 28 het formulier ‘Follow-up’ moet gebruiken, niet ‘28-day Vital Status’</a:t>
            </a:r>
          </a:p>
          <a:p>
            <a:pPr marL="457200" indent="-457200">
              <a:buFont typeface="Arial" panose="020B0604020202020204" pitchFamily="34" charset="0"/>
              <a:buChar char="•"/>
            </a:pPr>
            <a:endParaRPr lang="nl-NL" sz="2400" dirty="0"/>
          </a:p>
          <a:p>
            <a:pPr marL="457200" indent="-457200">
              <a:buFont typeface="Arial" panose="020B0604020202020204" pitchFamily="34" charset="0"/>
              <a:buChar char="•"/>
            </a:pPr>
            <a:r>
              <a:rPr lang="nl-NL" sz="2400" dirty="0"/>
              <a:t>U voert gegevens in door een van de opties te selecteren of door tekst in het gewenste veld te typen</a:t>
            </a:r>
          </a:p>
          <a:p>
            <a:pPr marL="457200" indent="-457200">
              <a:buFont typeface="Arial" panose="020B0604020202020204" pitchFamily="34" charset="0"/>
              <a:buChar char="•"/>
            </a:pPr>
            <a:endParaRPr lang="nl-NL" sz="2400" dirty="0"/>
          </a:p>
          <a:p>
            <a:pPr marL="457200" indent="-457200">
              <a:buFont typeface="Arial" panose="020B0604020202020204" pitchFamily="34" charset="0"/>
              <a:buChar char="•"/>
            </a:pPr>
            <a:r>
              <a:rPr lang="nl-NL" sz="2400" dirty="0"/>
              <a:t>Om een datum in te voeren typt u </a:t>
            </a:r>
            <a:r>
              <a:rPr lang="nl-NL" sz="2400" b="1" dirty="0"/>
              <a:t>YYYY-MM-DD</a:t>
            </a:r>
            <a:r>
              <a:rPr lang="nl-NL" sz="2400" dirty="0"/>
              <a:t> in, of u gebruikt de kalender-widget</a:t>
            </a:r>
          </a:p>
        </p:txBody>
      </p:sp>
      <p:sp>
        <p:nvSpPr>
          <p:cNvPr id="8" name="Title 1">
            <a:extLst>
              <a:ext uri="{FF2B5EF4-FFF2-40B4-BE49-F238E27FC236}">
                <a16:creationId xmlns:a16="http://schemas.microsoft.com/office/drawing/2014/main" id="{431295E0-A71C-4599-B141-C76240877BF4}"/>
              </a:ext>
            </a:extLst>
          </p:cNvPr>
          <p:cNvSpPr>
            <a:spLocks noGrp="1"/>
          </p:cNvSpPr>
          <p:nvPr>
            <p:ph type="title"/>
          </p:nvPr>
        </p:nvSpPr>
        <p:spPr/>
        <p:txBody>
          <a:bodyPr/>
          <a:lstStyle/>
          <a:p>
            <a:r>
              <a:rPr lang="nl-NL"/>
              <a:t>CRF's invullen</a:t>
            </a:r>
            <a:endParaRPr lang="nl-NL" dirty="0"/>
          </a:p>
        </p:txBody>
      </p:sp>
      <p:pic>
        <p:nvPicPr>
          <p:cNvPr id="2" name="Afbeelding 1">
            <a:extLst>
              <a:ext uri="{FF2B5EF4-FFF2-40B4-BE49-F238E27FC236}">
                <a16:creationId xmlns:a16="http://schemas.microsoft.com/office/drawing/2014/main" id="{396E0F9A-F53D-8B60-217F-C4E26873EF7D}"/>
              </a:ext>
            </a:extLst>
          </p:cNvPr>
          <p:cNvPicPr>
            <a:picLocks noChangeAspect="1"/>
          </p:cNvPicPr>
          <p:nvPr/>
        </p:nvPicPr>
        <p:blipFill>
          <a:blip r:embed="rId2"/>
          <a:stretch>
            <a:fillRect/>
          </a:stretch>
        </p:blipFill>
        <p:spPr>
          <a:xfrm>
            <a:off x="196434" y="1570180"/>
            <a:ext cx="5361171" cy="5093855"/>
          </a:xfrm>
          <a:prstGeom prst="rect">
            <a:avLst/>
          </a:prstGeom>
          <a:ln w="3175" cap="sq">
            <a:solidFill>
              <a:srgbClr val="000000"/>
            </a:solidFill>
            <a:prstDash val="solid"/>
            <a:miter lim="800000"/>
          </a:ln>
          <a:effectLst>
            <a:outerShdw blurRad="50800" dist="38100" dir="2700000" algn="tl" rotWithShape="0">
              <a:srgbClr val="000000">
                <a:alpha val="0"/>
              </a:srgbClr>
            </a:outerShdw>
          </a:effectLst>
        </p:spPr>
      </p:pic>
    </p:spTree>
    <p:extLst>
      <p:ext uri="{BB962C8B-B14F-4D97-AF65-F5344CB8AC3E}">
        <p14:creationId xmlns:p14="http://schemas.microsoft.com/office/powerpoint/2010/main" val="2122823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FB3BD-E35F-4714-9E82-EA483EC339F3}"/>
              </a:ext>
            </a:extLst>
          </p:cNvPr>
          <p:cNvSpPr>
            <a:spLocks noGrp="1"/>
          </p:cNvSpPr>
          <p:nvPr>
            <p:ph type="title"/>
          </p:nvPr>
        </p:nvSpPr>
        <p:spPr/>
        <p:txBody>
          <a:bodyPr/>
          <a:lstStyle/>
          <a:p>
            <a:r>
              <a:rPr lang="nl-NL"/>
              <a:t>Waarschuwingen</a:t>
            </a:r>
          </a:p>
        </p:txBody>
      </p:sp>
      <p:sp>
        <p:nvSpPr>
          <p:cNvPr id="6" name="TextBox 5"/>
          <p:cNvSpPr txBox="1"/>
          <p:nvPr/>
        </p:nvSpPr>
        <p:spPr>
          <a:xfrm>
            <a:off x="5886939" y="1594839"/>
            <a:ext cx="5360181" cy="4493538"/>
          </a:xfrm>
          <a:prstGeom prst="rect">
            <a:avLst/>
          </a:prstGeom>
          <a:noFill/>
        </p:spPr>
        <p:txBody>
          <a:bodyPr wrap="square" rtlCol="0">
            <a:spAutoFit/>
          </a:bodyPr>
          <a:lstStyle/>
          <a:p>
            <a:pPr marL="457200" indent="-457200">
              <a:buFont typeface="Arial" panose="020B0604020202020204" pitchFamily="34" charset="0"/>
              <a:buChar char="•"/>
            </a:pPr>
            <a:r>
              <a:rPr lang="nl-NL" sz="2600" dirty="0"/>
              <a:t>Een waarschuwing verschijnt als u een waarden invoert die niet door de validatie komt</a:t>
            </a:r>
          </a:p>
          <a:p>
            <a:pPr marL="457200" indent="-457200">
              <a:buFont typeface="Arial" panose="020B0604020202020204" pitchFamily="34" charset="0"/>
              <a:buChar char="•"/>
            </a:pPr>
            <a:endParaRPr lang="nl-NL" sz="2600" dirty="0"/>
          </a:p>
          <a:p>
            <a:pPr marL="457200" indent="-457200">
              <a:buFont typeface="Arial" panose="020B0604020202020204" pitchFamily="34" charset="0"/>
              <a:buChar char="•"/>
            </a:pPr>
            <a:r>
              <a:rPr lang="nl-NL" sz="2600" dirty="0"/>
              <a:t>In dit voorbeeld is een ander geboortejaar ingevoerd dan in de randomisatiegegevens staat (geboortejaar en geslacht worden opgeslagen zodat gegevens niet per ongeluk bij de verkeerde deelnemer ingevoerd worden)</a:t>
            </a:r>
          </a:p>
          <a:p>
            <a:r>
              <a:rPr lang="nl-NL"/>
              <a:t> </a:t>
            </a:r>
            <a:endParaRPr lang="nl-NL" sz="2600" b="1" dirty="0"/>
          </a:p>
        </p:txBody>
      </p:sp>
      <p:pic>
        <p:nvPicPr>
          <p:cNvPr id="3" name="Afbeelding 2">
            <a:extLst>
              <a:ext uri="{FF2B5EF4-FFF2-40B4-BE49-F238E27FC236}">
                <a16:creationId xmlns:a16="http://schemas.microsoft.com/office/drawing/2014/main" id="{7759E5AC-2F5D-3F5D-6598-262276ED84BF}"/>
              </a:ext>
            </a:extLst>
          </p:cNvPr>
          <p:cNvPicPr>
            <a:picLocks noChangeAspect="1"/>
          </p:cNvPicPr>
          <p:nvPr/>
        </p:nvPicPr>
        <p:blipFill>
          <a:blip r:embed="rId2"/>
          <a:stretch>
            <a:fillRect/>
          </a:stretch>
        </p:blipFill>
        <p:spPr>
          <a:xfrm>
            <a:off x="281476" y="1594839"/>
            <a:ext cx="5605463" cy="5095875"/>
          </a:xfrm>
          <a:prstGeom prst="rect">
            <a:avLst/>
          </a:prstGeom>
          <a:ln w="3175" cap="sq">
            <a:solidFill>
              <a:srgbClr val="000000"/>
            </a:solidFill>
            <a:prstDash val="solid"/>
            <a:miter lim="800000"/>
          </a:ln>
          <a:effectLst>
            <a:outerShdw blurRad="50800" dist="38100" dir="2700000" algn="tl" rotWithShape="0">
              <a:srgbClr val="000000">
                <a:alpha val="0"/>
              </a:srgbClr>
            </a:outerShdw>
          </a:effectLst>
        </p:spPr>
      </p:pic>
    </p:spTree>
    <p:extLst>
      <p:ext uri="{BB962C8B-B14F-4D97-AF65-F5344CB8AC3E}">
        <p14:creationId xmlns:p14="http://schemas.microsoft.com/office/powerpoint/2010/main" val="1712825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20927" y="1772863"/>
            <a:ext cx="5209073" cy="4343457"/>
          </a:xfrm>
        </p:spPr>
        <p:txBody>
          <a:bodyPr>
            <a:normAutofit fontScale="85000" lnSpcReduction="20000"/>
          </a:bodyPr>
          <a:lstStyle/>
          <a:p>
            <a:r>
              <a:rPr lang="nl-NL" sz="2600" dirty="0"/>
              <a:t>In het Follow-up CRF, selecteert u in de lijst van behandelingen alle behandelingen die patiënt heeft gehad (hetzij voor de studie, hetzij als normale zorg)</a:t>
            </a:r>
          </a:p>
          <a:p>
            <a:endParaRPr lang="nl-NL" sz="2600" dirty="0"/>
          </a:p>
          <a:p>
            <a:r>
              <a:rPr lang="nl-NL" sz="2600" dirty="0"/>
              <a:t>De toegewezen RECOVERY studiebehandeling vinkt u alleen aan als de patiënt die werkelijk gehad heeft</a:t>
            </a:r>
          </a:p>
          <a:p>
            <a:pPr marL="0" indent="0">
              <a:buNone/>
            </a:pPr>
            <a:endParaRPr lang="nl-NL" sz="2600" dirty="0"/>
          </a:p>
          <a:p>
            <a:r>
              <a:rPr lang="nl-NL" sz="2600" dirty="0"/>
              <a:t>Vink alle toegepaste behandelingen aan, ook als een middel (bv. oseltamivir) toegediend is terwijl het niet door de studie was toegewezen</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nl-NL"/>
              <a:t>CRF's invullen</a:t>
            </a:r>
            <a:endParaRPr lang="nl-NL" dirty="0"/>
          </a:p>
        </p:txBody>
      </p:sp>
      <p:pic>
        <p:nvPicPr>
          <p:cNvPr id="2" name="Afbeelding 1">
            <a:extLst>
              <a:ext uri="{FF2B5EF4-FFF2-40B4-BE49-F238E27FC236}">
                <a16:creationId xmlns:a16="http://schemas.microsoft.com/office/drawing/2014/main" id="{E31D14BA-E93C-9C89-80DE-BF3214F6BAC8}"/>
              </a:ext>
            </a:extLst>
          </p:cNvPr>
          <p:cNvPicPr>
            <a:picLocks noChangeAspect="1"/>
          </p:cNvPicPr>
          <p:nvPr/>
        </p:nvPicPr>
        <p:blipFill>
          <a:blip r:embed="rId2"/>
          <a:stretch>
            <a:fillRect/>
          </a:stretch>
        </p:blipFill>
        <p:spPr>
          <a:xfrm>
            <a:off x="273368" y="1390074"/>
            <a:ext cx="5748866" cy="5398654"/>
          </a:xfrm>
          <a:prstGeom prst="rect">
            <a:avLst/>
          </a:prstGeom>
          <a:ln w="3175" cap="sq">
            <a:solidFill>
              <a:srgbClr val="000000"/>
            </a:solidFill>
            <a:prstDash val="solid"/>
            <a:miter lim="800000"/>
          </a:ln>
          <a:effectLst>
            <a:outerShdw blurRad="50800" dist="38100" dir="2700000" algn="tl" rotWithShape="0">
              <a:srgbClr val="000000">
                <a:alpha val="0"/>
              </a:srgbClr>
            </a:outerShdw>
          </a:effectLst>
        </p:spPr>
      </p:pic>
    </p:spTree>
    <p:extLst>
      <p:ext uri="{BB962C8B-B14F-4D97-AF65-F5344CB8AC3E}">
        <p14:creationId xmlns:p14="http://schemas.microsoft.com/office/powerpoint/2010/main" val="653611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21167" y="1661103"/>
            <a:ext cx="10360193" cy="4343457"/>
          </a:xfrm>
        </p:spPr>
        <p:txBody>
          <a:bodyPr>
            <a:normAutofit/>
          </a:bodyPr>
          <a:lstStyle/>
          <a:p>
            <a:r>
              <a:rPr lang="nl-NL" sz="2600" dirty="0"/>
              <a:t>Andere vragen in de CRF's betreffen de resultaten voor de primaire studie-uitkomsten, de veiligheid en de tests op SARS-CoV-2 en influenza</a:t>
            </a:r>
          </a:p>
          <a:p>
            <a:endParaRPr lang="nl-NL" sz="2600" dirty="0"/>
          </a:p>
          <a:p>
            <a:r>
              <a:rPr lang="nl-NL" sz="2600" dirty="0"/>
              <a:t>De uitslag van de nier- en leverfunctietests zet u in de Follow-up CRF als ze zijn uitgevoerd als routineonderzoek (zo niet, vink dan ‘niet uitgevoerd’ aan, want dit zijn geen studiemonsters)</a:t>
            </a:r>
          </a:p>
          <a:p>
            <a:endParaRPr lang="nl-NL" sz="2600" dirty="0"/>
          </a:p>
          <a:p>
            <a:r>
              <a:rPr lang="nl-NL" sz="2600" dirty="0"/>
              <a:t>Wij hopen dat de vragen op het CRF voor zich spreken, maar mocht u uitleg nodig hebben, stel uw vraag dan aan het onderzoeksteam (</a:t>
            </a:r>
            <a:r>
              <a:rPr lang="nl-NL" sz="2600" dirty="0">
                <a:hlinkClick r:id="rId2"/>
              </a:rPr>
              <a:t>recovery@ecraid.eu</a:t>
            </a:r>
            <a:r>
              <a:rPr lang="nl-NL" sz="2600" dirty="0"/>
              <a:t>) </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nl-NL"/>
              <a:t>CRF's invullen</a:t>
            </a:r>
            <a:endParaRPr lang="nl-NL" dirty="0"/>
          </a:p>
        </p:txBody>
      </p:sp>
    </p:spTree>
    <p:extLst>
      <p:ext uri="{BB962C8B-B14F-4D97-AF65-F5344CB8AC3E}">
        <p14:creationId xmlns:p14="http://schemas.microsoft.com/office/powerpoint/2010/main" val="2877458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Voltooien van de invoer</a:t>
            </a:r>
          </a:p>
        </p:txBody>
      </p:sp>
      <p:sp>
        <p:nvSpPr>
          <p:cNvPr id="5" name="TextBox 4"/>
          <p:cNvSpPr txBox="1"/>
          <p:nvPr/>
        </p:nvSpPr>
        <p:spPr>
          <a:xfrm>
            <a:off x="7152751" y="3110946"/>
            <a:ext cx="4421298" cy="2492990"/>
          </a:xfrm>
          <a:prstGeom prst="rect">
            <a:avLst/>
          </a:prstGeom>
          <a:noFill/>
        </p:spPr>
        <p:txBody>
          <a:bodyPr wrap="square" rtlCol="0">
            <a:spAutoFit/>
          </a:bodyPr>
          <a:lstStyle/>
          <a:p>
            <a:pPr marL="457200" indent="-457200">
              <a:buFont typeface="Arial" panose="020B0604020202020204" pitchFamily="34" charset="0"/>
              <a:buChar char="•"/>
            </a:pPr>
            <a:r>
              <a:rPr lang="nl-NL" sz="2600" dirty="0"/>
              <a:t>Om de invoer van gegevens in het CRF af te sluiten klikt u op de knop </a:t>
            </a:r>
            <a:r>
              <a:rPr lang="nl-NL" sz="2600" b="1" dirty="0"/>
              <a:t>Complete</a:t>
            </a:r>
          </a:p>
          <a:p>
            <a:pPr marL="457200" indent="-457200">
              <a:buFont typeface="Arial" panose="020B0604020202020204" pitchFamily="34" charset="0"/>
              <a:buChar char="•"/>
            </a:pPr>
            <a:endParaRPr lang="nl-NL" sz="2600" dirty="0"/>
          </a:p>
          <a:p>
            <a:pPr marL="457200" indent="-457200">
              <a:buFont typeface="Arial" panose="020B0604020202020204" pitchFamily="34" charset="0"/>
              <a:buChar char="•"/>
            </a:pPr>
            <a:r>
              <a:rPr lang="nl-NL" sz="2600" dirty="0"/>
              <a:t>En vervolgens op </a:t>
            </a:r>
            <a:r>
              <a:rPr lang="nl-NL" sz="2600" b="1" dirty="0"/>
              <a:t>Confirm</a:t>
            </a:r>
            <a:r>
              <a:rPr lang="nl-NL"/>
              <a:t>  </a:t>
            </a:r>
          </a:p>
          <a:p>
            <a:endParaRPr lang="nl-NL" sz="2600" dirty="0"/>
          </a:p>
        </p:txBody>
      </p:sp>
      <p:sp>
        <p:nvSpPr>
          <p:cNvPr id="6" name="Tijdelijke aanduiding voor inhoud 5">
            <a:extLst>
              <a:ext uri="{FF2B5EF4-FFF2-40B4-BE49-F238E27FC236}">
                <a16:creationId xmlns:a16="http://schemas.microsoft.com/office/drawing/2014/main" id="{3310EB7B-CA72-680A-C588-CFFFF456F09E}"/>
              </a:ext>
            </a:extLst>
          </p:cNvPr>
          <p:cNvSpPr>
            <a:spLocks noGrp="1"/>
          </p:cNvSpPr>
          <p:nvPr>
            <p:ph idx="1"/>
          </p:nvPr>
        </p:nvSpPr>
        <p:spPr/>
        <p:txBody>
          <a:bodyPr/>
          <a:lstStyle/>
          <a:p>
            <a:endParaRPr lang="nl-NL"/>
          </a:p>
        </p:txBody>
      </p:sp>
      <p:pic>
        <p:nvPicPr>
          <p:cNvPr id="7" name="Afbeelding 6">
            <a:extLst>
              <a:ext uri="{FF2B5EF4-FFF2-40B4-BE49-F238E27FC236}">
                <a16:creationId xmlns:a16="http://schemas.microsoft.com/office/drawing/2014/main" id="{1536C1BE-9251-9E00-3344-C85A64E9D3F0}"/>
              </a:ext>
            </a:extLst>
          </p:cNvPr>
          <p:cNvPicPr>
            <a:picLocks noChangeAspect="1"/>
          </p:cNvPicPr>
          <p:nvPr/>
        </p:nvPicPr>
        <p:blipFill rotWithShape="1">
          <a:blip r:embed="rId2"/>
          <a:srcRect t="18134"/>
          <a:stretch/>
        </p:blipFill>
        <p:spPr>
          <a:xfrm>
            <a:off x="504201" y="1596885"/>
            <a:ext cx="4782009" cy="4825713"/>
          </a:xfrm>
          <a:prstGeom prst="rect">
            <a:avLst/>
          </a:prstGeom>
          <a:ln w="3175" cap="sq">
            <a:solidFill>
              <a:srgbClr val="000000"/>
            </a:solidFill>
            <a:prstDash val="solid"/>
            <a:miter lim="800000"/>
          </a:ln>
          <a:effectLst>
            <a:outerShdw blurRad="50800" dist="38100" dir="2700000" algn="tl" rotWithShape="0">
              <a:srgbClr val="000000">
                <a:alpha val="0"/>
              </a:srgbClr>
            </a:outerShdw>
          </a:effectLst>
        </p:spPr>
      </p:pic>
    </p:spTree>
    <p:extLst>
      <p:ext uri="{BB962C8B-B14F-4D97-AF65-F5344CB8AC3E}">
        <p14:creationId xmlns:p14="http://schemas.microsoft.com/office/powerpoint/2010/main" val="4124369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Foutmelding</a:t>
            </a:r>
          </a:p>
        </p:txBody>
      </p:sp>
      <p:sp>
        <p:nvSpPr>
          <p:cNvPr id="6" name="Rectangle 5"/>
          <p:cNvSpPr/>
          <p:nvPr/>
        </p:nvSpPr>
        <p:spPr>
          <a:xfrm>
            <a:off x="7015089" y="2781176"/>
            <a:ext cx="4914314" cy="3293209"/>
          </a:xfrm>
          <a:prstGeom prst="rect">
            <a:avLst/>
          </a:prstGeom>
        </p:spPr>
        <p:txBody>
          <a:bodyPr wrap="square">
            <a:spAutoFit/>
          </a:bodyPr>
          <a:lstStyle/>
          <a:p>
            <a:pPr marL="457200" indent="-457200">
              <a:buFont typeface="Arial" panose="020B0604020202020204" pitchFamily="34" charset="0"/>
              <a:buChar char="•"/>
            </a:pPr>
            <a:r>
              <a:rPr lang="nl-NL" sz="2600" dirty="0">
                <a:latin typeface="Calibri" panose="020F0502020204030204" pitchFamily="34" charset="0"/>
              </a:rPr>
              <a:t>U krijgt een Alert-melding als er ergens een fout zit in de ingevoerde gegevens. </a:t>
            </a:r>
          </a:p>
          <a:p>
            <a:pPr marL="457200" indent="-457200">
              <a:buFont typeface="Arial" panose="020B0604020202020204" pitchFamily="34" charset="0"/>
              <a:buChar char="•"/>
            </a:pPr>
            <a:endParaRPr lang="nl-NL" sz="2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nl-NL" sz="2600" dirty="0">
                <a:latin typeface="Calibri" panose="020F0502020204030204" pitchFamily="34" charset="0"/>
              </a:rPr>
              <a:t>De melding verschijnt niet als uw invoer foutloos is. Klik op </a:t>
            </a:r>
            <a:r>
              <a:rPr lang="nl-NL" sz="2600" b="1" dirty="0">
                <a:latin typeface="Calibri" panose="020F0502020204030204" pitchFamily="34" charset="0"/>
              </a:rPr>
              <a:t>cancel</a:t>
            </a:r>
            <a:r>
              <a:rPr lang="nl-NL" sz="2600" dirty="0">
                <a:latin typeface="Calibri" panose="020F0502020204030204" pitchFamily="34" charset="0"/>
              </a:rPr>
              <a:t> om bij de fout te komen om hem op te lossen.</a:t>
            </a:r>
            <a:endParaRPr lang="nl-NL" sz="2600" dirty="0"/>
          </a:p>
        </p:txBody>
      </p:sp>
      <p:sp>
        <p:nvSpPr>
          <p:cNvPr id="5" name="Tijdelijke aanduiding voor inhoud 4">
            <a:extLst>
              <a:ext uri="{FF2B5EF4-FFF2-40B4-BE49-F238E27FC236}">
                <a16:creationId xmlns:a16="http://schemas.microsoft.com/office/drawing/2014/main" id="{F8D31BC3-DD8E-4F16-11CB-152648D4FE84}"/>
              </a:ext>
            </a:extLst>
          </p:cNvPr>
          <p:cNvSpPr>
            <a:spLocks noGrp="1"/>
          </p:cNvSpPr>
          <p:nvPr>
            <p:ph idx="1"/>
          </p:nvPr>
        </p:nvSpPr>
        <p:spPr/>
        <p:txBody>
          <a:bodyPr/>
          <a:lstStyle/>
          <a:p>
            <a:endParaRPr lang="nl-NL" dirty="0"/>
          </a:p>
        </p:txBody>
      </p:sp>
      <p:pic>
        <p:nvPicPr>
          <p:cNvPr id="7" name="Afbeelding 6">
            <a:extLst>
              <a:ext uri="{FF2B5EF4-FFF2-40B4-BE49-F238E27FC236}">
                <a16:creationId xmlns:a16="http://schemas.microsoft.com/office/drawing/2014/main" id="{7D28950E-206A-2E2F-6FC8-C4A657FCDF06}"/>
              </a:ext>
            </a:extLst>
          </p:cNvPr>
          <p:cNvPicPr>
            <a:picLocks noChangeAspect="1"/>
          </p:cNvPicPr>
          <p:nvPr/>
        </p:nvPicPr>
        <p:blipFill rotWithShape="1">
          <a:blip r:embed="rId2"/>
          <a:srcRect l="1814" r="2191"/>
          <a:stretch/>
        </p:blipFill>
        <p:spPr>
          <a:xfrm>
            <a:off x="256898" y="2197711"/>
            <a:ext cx="6758191" cy="3762382"/>
          </a:xfrm>
          <a:prstGeom prst="rect">
            <a:avLst/>
          </a:prstGeom>
        </p:spPr>
      </p:pic>
    </p:spTree>
    <p:extLst>
      <p:ext uri="{BB962C8B-B14F-4D97-AF65-F5344CB8AC3E}">
        <p14:creationId xmlns:p14="http://schemas.microsoft.com/office/powerpoint/2010/main" val="76190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a:t>Follow-up-gegevens verzamelen</a:t>
            </a:r>
            <a:endParaRPr lang="nl-NL" dirty="0"/>
          </a:p>
        </p:txBody>
      </p:sp>
      <p:sp>
        <p:nvSpPr>
          <p:cNvPr id="3" name="Content Placeholder 2">
            <a:extLst>
              <a:ext uri="{FF2B5EF4-FFF2-40B4-BE49-F238E27FC236}">
                <a16:creationId xmlns:a16="http://schemas.microsoft.com/office/drawing/2014/main" id="{F782FFF2-07C1-4D1E-916A-E6DA4AE0DC32}"/>
              </a:ext>
            </a:extLst>
          </p:cNvPr>
          <p:cNvSpPr>
            <a:spLocks noGrp="1"/>
          </p:cNvSpPr>
          <p:nvPr>
            <p:ph idx="1"/>
          </p:nvPr>
        </p:nvSpPr>
        <p:spPr>
          <a:xfrm>
            <a:off x="380117" y="1501127"/>
            <a:ext cx="11253083" cy="5356873"/>
          </a:xfrm>
        </p:spPr>
        <p:txBody>
          <a:bodyPr>
            <a:noAutofit/>
          </a:bodyPr>
          <a:lstStyle/>
          <a:p>
            <a:r>
              <a:rPr lang="nl-NL" sz="1800" dirty="0"/>
              <a:t>RECOVERY EU verzamelt follow-up-gegevens op twee tijdstippen</a:t>
            </a:r>
          </a:p>
          <a:p>
            <a:pPr lvl="1"/>
            <a:r>
              <a:rPr lang="nl-NL" sz="1600" dirty="0"/>
              <a:t>28 dagen na randomisatie</a:t>
            </a:r>
          </a:p>
          <a:p>
            <a:pPr lvl="1"/>
            <a:r>
              <a:rPr lang="nl-NL" sz="1600" dirty="0"/>
              <a:t>6 maanden na randomisatie</a:t>
            </a:r>
          </a:p>
          <a:p>
            <a:endParaRPr lang="nl-NL" sz="1800" dirty="0"/>
          </a:p>
          <a:p>
            <a:r>
              <a:rPr lang="nl-NL" sz="1800" dirty="0"/>
              <a:t>Voor elk tijdstip worden de gegevens ingevoerd in één online formulier, in het </a:t>
            </a:r>
            <a:r>
              <a:rPr lang="nl-NL" sz="1800" dirty="0" err="1"/>
              <a:t>OpenClinica</a:t>
            </a:r>
            <a:r>
              <a:rPr lang="nl-NL" sz="1800" dirty="0"/>
              <a:t> systeem</a:t>
            </a:r>
          </a:p>
          <a:p>
            <a:endParaRPr lang="nl-NL" sz="1800" dirty="0"/>
          </a:p>
          <a:p>
            <a:r>
              <a:rPr lang="nl-NL" sz="1800" dirty="0"/>
              <a:t>Voorbeelden van de formulieren voor follow-up en bijwerkingen vindt u op de webpagina ‘Follow-up’ (</a:t>
            </a:r>
            <a:r>
              <a:rPr lang="nl-NL" sz="1800" dirty="0">
                <a:hlinkClick r:id="rId2"/>
              </a:rPr>
              <a:t>www.recovery.net</a:t>
            </a:r>
            <a:r>
              <a:rPr lang="nl-NL" sz="1800" dirty="0"/>
              <a:t>) </a:t>
            </a:r>
          </a:p>
          <a:p>
            <a:pPr lvl="1"/>
            <a:endParaRPr lang="nl-NL" sz="1600" dirty="0"/>
          </a:p>
          <a:p>
            <a:pPr marL="285750" indent="-285750"/>
            <a:r>
              <a:rPr lang="nl-NL" sz="1800" dirty="0"/>
              <a:t>Als u meent dat u de follow-up betrouwbaar kunt invullen enkel met uw medische dossiers, dan mag u dat doen zonder contact op te nemen met de deelnemer/diens naaste</a:t>
            </a:r>
          </a:p>
          <a:p>
            <a:pPr marL="742950" lvl="1" indent="-285750"/>
            <a:r>
              <a:rPr lang="nl-NL" sz="1600" dirty="0"/>
              <a:t>Let op, uw dossiers moeten dan betrouwbare informatie bevatten over overlijden en heropname (inclusief andere ziekenhuizen waar de patiënt terecht kan komen)</a:t>
            </a:r>
          </a:p>
          <a:p>
            <a:pPr marL="742950" lvl="1" indent="-285750"/>
            <a:endParaRPr lang="nl-NL" sz="1600" dirty="0"/>
          </a:p>
          <a:p>
            <a:pPr marL="285750" indent="-285750"/>
            <a:r>
              <a:rPr lang="nl-NL" sz="1800" dirty="0"/>
              <a:t>Als u niet beschikt over de nodige informatie moet u navraag doen bij de patiënt/diens naaste</a:t>
            </a:r>
          </a:p>
          <a:p>
            <a:pPr marL="742950" lvl="1" indent="-285750"/>
            <a:r>
              <a:rPr lang="nl-NL" sz="1600" dirty="0"/>
              <a:t>In dat geval horen ze van tevoren gewaarschuwd te zijn dat het onderzoeksteam contact zal opnemen</a:t>
            </a:r>
          </a:p>
          <a:p>
            <a:pPr marL="742950" lvl="1" indent="-285750"/>
            <a:r>
              <a:rPr lang="nl-NL" sz="1600" dirty="0"/>
              <a:t>Nadat u de patiënt/naaste gesproken heb (of na meerdere vergeefse pogingen) vult u het formulier zo goed mogelijk in</a:t>
            </a:r>
          </a:p>
        </p:txBody>
      </p:sp>
    </p:spTree>
    <p:extLst>
      <p:ext uri="{BB962C8B-B14F-4D97-AF65-F5344CB8AC3E}">
        <p14:creationId xmlns:p14="http://schemas.microsoft.com/office/powerpoint/2010/main" val="3747241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Een query toevoegen</a:t>
            </a:r>
          </a:p>
        </p:txBody>
      </p:sp>
      <p:sp>
        <p:nvSpPr>
          <p:cNvPr id="5" name="Rectangle 4"/>
          <p:cNvSpPr/>
          <p:nvPr/>
        </p:nvSpPr>
        <p:spPr>
          <a:xfrm>
            <a:off x="7186613" y="2382559"/>
            <a:ext cx="4329112" cy="2893100"/>
          </a:xfrm>
          <a:prstGeom prst="rect">
            <a:avLst/>
          </a:prstGeom>
        </p:spPr>
        <p:txBody>
          <a:bodyPr wrap="square">
            <a:spAutoFit/>
          </a:bodyPr>
          <a:lstStyle/>
          <a:p>
            <a:pPr marL="457200" indent="-457200">
              <a:buFont typeface="Arial" panose="020B0604020202020204" pitchFamily="34" charset="0"/>
              <a:buChar char="•"/>
            </a:pPr>
            <a:r>
              <a:rPr lang="nl-NL" sz="2600" dirty="0"/>
              <a:t>Klik op de knop </a:t>
            </a:r>
            <a:r>
              <a:rPr lang="nl-NL" sz="2600" b="1" dirty="0"/>
              <a:t>New</a:t>
            </a:r>
            <a:r>
              <a:rPr lang="nl-NL" sz="2600" dirty="0"/>
              <a:t> naast </a:t>
            </a:r>
            <a:r>
              <a:rPr lang="nl-NL" sz="2600" b="1" dirty="0"/>
              <a:t>Queries</a:t>
            </a:r>
            <a:r>
              <a:rPr lang="nl-NL" sz="2600" dirty="0"/>
              <a:t>; klik vervolgens in het tekstvak en type daar de nodige informatie. </a:t>
            </a:r>
          </a:p>
          <a:p>
            <a:pPr marL="457200" indent="-457200">
              <a:buFont typeface="Arial" panose="020B0604020202020204" pitchFamily="34" charset="0"/>
              <a:buChar char="•"/>
            </a:pPr>
            <a:endParaRPr lang="nl-NL" sz="2600" dirty="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nl-NL" sz="2600" dirty="0"/>
              <a:t>Klik op </a:t>
            </a:r>
            <a:r>
              <a:rPr lang="nl-NL" sz="2600" b="1" dirty="0"/>
              <a:t>Add Query</a:t>
            </a:r>
            <a:r>
              <a:rPr lang="nl-NL" sz="2600" dirty="0"/>
              <a:t> om uw query op te slaan.</a:t>
            </a:r>
          </a:p>
        </p:txBody>
      </p:sp>
      <p:sp>
        <p:nvSpPr>
          <p:cNvPr id="8" name="Tijdelijke aanduiding voor inhoud 7">
            <a:extLst>
              <a:ext uri="{FF2B5EF4-FFF2-40B4-BE49-F238E27FC236}">
                <a16:creationId xmlns:a16="http://schemas.microsoft.com/office/drawing/2014/main" id="{BAC2319E-ACF1-9D7B-FE19-8D243A20B823}"/>
              </a:ext>
            </a:extLst>
          </p:cNvPr>
          <p:cNvSpPr>
            <a:spLocks noGrp="1"/>
          </p:cNvSpPr>
          <p:nvPr>
            <p:ph idx="1"/>
          </p:nvPr>
        </p:nvSpPr>
        <p:spPr/>
        <p:txBody>
          <a:bodyPr/>
          <a:lstStyle/>
          <a:p>
            <a:endParaRPr lang="nl-NL"/>
          </a:p>
        </p:txBody>
      </p:sp>
      <p:pic>
        <p:nvPicPr>
          <p:cNvPr id="9" name="Afbeelding 8">
            <a:extLst>
              <a:ext uri="{FF2B5EF4-FFF2-40B4-BE49-F238E27FC236}">
                <a16:creationId xmlns:a16="http://schemas.microsoft.com/office/drawing/2014/main" id="{5341E36C-1C70-1423-E25C-FD8A8ACF84A7}"/>
              </a:ext>
            </a:extLst>
          </p:cNvPr>
          <p:cNvPicPr>
            <a:picLocks noChangeAspect="1"/>
          </p:cNvPicPr>
          <p:nvPr/>
        </p:nvPicPr>
        <p:blipFill>
          <a:blip r:embed="rId2"/>
          <a:stretch>
            <a:fillRect/>
          </a:stretch>
        </p:blipFill>
        <p:spPr>
          <a:xfrm>
            <a:off x="206284" y="2055741"/>
            <a:ext cx="6629945" cy="2232193"/>
          </a:xfrm>
          <a:prstGeom prst="rect">
            <a:avLst/>
          </a:prstGeom>
        </p:spPr>
      </p:pic>
      <p:cxnSp>
        <p:nvCxnSpPr>
          <p:cNvPr id="10" name="Rechte verbindingslijn met pijl 9">
            <a:extLst>
              <a:ext uri="{FF2B5EF4-FFF2-40B4-BE49-F238E27FC236}">
                <a16:creationId xmlns:a16="http://schemas.microsoft.com/office/drawing/2014/main" id="{54232A8C-C340-13D9-509F-031F95603E96}"/>
              </a:ext>
            </a:extLst>
          </p:cNvPr>
          <p:cNvCxnSpPr/>
          <p:nvPr/>
        </p:nvCxnSpPr>
        <p:spPr>
          <a:xfrm flipV="1">
            <a:off x="3335384" y="3513952"/>
            <a:ext cx="0" cy="7739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70046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Een query toevoegen</a:t>
            </a:r>
          </a:p>
        </p:txBody>
      </p:sp>
      <p:sp>
        <p:nvSpPr>
          <p:cNvPr id="5" name="Rectangle 4"/>
          <p:cNvSpPr/>
          <p:nvPr/>
        </p:nvSpPr>
        <p:spPr>
          <a:xfrm>
            <a:off x="7186613" y="2382559"/>
            <a:ext cx="4329112" cy="2893100"/>
          </a:xfrm>
          <a:prstGeom prst="rect">
            <a:avLst/>
          </a:prstGeom>
        </p:spPr>
        <p:txBody>
          <a:bodyPr wrap="square">
            <a:spAutoFit/>
          </a:bodyPr>
          <a:lstStyle/>
          <a:p>
            <a:pPr marL="457200" indent="-457200">
              <a:buFont typeface="Arial" panose="020B0604020202020204" pitchFamily="34" charset="0"/>
              <a:buChar char="•"/>
            </a:pPr>
            <a:r>
              <a:rPr lang="nl-NL" sz="2600" dirty="0"/>
              <a:t>Klik op de knop </a:t>
            </a:r>
            <a:r>
              <a:rPr lang="nl-NL" sz="2600" b="1" dirty="0"/>
              <a:t>New</a:t>
            </a:r>
            <a:r>
              <a:rPr lang="nl-NL" sz="2600" dirty="0"/>
              <a:t> naast </a:t>
            </a:r>
            <a:r>
              <a:rPr lang="nl-NL" sz="2600" b="1" dirty="0"/>
              <a:t>Queries</a:t>
            </a:r>
            <a:r>
              <a:rPr lang="nl-NL" sz="2600" dirty="0"/>
              <a:t>; klik vervolgens in het tekstvak en type daar de nodige informatie. </a:t>
            </a:r>
          </a:p>
          <a:p>
            <a:pPr marL="457200" indent="-457200">
              <a:buFont typeface="Arial" panose="020B0604020202020204" pitchFamily="34" charset="0"/>
              <a:buChar char="•"/>
            </a:pPr>
            <a:endParaRPr lang="nl-NL" sz="2600" dirty="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nl-NL" sz="2600" dirty="0"/>
              <a:t>Klik op </a:t>
            </a:r>
            <a:r>
              <a:rPr lang="nl-NL" sz="2600" b="1" dirty="0"/>
              <a:t>Add Query</a:t>
            </a:r>
            <a:r>
              <a:rPr lang="nl-NL" sz="2600" dirty="0"/>
              <a:t> om uw query op te slaan.</a:t>
            </a:r>
          </a:p>
        </p:txBody>
      </p:sp>
      <p:sp>
        <p:nvSpPr>
          <p:cNvPr id="6" name="Tijdelijke aanduiding voor inhoud 5">
            <a:extLst>
              <a:ext uri="{FF2B5EF4-FFF2-40B4-BE49-F238E27FC236}">
                <a16:creationId xmlns:a16="http://schemas.microsoft.com/office/drawing/2014/main" id="{DA7CE4AB-7237-4BA9-54E9-34A21E51C93B}"/>
              </a:ext>
            </a:extLst>
          </p:cNvPr>
          <p:cNvSpPr>
            <a:spLocks noGrp="1"/>
          </p:cNvSpPr>
          <p:nvPr>
            <p:ph idx="1"/>
          </p:nvPr>
        </p:nvSpPr>
        <p:spPr/>
        <p:txBody>
          <a:bodyPr/>
          <a:lstStyle/>
          <a:p>
            <a:endParaRPr lang="nl-NL"/>
          </a:p>
        </p:txBody>
      </p:sp>
      <p:pic>
        <p:nvPicPr>
          <p:cNvPr id="8" name="Afbeelding 7">
            <a:extLst>
              <a:ext uri="{FF2B5EF4-FFF2-40B4-BE49-F238E27FC236}">
                <a16:creationId xmlns:a16="http://schemas.microsoft.com/office/drawing/2014/main" id="{BED1B4EA-3454-7286-BFCF-5DCBCFD6C077}"/>
              </a:ext>
            </a:extLst>
          </p:cNvPr>
          <p:cNvPicPr>
            <a:picLocks noChangeAspect="1"/>
          </p:cNvPicPr>
          <p:nvPr/>
        </p:nvPicPr>
        <p:blipFill>
          <a:blip r:embed="rId2"/>
          <a:stretch>
            <a:fillRect/>
          </a:stretch>
        </p:blipFill>
        <p:spPr>
          <a:xfrm>
            <a:off x="838200" y="1816541"/>
            <a:ext cx="6008170" cy="4140766"/>
          </a:xfrm>
          <a:prstGeom prst="rect">
            <a:avLst/>
          </a:prstGeom>
        </p:spPr>
      </p:pic>
    </p:spTree>
    <p:extLst>
      <p:ext uri="{BB962C8B-B14F-4D97-AF65-F5344CB8AC3E}">
        <p14:creationId xmlns:p14="http://schemas.microsoft.com/office/powerpoint/2010/main" val="4201144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Administratief bewerken</a:t>
            </a:r>
          </a:p>
        </p:txBody>
      </p:sp>
      <p:grpSp>
        <p:nvGrpSpPr>
          <p:cNvPr id="7" name="Group 6"/>
          <p:cNvGrpSpPr/>
          <p:nvPr/>
        </p:nvGrpSpPr>
        <p:grpSpPr>
          <a:xfrm>
            <a:off x="6988126" y="1839723"/>
            <a:ext cx="4365674" cy="2642070"/>
            <a:chOff x="6988125" y="1751769"/>
            <a:chExt cx="4365674" cy="2642070"/>
          </a:xfrm>
        </p:grpSpPr>
        <p:sp>
          <p:nvSpPr>
            <p:cNvPr id="5" name="Rectangle 4"/>
            <p:cNvSpPr/>
            <p:nvPr/>
          </p:nvSpPr>
          <p:spPr>
            <a:xfrm>
              <a:off x="6988125" y="1751769"/>
              <a:ext cx="4365674" cy="2082108"/>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nl-NL" sz="2400" dirty="0">
                  <a:latin typeface="Calibri" panose="020F0502020204030204" pitchFamily="34" charset="0"/>
                </a:rPr>
                <a:t>Als u gegevens moet wijzingen, om wat voor reden dan ook, en de invoer is al afgesloten, dan kunt het CRF openen in de </a:t>
              </a:r>
              <a:r>
                <a:rPr lang="nl-NL" sz="2400" b="1" dirty="0">
                  <a:latin typeface="Calibri" panose="020F0502020204030204" pitchFamily="34" charset="0"/>
                </a:rPr>
                <a:t>Edit</a:t>
              </a:r>
              <a:r>
                <a:rPr lang="nl-NL" sz="1600" dirty="0"/>
                <a:t> </a:t>
              </a:r>
              <a:r>
                <a:rPr lang="nl-NL" sz="2400" dirty="0">
                  <a:latin typeface="Calibri" panose="020F0502020204030204" pitchFamily="34" charset="0"/>
                </a:rPr>
                <a:t>modus. </a:t>
              </a:r>
            </a:p>
          </p:txBody>
        </p:sp>
        <p:pic>
          <p:nvPicPr>
            <p:cNvPr id="6" name="Picture 5"/>
            <p:cNvPicPr>
              <a:picLocks noChangeAspect="1"/>
            </p:cNvPicPr>
            <p:nvPr/>
          </p:nvPicPr>
          <p:blipFill>
            <a:blip r:embed="rId2"/>
            <a:stretch>
              <a:fillRect/>
            </a:stretch>
          </p:blipFill>
          <p:spPr>
            <a:xfrm>
              <a:off x="8427527" y="3878510"/>
              <a:ext cx="565199" cy="515329"/>
            </a:xfrm>
            <a:prstGeom prst="rect">
              <a:avLst/>
            </a:prstGeom>
          </p:spPr>
        </p:pic>
      </p:grpSp>
      <p:pic>
        <p:nvPicPr>
          <p:cNvPr id="8" name="Picture 7"/>
          <p:cNvPicPr>
            <a:picLocks noChangeAspect="1"/>
          </p:cNvPicPr>
          <p:nvPr/>
        </p:nvPicPr>
        <p:blipFill>
          <a:blip r:embed="rId3"/>
          <a:stretch>
            <a:fillRect/>
          </a:stretch>
        </p:blipFill>
        <p:spPr>
          <a:xfrm>
            <a:off x="234036" y="1839723"/>
            <a:ext cx="6753785" cy="4538201"/>
          </a:xfrm>
          <a:prstGeom prst="rect">
            <a:avLst/>
          </a:prstGeom>
        </p:spPr>
      </p:pic>
      <p:sp>
        <p:nvSpPr>
          <p:cNvPr id="9" name="Oval 8"/>
          <p:cNvSpPr/>
          <p:nvPr/>
        </p:nvSpPr>
        <p:spPr>
          <a:xfrm>
            <a:off x="3223260" y="5875020"/>
            <a:ext cx="190500" cy="251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traight Connector 10"/>
          <p:cNvCxnSpPr/>
          <p:nvPr/>
        </p:nvCxnSpPr>
        <p:spPr>
          <a:xfrm flipV="1">
            <a:off x="3413760" y="2057400"/>
            <a:ext cx="3574061" cy="39319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627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Reden van de wijziging</a:t>
            </a:r>
          </a:p>
        </p:txBody>
      </p:sp>
      <p:sp>
        <p:nvSpPr>
          <p:cNvPr id="5" name="Rectangle 4"/>
          <p:cNvSpPr/>
          <p:nvPr/>
        </p:nvSpPr>
        <p:spPr>
          <a:xfrm>
            <a:off x="6912658" y="2483686"/>
            <a:ext cx="4647028" cy="2893100"/>
          </a:xfrm>
          <a:prstGeom prst="rect">
            <a:avLst/>
          </a:prstGeom>
        </p:spPr>
        <p:txBody>
          <a:bodyPr wrap="square">
            <a:spAutoFit/>
          </a:bodyPr>
          <a:lstStyle/>
          <a:p>
            <a:pPr marL="457200" indent="-457200">
              <a:buFont typeface="Arial" panose="020B0604020202020204" pitchFamily="34" charset="0"/>
              <a:buChar char="•"/>
            </a:pPr>
            <a:r>
              <a:rPr lang="nl-NL" sz="2600" dirty="0">
                <a:latin typeface="Calibri" panose="020F0502020204030204" pitchFamily="34" charset="0"/>
              </a:rPr>
              <a:t>Als u op </a:t>
            </a:r>
            <a:r>
              <a:rPr lang="nl-NL" sz="2600" b="1" dirty="0">
                <a:latin typeface="Calibri" panose="020F0502020204030204" pitchFamily="34" charset="0"/>
              </a:rPr>
              <a:t>Edit </a:t>
            </a:r>
            <a:r>
              <a:rPr lang="nl-NL" sz="2600" dirty="0">
                <a:latin typeface="Calibri" panose="020F0502020204030204" pitchFamily="34" charset="0"/>
              </a:rPr>
              <a:t>klikt gaat het formulier open en kunt u de gegevens wijzigen. </a:t>
            </a:r>
          </a:p>
          <a:p>
            <a:pPr marL="457200" indent="-457200">
              <a:buFont typeface="Arial" panose="020B0604020202020204" pitchFamily="34" charset="0"/>
              <a:buChar char="•"/>
            </a:pPr>
            <a:endParaRPr lang="nl-NL" sz="2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nl-NL" sz="2600" dirty="0">
                <a:latin typeface="Calibri" panose="020F0502020204030204" pitchFamily="34" charset="0"/>
              </a:rPr>
              <a:t>Wijzigt u gegevens, dan is het opgeven van een reden daarvoor vereist. </a:t>
            </a:r>
            <a:endParaRPr lang="nl-NL" sz="2600" dirty="0"/>
          </a:p>
        </p:txBody>
      </p:sp>
      <p:pic>
        <p:nvPicPr>
          <p:cNvPr id="3" name="Afbeelding 2">
            <a:extLst>
              <a:ext uri="{FF2B5EF4-FFF2-40B4-BE49-F238E27FC236}">
                <a16:creationId xmlns:a16="http://schemas.microsoft.com/office/drawing/2014/main" id="{2595C5DF-85CA-7137-E877-72043B4DBCDA}"/>
              </a:ext>
            </a:extLst>
          </p:cNvPr>
          <p:cNvPicPr>
            <a:picLocks noChangeAspect="1"/>
          </p:cNvPicPr>
          <p:nvPr/>
        </p:nvPicPr>
        <p:blipFill>
          <a:blip r:embed="rId2"/>
          <a:stretch>
            <a:fillRect/>
          </a:stretch>
        </p:blipFill>
        <p:spPr>
          <a:xfrm>
            <a:off x="496956" y="1860045"/>
            <a:ext cx="6296918" cy="3848991"/>
          </a:xfrm>
          <a:prstGeom prst="rect">
            <a:avLst/>
          </a:prstGeom>
          <a:ln w="3175" cap="sq">
            <a:solidFill>
              <a:srgbClr val="000000"/>
            </a:solidFill>
            <a:prstDash val="solid"/>
            <a:miter lim="800000"/>
          </a:ln>
          <a:effectLst>
            <a:outerShdw blurRad="50800" dist="38100" dir="2700000" algn="tl" rotWithShape="0">
              <a:srgbClr val="000000">
                <a:alpha val="0"/>
              </a:srgbClr>
            </a:outerShdw>
          </a:effectLst>
        </p:spPr>
      </p:pic>
    </p:spTree>
    <p:extLst>
      <p:ext uri="{BB962C8B-B14F-4D97-AF65-F5344CB8AC3E}">
        <p14:creationId xmlns:p14="http://schemas.microsoft.com/office/powerpoint/2010/main" val="1378852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Gegevens inzien</a:t>
            </a:r>
          </a:p>
        </p:txBody>
      </p:sp>
      <p:grpSp>
        <p:nvGrpSpPr>
          <p:cNvPr id="7" name="Group 6"/>
          <p:cNvGrpSpPr/>
          <p:nvPr/>
        </p:nvGrpSpPr>
        <p:grpSpPr>
          <a:xfrm>
            <a:off x="6959991" y="2860311"/>
            <a:ext cx="4393809" cy="2316532"/>
            <a:chOff x="6959991" y="2911607"/>
            <a:chExt cx="4393809" cy="2316532"/>
          </a:xfrm>
        </p:grpSpPr>
        <p:sp>
          <p:nvSpPr>
            <p:cNvPr id="5" name="Rectangle 4"/>
            <p:cNvSpPr/>
            <p:nvPr/>
          </p:nvSpPr>
          <p:spPr>
            <a:xfrm>
              <a:off x="6959991" y="2911607"/>
              <a:ext cx="4393809" cy="2316532"/>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nl-NL" sz="2600" dirty="0">
                  <a:latin typeface="Calibri" panose="020F0502020204030204" pitchFamily="34" charset="0"/>
                </a:rPr>
                <a:t>Als u de ingevoerde gegevens wilt inzien klikt u op de knoop </a:t>
              </a:r>
              <a:r>
                <a:rPr lang="nl-NL" sz="2600" b="1" dirty="0">
                  <a:latin typeface="Calibri" panose="020F0502020204030204" pitchFamily="34" charset="0"/>
                </a:rPr>
                <a:t>View</a:t>
              </a:r>
              <a:r>
                <a:rPr lang="nl-NL" sz="2600" dirty="0">
                  <a:latin typeface="Calibri" panose="020F0502020204030204" pitchFamily="34" charset="0"/>
                </a:rPr>
                <a:t> </a:t>
              </a:r>
            </a:p>
            <a:p>
              <a:pPr marL="457200" indent="-457200">
                <a:lnSpc>
                  <a:spcPct val="107000"/>
                </a:lnSpc>
                <a:spcAft>
                  <a:spcPts val="800"/>
                </a:spcAft>
                <a:buFont typeface="Arial" panose="020B0604020202020204" pitchFamily="34" charset="0"/>
                <a:buChar char="•"/>
              </a:pPr>
              <a:r>
                <a:rPr lang="nl-NL" sz="2600" dirty="0">
                  <a:latin typeface="Calibri" panose="020F0502020204030204" pitchFamily="34" charset="0"/>
                </a:rPr>
                <a:t>U krijgt dan alleen-lezen toegang tot het CRF.</a:t>
              </a:r>
              <a:endParaRPr lang="nl-NL" sz="2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0203937" y="3808484"/>
              <a:ext cx="522777" cy="522777"/>
            </a:xfrm>
            <a:prstGeom prst="rect">
              <a:avLst/>
            </a:prstGeom>
          </p:spPr>
        </p:pic>
      </p:grpSp>
      <p:sp>
        <p:nvSpPr>
          <p:cNvPr id="8" name="Tijdelijke aanduiding voor inhoud 7">
            <a:extLst>
              <a:ext uri="{FF2B5EF4-FFF2-40B4-BE49-F238E27FC236}">
                <a16:creationId xmlns:a16="http://schemas.microsoft.com/office/drawing/2014/main" id="{D3DFF031-AC27-A2DB-99CD-7543A66C440C}"/>
              </a:ext>
            </a:extLst>
          </p:cNvPr>
          <p:cNvSpPr>
            <a:spLocks noGrp="1"/>
          </p:cNvSpPr>
          <p:nvPr>
            <p:ph idx="1"/>
          </p:nvPr>
        </p:nvSpPr>
        <p:spPr/>
        <p:txBody>
          <a:bodyPr/>
          <a:lstStyle/>
          <a:p>
            <a:endParaRPr lang="nl-NL"/>
          </a:p>
        </p:txBody>
      </p:sp>
      <p:pic>
        <p:nvPicPr>
          <p:cNvPr id="9" name="Afbeelding 8">
            <a:extLst>
              <a:ext uri="{FF2B5EF4-FFF2-40B4-BE49-F238E27FC236}">
                <a16:creationId xmlns:a16="http://schemas.microsoft.com/office/drawing/2014/main" id="{9CCA22D4-BF78-603C-8559-4F4910142A91}"/>
              </a:ext>
            </a:extLst>
          </p:cNvPr>
          <p:cNvPicPr>
            <a:picLocks noChangeAspect="1"/>
          </p:cNvPicPr>
          <p:nvPr/>
        </p:nvPicPr>
        <p:blipFill rotWithShape="1">
          <a:blip r:embed="rId3"/>
          <a:srcRect t="33216" b="-1"/>
          <a:stretch/>
        </p:blipFill>
        <p:spPr>
          <a:xfrm>
            <a:off x="191318" y="1596885"/>
            <a:ext cx="6551388" cy="5118896"/>
          </a:xfrm>
          <a:prstGeom prst="rect">
            <a:avLst/>
          </a:prstGeom>
          <a:ln w="3175" cap="sq">
            <a:solidFill>
              <a:srgbClr val="000000"/>
            </a:solidFill>
            <a:prstDash val="solid"/>
            <a:miter lim="800000"/>
          </a:ln>
          <a:effectLst>
            <a:outerShdw blurRad="50800" dist="38100" dir="2700000" algn="tl" rotWithShape="0">
              <a:srgbClr val="000000">
                <a:alpha val="0"/>
              </a:srgbClr>
            </a:outerShdw>
          </a:effectLst>
        </p:spPr>
      </p:pic>
    </p:spTree>
    <p:extLst>
      <p:ext uri="{BB962C8B-B14F-4D97-AF65-F5344CB8AC3E}">
        <p14:creationId xmlns:p14="http://schemas.microsoft.com/office/powerpoint/2010/main" val="3659556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6207" y="1492704"/>
            <a:ext cx="11299993" cy="5344160"/>
          </a:xfrm>
        </p:spPr>
        <p:txBody>
          <a:bodyPr>
            <a:normAutofit fontScale="85000" lnSpcReduction="20000"/>
          </a:bodyPr>
          <a:lstStyle/>
          <a:p>
            <a:r>
              <a:rPr lang="nl-NL" sz="2600" dirty="0"/>
              <a:t>De hoofdonderzoeker (PI) is verplichte te zorgen dat hij of zij op de hoogte is van alle Suspected Serious Adverse Reactions (SSARs) die met een studiebehandeling te maken hebben.</a:t>
            </a:r>
          </a:p>
          <a:p>
            <a:endParaRPr lang="nl-NL" sz="2600" dirty="0"/>
          </a:p>
          <a:p>
            <a:r>
              <a:rPr lang="nl-NL" sz="2600" dirty="0"/>
              <a:t>In RECOVERY moeten alleen SSARs gemeld worden die:</a:t>
            </a:r>
          </a:p>
          <a:p>
            <a:pPr lvl="1">
              <a:spcBef>
                <a:spcPts val="600"/>
              </a:spcBef>
            </a:pPr>
            <a:r>
              <a:rPr lang="nl-NL" dirty="0"/>
              <a:t>Met redelijke waarschijnlijkheid in verband staan met een studiebehandeling </a:t>
            </a:r>
            <a:r>
              <a:rPr lang="nl-NL" b="1" dirty="0"/>
              <a:t>EN</a:t>
            </a:r>
          </a:p>
          <a:p>
            <a:pPr lvl="1">
              <a:spcBef>
                <a:spcPts val="600"/>
              </a:spcBef>
              <a:spcAft>
                <a:spcPts val="600"/>
              </a:spcAft>
            </a:pPr>
            <a:r>
              <a:rPr lang="nl-NL" dirty="0"/>
              <a:t>Ernstig zijn, dus i) er is levensgevaar, ii) ziekenhuisopname is nodig of moet worden verlengd, iii) er volgt een permanente handicap of invaliditeit, iv) er volgt een aangeboren afwijking of geboorteafwijking, of v) belangrijke voorvallen die de deelnemer in gevaar brengen en waarbij ingrijpen noodzakelijk is om een van genoemde uitkomsten te voorkomen</a:t>
            </a:r>
          </a:p>
          <a:p>
            <a:endParaRPr lang="nl-NL" sz="2600" dirty="0"/>
          </a:p>
          <a:p>
            <a:r>
              <a:rPr lang="nl-NL" sz="2600" dirty="0"/>
              <a:t>Andere bijwerkingen hoeven niet gemeld te worden, ook als ze in verband staan met de studiebehandeling</a:t>
            </a:r>
          </a:p>
          <a:p>
            <a:endParaRPr lang="nl-NL" sz="2600" dirty="0"/>
          </a:p>
          <a:p>
            <a:r>
              <a:rPr lang="nl-NL" sz="2600" dirty="0"/>
              <a:t>De hoofdonderzoeker bepaalt of een gebeurtenis gemeld wordt (is hij of zij afwezig, dan moet een andere arts bevoegd zijn om mogelijke SSARs te beoordelen)</a:t>
            </a:r>
          </a:p>
          <a:p>
            <a:endParaRPr lang="nl-NL" sz="2600" dirty="0"/>
          </a:p>
          <a:p>
            <a:r>
              <a:rPr lang="nl-NL" sz="2600" dirty="0"/>
              <a:t>Verdere informatie over de criteria voor het melden van SSARs staan in het kernprotocol</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nl-NL"/>
              <a:t>Rapportage van ongewenste bijwerkingen</a:t>
            </a:r>
            <a:endParaRPr lang="nl-NL" dirty="0"/>
          </a:p>
        </p:txBody>
      </p:sp>
    </p:spTree>
    <p:extLst>
      <p:ext uri="{BB962C8B-B14F-4D97-AF65-F5344CB8AC3E}">
        <p14:creationId xmlns:p14="http://schemas.microsoft.com/office/powerpoint/2010/main" val="1572120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7487" y="1579823"/>
            <a:ext cx="10985033" cy="4983537"/>
          </a:xfrm>
        </p:spPr>
        <p:txBody>
          <a:bodyPr>
            <a:normAutofit/>
          </a:bodyPr>
          <a:lstStyle/>
          <a:p>
            <a:r>
              <a:rPr lang="nl-NL" sz="2600" dirty="0"/>
              <a:t>Wanneer een SSAR is vastgesteld moet de sponsor geïnformeerd worden, in het Engels, per e-mail (</a:t>
            </a:r>
            <a:r>
              <a:rPr lang="nl-NL" sz="2600" dirty="0">
                <a:hlinkClick r:id="rId2"/>
              </a:rPr>
              <a:t>recoverytrial@ndph.ox.ac.uk</a:t>
            </a:r>
            <a:r>
              <a:rPr lang="nl-NL" sz="2600" dirty="0"/>
              <a:t>) of telefoon (+44 800 138 5451) en binnen 24 uur na constatering door de PI</a:t>
            </a:r>
          </a:p>
          <a:p>
            <a:endParaRPr lang="nl-NL" sz="2600" dirty="0"/>
          </a:p>
          <a:p>
            <a:r>
              <a:rPr lang="nl-NL" sz="2600" dirty="0"/>
              <a:t>Er moet tevens een Adverse Event-formulier aangemaakt worden in OpenClinica, waarin alle essentiële gegevens verzameld worden voor evaluatie en eventuele verdere rapportage door de sponsor.</a:t>
            </a:r>
          </a:p>
          <a:p>
            <a:endParaRPr lang="nl-NL" sz="2600" dirty="0"/>
          </a:p>
          <a:p>
            <a:r>
              <a:rPr lang="nl-NL" sz="2600" dirty="0"/>
              <a:t>Neem alstublieft contact op met de sponsor, via het genoemde e-mailadres, als u vragen heeft over het rapportageproces</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nl-NL"/>
              <a:t>Rapportage van ongewenste bijwerkingen</a:t>
            </a:r>
            <a:endParaRPr lang="nl-NL" dirty="0"/>
          </a:p>
        </p:txBody>
      </p:sp>
    </p:spTree>
    <p:extLst>
      <p:ext uri="{BB962C8B-B14F-4D97-AF65-F5344CB8AC3E}">
        <p14:creationId xmlns:p14="http://schemas.microsoft.com/office/powerpoint/2010/main" val="277288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a:t>OpenClinica</a:t>
            </a:r>
            <a:endParaRPr lang="nl-NL" dirty="0"/>
          </a:p>
        </p:txBody>
      </p:sp>
      <p:sp>
        <p:nvSpPr>
          <p:cNvPr id="3" name="Content Placeholder 2">
            <a:extLst>
              <a:ext uri="{FF2B5EF4-FFF2-40B4-BE49-F238E27FC236}">
                <a16:creationId xmlns:a16="http://schemas.microsoft.com/office/drawing/2014/main" id="{F782FFF2-07C1-4D1E-916A-E6DA4AE0DC32}"/>
              </a:ext>
            </a:extLst>
          </p:cNvPr>
          <p:cNvSpPr>
            <a:spLocks noGrp="1"/>
          </p:cNvSpPr>
          <p:nvPr>
            <p:ph idx="1"/>
          </p:nvPr>
        </p:nvSpPr>
        <p:spPr>
          <a:xfrm>
            <a:off x="380117" y="1501127"/>
            <a:ext cx="11496923" cy="5245113"/>
          </a:xfrm>
        </p:spPr>
        <p:txBody>
          <a:bodyPr>
            <a:normAutofit fontScale="92500" lnSpcReduction="10000"/>
          </a:bodyPr>
          <a:lstStyle/>
          <a:p>
            <a:r>
              <a:rPr lang="nl-NL"/>
              <a:t>OpenClinica is het systeem voor beheer van klinische gegevens waarin RECOVERY de follow-up gegevens verzamelt</a:t>
            </a:r>
          </a:p>
          <a:p>
            <a:pPr lvl="1"/>
            <a:r>
              <a:rPr lang="nl-NL"/>
              <a:t>Toegang gaat via a webbrowser (Chrome, Firefox of Internet Explorer)</a:t>
            </a:r>
          </a:p>
          <a:p>
            <a:pPr lvl="1"/>
            <a:endParaRPr lang="nl-NL" dirty="0"/>
          </a:p>
          <a:p>
            <a:pPr marL="285750" indent="-285750"/>
            <a:r>
              <a:rPr lang="nl-NL"/>
              <a:t>OpenClinica maakt automatisch een dossier aan voor de deelnemer als deze gerandomiseerd wordt (dus u hoeft OpenClinica pas te openen als u een follow-up gaat invullen)</a:t>
            </a:r>
          </a:p>
          <a:p>
            <a:pPr lvl="1"/>
            <a:endParaRPr lang="nl-NL" dirty="0"/>
          </a:p>
          <a:p>
            <a:r>
              <a:rPr lang="nl-NL"/>
              <a:t>De CRF's zijn in de landstalen beschikbaar, maar de interface van OpenClinica bestaat voorlopig helaas alleen in het Engels</a:t>
            </a:r>
          </a:p>
          <a:p>
            <a:endParaRPr lang="nl-NL" dirty="0"/>
          </a:p>
          <a:p>
            <a:r>
              <a:rPr lang="nl-NL"/>
              <a:t>Als u tekst invoert, </a:t>
            </a:r>
            <a:r>
              <a:rPr lang="nl-NL" b="1" dirty="0"/>
              <a:t>schrijf dan alstublieft Engels</a:t>
            </a:r>
            <a:r>
              <a:rPr lang="nl-NL"/>
              <a:t>, ook als u het formulier in een andere taal gebruikt (tekst in normaliter alleen nodig om een bijwerking aan te geven of een Query) </a:t>
            </a:r>
            <a:endParaRPr lang="nl-NL" dirty="0"/>
          </a:p>
        </p:txBody>
      </p:sp>
    </p:spTree>
    <p:extLst>
      <p:ext uri="{BB962C8B-B14F-4D97-AF65-F5344CB8AC3E}">
        <p14:creationId xmlns:p14="http://schemas.microsoft.com/office/powerpoint/2010/main" val="241639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Definities in OpenClinica</a:t>
            </a:r>
            <a:endParaRPr lang="nl-NL" dirty="0"/>
          </a:p>
        </p:txBody>
      </p:sp>
      <p:sp>
        <p:nvSpPr>
          <p:cNvPr id="3" name="Content Placeholder 2"/>
          <p:cNvSpPr>
            <a:spLocks noGrp="1"/>
          </p:cNvSpPr>
          <p:nvPr>
            <p:ph idx="1"/>
          </p:nvPr>
        </p:nvSpPr>
        <p:spPr>
          <a:xfrm>
            <a:off x="504201" y="1596885"/>
            <a:ext cx="11177899" cy="4732478"/>
          </a:xfrm>
        </p:spPr>
        <p:txBody>
          <a:bodyPr>
            <a:normAutofit fontScale="92500" lnSpcReduction="20000"/>
          </a:bodyPr>
          <a:lstStyle/>
          <a:p>
            <a:r>
              <a:rPr lang="nl-NL" b="1" dirty="0"/>
              <a:t>Study</a:t>
            </a:r>
            <a:r>
              <a:rPr lang="nl-NL"/>
              <a:t> betekent de studie, in dit geval RECOVERY</a:t>
            </a:r>
            <a:endParaRPr lang="nl-NL" dirty="0">
              <a:highlight>
                <a:srgbClr val="FFFF00"/>
              </a:highlight>
            </a:endParaRPr>
          </a:p>
          <a:p>
            <a:pPr lvl="1"/>
            <a:endParaRPr lang="nl-NL" dirty="0">
              <a:highlight>
                <a:srgbClr val="FFFF00"/>
              </a:highlight>
            </a:endParaRPr>
          </a:p>
          <a:p>
            <a:r>
              <a:rPr lang="nl-NL" b="1" dirty="0"/>
              <a:t>Participant </a:t>
            </a:r>
            <a:r>
              <a:rPr lang="nl-NL"/>
              <a:t> is een patiënt die deelneemt aan de studie</a:t>
            </a:r>
            <a:endParaRPr lang="nl-NL" dirty="0">
              <a:highlight>
                <a:srgbClr val="FFFF00"/>
              </a:highlight>
            </a:endParaRPr>
          </a:p>
          <a:p>
            <a:pPr lvl="1"/>
            <a:endParaRPr lang="nl-NL" dirty="0">
              <a:highlight>
                <a:srgbClr val="FFFF00"/>
              </a:highlight>
            </a:endParaRPr>
          </a:p>
          <a:p>
            <a:r>
              <a:rPr lang="nl-NL" b="1" dirty="0"/>
              <a:t>Event or Study Event </a:t>
            </a:r>
            <a:r>
              <a:rPr lang="nl-NL"/>
              <a:t> is een datapunt, een tijdstip waarop gegevens worden verzameld, bv. een follow-up of een bijwerking</a:t>
            </a:r>
            <a:endParaRPr lang="nl-NL" dirty="0">
              <a:highlight>
                <a:srgbClr val="FFFF00"/>
              </a:highlight>
            </a:endParaRPr>
          </a:p>
          <a:p>
            <a:pPr lvl="1"/>
            <a:endParaRPr lang="nl-NL" dirty="0">
              <a:highlight>
                <a:srgbClr val="FFFF00"/>
              </a:highlight>
            </a:endParaRPr>
          </a:p>
          <a:p>
            <a:r>
              <a:rPr lang="nl-NL" b="1" dirty="0"/>
              <a:t>CRF </a:t>
            </a:r>
            <a:r>
              <a:rPr lang="nl-NL"/>
              <a:t> staat voor Case Report Form, het formulier waarop de gegevens van een 'event' verzameld en bewaard worden</a:t>
            </a:r>
            <a:endParaRPr lang="nl-NL" dirty="0">
              <a:highlight>
                <a:srgbClr val="FFFF00"/>
              </a:highlight>
            </a:endParaRPr>
          </a:p>
          <a:p>
            <a:pPr lvl="1"/>
            <a:endParaRPr lang="nl-NL" dirty="0">
              <a:highlight>
                <a:srgbClr val="FFFF00"/>
              </a:highlight>
            </a:endParaRPr>
          </a:p>
          <a:p>
            <a:r>
              <a:rPr lang="nl-NL" b="1" dirty="0"/>
              <a:t>Queries </a:t>
            </a:r>
            <a:r>
              <a:rPr lang="nl-NL"/>
              <a:t>zijn vragen of aantekeningen bij ingevoerde items waar de ingevoerde waarde onverwacht is (aangemaakt door het locatieteam of coordinatiecentrum). Soms automatisch aangemaakt als een resultaat gecheckt moet worden.</a:t>
            </a:r>
            <a:endParaRPr lang="nl-NL" dirty="0">
              <a:highlight>
                <a:srgbClr val="FFFF00"/>
              </a:highlight>
            </a:endParaRPr>
          </a:p>
          <a:p>
            <a:pPr lvl="1"/>
            <a:endParaRPr lang="nl-NL" dirty="0"/>
          </a:p>
        </p:txBody>
      </p:sp>
    </p:spTree>
    <p:extLst>
      <p:ext uri="{BB962C8B-B14F-4D97-AF65-F5344CB8AC3E}">
        <p14:creationId xmlns:p14="http://schemas.microsoft.com/office/powerpoint/2010/main" val="424767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BE5C4-71FA-45D9-A14A-E5444904503A}"/>
              </a:ext>
            </a:extLst>
          </p:cNvPr>
          <p:cNvSpPr>
            <a:spLocks noGrp="1"/>
          </p:cNvSpPr>
          <p:nvPr>
            <p:ph type="title"/>
          </p:nvPr>
        </p:nvSpPr>
        <p:spPr/>
        <p:txBody>
          <a:bodyPr/>
          <a:lstStyle/>
          <a:p>
            <a:r>
              <a:rPr lang="nl-NL"/>
              <a:t>Login pagina</a:t>
            </a:r>
          </a:p>
        </p:txBody>
      </p:sp>
      <p:pic>
        <p:nvPicPr>
          <p:cNvPr id="5" name="Content Placeholder 4" descr="A screenshot of a social media post&#10;&#10;Description automatically generated">
            <a:extLst>
              <a:ext uri="{FF2B5EF4-FFF2-40B4-BE49-F238E27FC236}">
                <a16:creationId xmlns:a16="http://schemas.microsoft.com/office/drawing/2014/main" id="{99F26C8F-40CE-4689-ABBF-675F1D99E2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086" y="1731413"/>
            <a:ext cx="5742011" cy="4579938"/>
          </a:xfrm>
        </p:spPr>
      </p:pic>
      <p:sp>
        <p:nvSpPr>
          <p:cNvPr id="3" name="TextBox 2"/>
          <p:cNvSpPr txBox="1"/>
          <p:nvPr/>
        </p:nvSpPr>
        <p:spPr>
          <a:xfrm>
            <a:off x="6911339" y="2830162"/>
            <a:ext cx="4670475" cy="2092881"/>
          </a:xfrm>
          <a:prstGeom prst="rect">
            <a:avLst/>
          </a:prstGeom>
          <a:noFill/>
        </p:spPr>
        <p:txBody>
          <a:bodyPr wrap="square" rtlCol="0">
            <a:spAutoFit/>
          </a:bodyPr>
          <a:lstStyle/>
          <a:p>
            <a:r>
              <a:rPr lang="nl-NL" sz="2600" dirty="0"/>
              <a:t>URL: </a:t>
            </a:r>
            <a:r>
              <a:rPr lang="nl-NL" sz="2600" dirty="0">
                <a:hlinkClick r:id="rId3"/>
              </a:rPr>
              <a:t>https://npeu.openclinica.io</a:t>
            </a:r>
            <a:endParaRPr lang="nl-NL" sz="2600" dirty="0"/>
          </a:p>
          <a:p>
            <a:endParaRPr lang="nl-NL" sz="2600" dirty="0"/>
          </a:p>
          <a:p>
            <a:r>
              <a:rPr lang="nl-NL" sz="2600" dirty="0"/>
              <a:t>U ontvangt een uitnodigingsmail met uw inloggegevens</a:t>
            </a:r>
          </a:p>
        </p:txBody>
      </p:sp>
    </p:spTree>
    <p:extLst>
      <p:ext uri="{BB962C8B-B14F-4D97-AF65-F5344CB8AC3E}">
        <p14:creationId xmlns:p14="http://schemas.microsoft.com/office/powerpoint/2010/main" val="1066255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38100" y="1373560"/>
            <a:ext cx="7894320" cy="5474270"/>
            <a:chOff x="-906780" y="119445"/>
            <a:chExt cx="9602032" cy="6658473"/>
          </a:xfrm>
        </p:grpSpPr>
        <p:grpSp>
          <p:nvGrpSpPr>
            <p:cNvPr id="16" name="Group 15"/>
            <p:cNvGrpSpPr/>
            <p:nvPr/>
          </p:nvGrpSpPr>
          <p:grpSpPr>
            <a:xfrm>
              <a:off x="-906780" y="119445"/>
              <a:ext cx="9602032" cy="6658473"/>
              <a:chOff x="-906780" y="119445"/>
              <a:chExt cx="9602032" cy="6658473"/>
            </a:xfrm>
          </p:grpSpPr>
          <p:pic>
            <p:nvPicPr>
              <p:cNvPr id="24" name="Picture 23"/>
              <p:cNvPicPr>
                <a:picLocks noChangeAspect="1"/>
              </p:cNvPicPr>
              <p:nvPr/>
            </p:nvPicPr>
            <p:blipFill>
              <a:blip r:embed="rId2"/>
              <a:stretch>
                <a:fillRect/>
              </a:stretch>
            </p:blipFill>
            <p:spPr>
              <a:xfrm>
                <a:off x="-906780" y="119445"/>
                <a:ext cx="9602032" cy="6561389"/>
              </a:xfrm>
              <a:prstGeom prst="rect">
                <a:avLst/>
              </a:prstGeom>
            </p:spPr>
          </p:pic>
          <p:sp>
            <p:nvSpPr>
              <p:cNvPr id="25" name="Rectangle 24"/>
              <p:cNvSpPr/>
              <p:nvPr/>
            </p:nvSpPr>
            <p:spPr>
              <a:xfrm flipV="1">
                <a:off x="101846" y="1264920"/>
                <a:ext cx="8585786" cy="55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grpSp>
          <p:nvGrpSpPr>
            <p:cNvPr id="17" name="Group 16"/>
            <p:cNvGrpSpPr>
              <a:grpSpLocks noChangeAspect="1"/>
            </p:cNvGrpSpPr>
            <p:nvPr/>
          </p:nvGrpSpPr>
          <p:grpSpPr>
            <a:xfrm>
              <a:off x="101846" y="1278326"/>
              <a:ext cx="5125474" cy="4919851"/>
              <a:chOff x="4184313" y="585368"/>
              <a:chExt cx="6242498" cy="5992062"/>
            </a:xfrm>
          </p:grpSpPr>
          <p:pic>
            <p:nvPicPr>
              <p:cNvPr id="18" name="Picture 17"/>
              <p:cNvPicPr>
                <a:picLocks noChangeAspect="1"/>
              </p:cNvPicPr>
              <p:nvPr/>
            </p:nvPicPr>
            <p:blipFill rotWithShape="1">
              <a:blip r:embed="rId3"/>
              <a:srcRect l="88711"/>
              <a:stretch/>
            </p:blipFill>
            <p:spPr>
              <a:xfrm>
                <a:off x="9220200" y="585369"/>
                <a:ext cx="1206611" cy="5992061"/>
              </a:xfrm>
              <a:prstGeom prst="rect">
                <a:avLst/>
              </a:prstGeom>
            </p:spPr>
          </p:pic>
          <p:pic>
            <p:nvPicPr>
              <p:cNvPr id="19" name="Picture 18"/>
              <p:cNvPicPr>
                <a:picLocks noChangeAspect="1"/>
              </p:cNvPicPr>
              <p:nvPr/>
            </p:nvPicPr>
            <p:blipFill rotWithShape="1">
              <a:blip r:embed="rId3"/>
              <a:srcRect t="277" r="86517"/>
              <a:stretch/>
            </p:blipFill>
            <p:spPr>
              <a:xfrm>
                <a:off x="4184313" y="601980"/>
                <a:ext cx="1442831" cy="5975448"/>
              </a:xfrm>
              <a:prstGeom prst="rect">
                <a:avLst/>
              </a:prstGeom>
            </p:spPr>
          </p:pic>
          <p:pic>
            <p:nvPicPr>
              <p:cNvPr id="20" name="Picture 19"/>
              <p:cNvPicPr>
                <a:picLocks noChangeAspect="1"/>
              </p:cNvPicPr>
              <p:nvPr/>
            </p:nvPicPr>
            <p:blipFill rotWithShape="1">
              <a:blip r:embed="rId3"/>
              <a:srcRect l="20343" t="404" r="74168"/>
              <a:stretch/>
            </p:blipFill>
            <p:spPr>
              <a:xfrm>
                <a:off x="5613395" y="609600"/>
                <a:ext cx="586741" cy="5967828"/>
              </a:xfrm>
              <a:prstGeom prst="rect">
                <a:avLst/>
              </a:prstGeom>
            </p:spPr>
          </p:pic>
          <p:pic>
            <p:nvPicPr>
              <p:cNvPr id="21" name="Picture 20"/>
              <p:cNvPicPr>
                <a:picLocks noChangeAspect="1"/>
              </p:cNvPicPr>
              <p:nvPr/>
            </p:nvPicPr>
            <p:blipFill rotWithShape="1">
              <a:blip r:embed="rId3"/>
              <a:srcRect l="37168" r="56701"/>
              <a:stretch/>
            </p:blipFill>
            <p:spPr>
              <a:xfrm>
                <a:off x="6192350" y="585368"/>
                <a:ext cx="655321" cy="5992061"/>
              </a:xfrm>
              <a:prstGeom prst="rect">
                <a:avLst/>
              </a:prstGeom>
            </p:spPr>
          </p:pic>
          <p:pic>
            <p:nvPicPr>
              <p:cNvPr id="22" name="Picture 21"/>
              <p:cNvPicPr>
                <a:picLocks noChangeAspect="1"/>
              </p:cNvPicPr>
              <p:nvPr/>
            </p:nvPicPr>
            <p:blipFill rotWithShape="1">
              <a:blip r:embed="rId3"/>
              <a:srcRect l="50071" r="44154"/>
              <a:stretch/>
            </p:blipFill>
            <p:spPr>
              <a:xfrm>
                <a:off x="6833755" y="585368"/>
                <a:ext cx="617221" cy="5992061"/>
              </a:xfrm>
              <a:prstGeom prst="rect">
                <a:avLst/>
              </a:prstGeom>
            </p:spPr>
          </p:pic>
          <p:pic>
            <p:nvPicPr>
              <p:cNvPr id="23" name="Picture 22"/>
              <p:cNvPicPr>
                <a:picLocks noChangeAspect="1"/>
              </p:cNvPicPr>
              <p:nvPr/>
            </p:nvPicPr>
            <p:blipFill rotWithShape="1">
              <a:blip r:embed="rId3"/>
              <a:srcRect l="61050" r="22196"/>
              <a:stretch/>
            </p:blipFill>
            <p:spPr>
              <a:xfrm>
                <a:off x="7429499" y="585369"/>
                <a:ext cx="1790701" cy="5992061"/>
              </a:xfrm>
              <a:prstGeom prst="rect">
                <a:avLst/>
              </a:prstGeom>
            </p:spPr>
          </p:pic>
        </p:grpSp>
      </p:grpSp>
      <p:sp>
        <p:nvSpPr>
          <p:cNvPr id="2" name="Title 1"/>
          <p:cNvSpPr>
            <a:spLocks noGrp="1"/>
          </p:cNvSpPr>
          <p:nvPr>
            <p:ph type="title"/>
          </p:nvPr>
        </p:nvSpPr>
        <p:spPr/>
        <p:txBody>
          <a:bodyPr/>
          <a:lstStyle/>
          <a:p>
            <a:r>
              <a:rPr lang="nl-NL"/>
              <a:t>Participant Matrix</a:t>
            </a:r>
          </a:p>
        </p:txBody>
      </p:sp>
      <p:sp>
        <p:nvSpPr>
          <p:cNvPr id="4" name="Rectangle 2"/>
          <p:cNvSpPr>
            <a:spLocks noChangeArrowheads="1"/>
          </p:cNvSpPr>
          <p:nvPr/>
        </p:nvSpPr>
        <p:spPr bwMode="auto">
          <a:xfrm>
            <a:off x="1500997" y="603450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p:cNvSpPr txBox="1"/>
          <p:nvPr/>
        </p:nvSpPr>
        <p:spPr>
          <a:xfrm>
            <a:off x="6115524" y="2051244"/>
            <a:ext cx="5891097" cy="4585871"/>
          </a:xfrm>
          <a:prstGeom prst="rect">
            <a:avLst/>
          </a:prstGeom>
          <a:noFill/>
        </p:spPr>
        <p:txBody>
          <a:bodyPr wrap="square" rtlCol="0">
            <a:spAutoFit/>
          </a:bodyPr>
          <a:lstStyle/>
          <a:p>
            <a:pPr marL="285750" indent="-285750">
              <a:buFont typeface="Arial" panose="020B0604020202020204" pitchFamily="34" charset="0"/>
              <a:buChar char="•"/>
            </a:pPr>
            <a:r>
              <a:rPr lang="nl-NL" sz="1600" dirty="0"/>
              <a:t>Navigatiebalk</a:t>
            </a:r>
          </a:p>
          <a:p>
            <a:pPr marL="742950" lvl="1" indent="-285750">
              <a:buFont typeface="Arial" panose="020B0604020202020204" pitchFamily="34" charset="0"/>
              <a:buChar char="•"/>
            </a:pPr>
            <a:r>
              <a:rPr lang="nl-NL" sz="1600" b="1" dirty="0"/>
              <a:t>Home</a:t>
            </a:r>
            <a:r>
              <a:rPr lang="nl-NL" sz="1600" dirty="0"/>
              <a:t> gaat naar de homepage van uw locatie (niet in gebruik)</a:t>
            </a:r>
          </a:p>
          <a:p>
            <a:pPr marL="742950" lvl="1" indent="-285750">
              <a:buFont typeface="Arial" panose="020B0604020202020204" pitchFamily="34" charset="0"/>
              <a:buChar char="•"/>
            </a:pPr>
            <a:r>
              <a:rPr lang="nl-NL" sz="1600" b="1" dirty="0"/>
              <a:t>Participant matrix </a:t>
            </a:r>
            <a:r>
              <a:rPr lang="nl-NL" sz="1600" dirty="0"/>
              <a:t>toont een tabel van alle deelnemers op uw locatie </a:t>
            </a:r>
          </a:p>
          <a:p>
            <a:pPr marL="742950" lvl="1" indent="-285750">
              <a:buFont typeface="Arial" panose="020B0604020202020204" pitchFamily="34" charset="0"/>
              <a:buChar char="•"/>
            </a:pPr>
            <a:r>
              <a:rPr lang="nl-NL" sz="1600" b="1" dirty="0"/>
              <a:t>Queries</a:t>
            </a:r>
            <a:r>
              <a:rPr lang="nl-NL" sz="1600" dirty="0"/>
              <a:t> toont een tabel van alle </a:t>
            </a:r>
            <a:r>
              <a:rPr lang="nl-NL" sz="1600" dirty="0" err="1"/>
              <a:t>Queries</a:t>
            </a:r>
            <a:r>
              <a:rPr lang="nl-NL" sz="1600" dirty="0"/>
              <a:t> op uw locatie</a:t>
            </a:r>
          </a:p>
          <a:p>
            <a:pPr lvl="1"/>
            <a:endParaRPr lang="nl-NL" sz="1600" dirty="0"/>
          </a:p>
          <a:p>
            <a:pPr marL="285750" indent="-285750">
              <a:buFont typeface="Arial" panose="020B0604020202020204" pitchFamily="34" charset="0"/>
              <a:buChar char="•"/>
            </a:pPr>
            <a:r>
              <a:rPr lang="nl-NL" sz="1600" dirty="0"/>
              <a:t>Zodra een patiënt gerandomiseerd is worden zijn of haar gegevens automatisch toegevoegd aan twee </a:t>
            </a:r>
            <a:r>
              <a:rPr lang="nl-NL" sz="1600" dirty="0" err="1"/>
              <a:t>CRF's</a:t>
            </a:r>
            <a:r>
              <a:rPr lang="nl-NL" sz="1600" dirty="0"/>
              <a:t>:</a:t>
            </a:r>
          </a:p>
          <a:p>
            <a:pPr marL="742950" lvl="1" indent="-285750">
              <a:buFont typeface="Arial" panose="020B0604020202020204" pitchFamily="34" charset="0"/>
              <a:buChar char="•"/>
            </a:pPr>
            <a:r>
              <a:rPr lang="nl-NL" sz="1600" dirty="0"/>
              <a:t>Een formulier ‘Randomisatie’ (waar corrigeren van een fout mogelijk is) en</a:t>
            </a:r>
          </a:p>
          <a:p>
            <a:pPr marL="742950" lvl="1" indent="-285750">
              <a:buFont typeface="Arial" panose="020B0604020202020204" pitchFamily="34" charset="0"/>
              <a:buChar char="•"/>
            </a:pPr>
            <a:r>
              <a:rPr lang="nl-NL" sz="1600" dirty="0"/>
              <a:t>Een formulier ‘Entry’ (een vergrendelde versie van de invoer, niet te wijzigen)</a:t>
            </a:r>
          </a:p>
          <a:p>
            <a:endParaRPr lang="nl-NL" sz="1600" dirty="0"/>
          </a:p>
          <a:p>
            <a:pPr marL="285750" indent="-285750">
              <a:buFont typeface="Arial" panose="020B0604020202020204" pitchFamily="34" charset="0"/>
              <a:buChar char="•"/>
            </a:pPr>
            <a:r>
              <a:rPr lang="nl-NL" sz="1600" dirty="0"/>
              <a:t>U zult </a:t>
            </a:r>
            <a:r>
              <a:rPr lang="nl-NL" sz="1600" b="1" dirty="0"/>
              <a:t>nooit</a:t>
            </a:r>
            <a:r>
              <a:rPr lang="nl-NL" sz="1600" dirty="0"/>
              <a:t> zelf een nieuwe deelnemer hoeven toevoegen in </a:t>
            </a:r>
            <a:r>
              <a:rPr lang="nl-NL" sz="1600" dirty="0" err="1"/>
              <a:t>OpenClinica</a:t>
            </a:r>
            <a:r>
              <a:rPr lang="nl-NL" sz="1600" dirty="0"/>
              <a:t>, gebruik deze knop alstublieft niet</a:t>
            </a:r>
          </a:p>
          <a:p>
            <a:pPr marL="742950" lvl="1" indent="-285750">
              <a:buFont typeface="Arial" panose="020B0604020202020204" pitchFamily="34" charset="0"/>
              <a:buChar char="•"/>
            </a:pPr>
            <a:r>
              <a:rPr lang="nl-NL" sz="1600" dirty="0"/>
              <a:t>Als u een deelnemer verwacht in de lijst maar niet kunt vinden, vraag dan het onderzoeksteam</a:t>
            </a:r>
          </a:p>
        </p:txBody>
      </p:sp>
      <p:sp>
        <p:nvSpPr>
          <p:cNvPr id="7" name="Oval 6"/>
          <p:cNvSpPr/>
          <p:nvPr/>
        </p:nvSpPr>
        <p:spPr>
          <a:xfrm>
            <a:off x="5483653" y="1652198"/>
            <a:ext cx="1465788" cy="161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a:stCxn id="7" idx="4"/>
          </p:cNvCxnSpPr>
          <p:nvPr/>
        </p:nvCxnSpPr>
        <p:spPr>
          <a:xfrm>
            <a:off x="6216547" y="1813560"/>
            <a:ext cx="237593" cy="2100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322320" y="2179319"/>
            <a:ext cx="715119" cy="1582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3"/>
          <p:cNvCxnSpPr>
            <a:stCxn id="13" idx="6"/>
          </p:cNvCxnSpPr>
          <p:nvPr/>
        </p:nvCxnSpPr>
        <p:spPr>
          <a:xfrm>
            <a:off x="4037439" y="2258434"/>
            <a:ext cx="2179108" cy="34303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505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Participant Matrix</a:t>
            </a:r>
          </a:p>
        </p:txBody>
      </p:sp>
      <p:sp>
        <p:nvSpPr>
          <p:cNvPr id="4" name="Rectangle 2"/>
          <p:cNvSpPr>
            <a:spLocks noChangeArrowheads="1"/>
          </p:cNvSpPr>
          <p:nvPr/>
        </p:nvSpPr>
        <p:spPr bwMode="auto">
          <a:xfrm>
            <a:off x="1500997" y="603450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pSp>
        <p:nvGrpSpPr>
          <p:cNvPr id="18" name="Group 17"/>
          <p:cNvGrpSpPr>
            <a:grpSpLocks noChangeAspect="1"/>
          </p:cNvGrpSpPr>
          <p:nvPr/>
        </p:nvGrpSpPr>
        <p:grpSpPr>
          <a:xfrm>
            <a:off x="38100" y="1373560"/>
            <a:ext cx="7894320" cy="5474270"/>
            <a:chOff x="-906780" y="119445"/>
            <a:chExt cx="9602032" cy="6658473"/>
          </a:xfrm>
        </p:grpSpPr>
        <p:grpSp>
          <p:nvGrpSpPr>
            <p:cNvPr id="17" name="Group 16"/>
            <p:cNvGrpSpPr/>
            <p:nvPr/>
          </p:nvGrpSpPr>
          <p:grpSpPr>
            <a:xfrm>
              <a:off x="-906780" y="119445"/>
              <a:ext cx="9602032" cy="6658473"/>
              <a:chOff x="-906780" y="119445"/>
              <a:chExt cx="9602032" cy="6658473"/>
            </a:xfrm>
          </p:grpSpPr>
          <p:pic>
            <p:nvPicPr>
              <p:cNvPr id="7" name="Picture 6"/>
              <p:cNvPicPr>
                <a:picLocks noChangeAspect="1"/>
              </p:cNvPicPr>
              <p:nvPr/>
            </p:nvPicPr>
            <p:blipFill>
              <a:blip r:embed="rId2"/>
              <a:stretch>
                <a:fillRect/>
              </a:stretch>
            </p:blipFill>
            <p:spPr>
              <a:xfrm>
                <a:off x="-906780" y="119445"/>
                <a:ext cx="9602032" cy="6561389"/>
              </a:xfrm>
              <a:prstGeom prst="rect">
                <a:avLst/>
              </a:prstGeom>
            </p:spPr>
          </p:pic>
          <p:sp>
            <p:nvSpPr>
              <p:cNvPr id="16" name="Rectangle 15"/>
              <p:cNvSpPr/>
              <p:nvPr/>
            </p:nvSpPr>
            <p:spPr>
              <a:xfrm flipV="1">
                <a:off x="101846" y="1264920"/>
                <a:ext cx="8585786" cy="55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grpSp>
          <p:nvGrpSpPr>
            <p:cNvPr id="15" name="Group 14"/>
            <p:cNvGrpSpPr>
              <a:grpSpLocks noChangeAspect="1"/>
            </p:cNvGrpSpPr>
            <p:nvPr/>
          </p:nvGrpSpPr>
          <p:grpSpPr>
            <a:xfrm>
              <a:off x="101846" y="1278326"/>
              <a:ext cx="5125474" cy="4919851"/>
              <a:chOff x="4184313" y="585368"/>
              <a:chExt cx="6242498" cy="5992062"/>
            </a:xfrm>
          </p:grpSpPr>
          <p:pic>
            <p:nvPicPr>
              <p:cNvPr id="8" name="Picture 7"/>
              <p:cNvPicPr>
                <a:picLocks noChangeAspect="1"/>
              </p:cNvPicPr>
              <p:nvPr/>
            </p:nvPicPr>
            <p:blipFill rotWithShape="1">
              <a:blip r:embed="rId3"/>
              <a:srcRect l="88711"/>
              <a:stretch/>
            </p:blipFill>
            <p:spPr>
              <a:xfrm>
                <a:off x="9220200" y="585369"/>
                <a:ext cx="1206611" cy="5992061"/>
              </a:xfrm>
              <a:prstGeom prst="rect">
                <a:avLst/>
              </a:prstGeom>
            </p:spPr>
          </p:pic>
          <p:pic>
            <p:nvPicPr>
              <p:cNvPr id="9" name="Picture 8"/>
              <p:cNvPicPr>
                <a:picLocks noChangeAspect="1"/>
              </p:cNvPicPr>
              <p:nvPr/>
            </p:nvPicPr>
            <p:blipFill rotWithShape="1">
              <a:blip r:embed="rId3"/>
              <a:srcRect t="277" r="86517"/>
              <a:stretch/>
            </p:blipFill>
            <p:spPr>
              <a:xfrm>
                <a:off x="4184313" y="601980"/>
                <a:ext cx="1442831" cy="5975448"/>
              </a:xfrm>
              <a:prstGeom prst="rect">
                <a:avLst/>
              </a:prstGeom>
            </p:spPr>
          </p:pic>
          <p:pic>
            <p:nvPicPr>
              <p:cNvPr id="10" name="Picture 9"/>
              <p:cNvPicPr>
                <a:picLocks noChangeAspect="1"/>
              </p:cNvPicPr>
              <p:nvPr/>
            </p:nvPicPr>
            <p:blipFill rotWithShape="1">
              <a:blip r:embed="rId3"/>
              <a:srcRect l="20343" t="404" r="74168"/>
              <a:stretch/>
            </p:blipFill>
            <p:spPr>
              <a:xfrm>
                <a:off x="5613395" y="609600"/>
                <a:ext cx="586741" cy="5967828"/>
              </a:xfrm>
              <a:prstGeom prst="rect">
                <a:avLst/>
              </a:prstGeom>
            </p:spPr>
          </p:pic>
          <p:pic>
            <p:nvPicPr>
              <p:cNvPr id="11" name="Picture 10"/>
              <p:cNvPicPr>
                <a:picLocks noChangeAspect="1"/>
              </p:cNvPicPr>
              <p:nvPr/>
            </p:nvPicPr>
            <p:blipFill rotWithShape="1">
              <a:blip r:embed="rId3"/>
              <a:srcRect l="37168" r="56701"/>
              <a:stretch/>
            </p:blipFill>
            <p:spPr>
              <a:xfrm>
                <a:off x="6192350" y="585368"/>
                <a:ext cx="655321" cy="5992061"/>
              </a:xfrm>
              <a:prstGeom prst="rect">
                <a:avLst/>
              </a:prstGeom>
            </p:spPr>
          </p:pic>
          <p:pic>
            <p:nvPicPr>
              <p:cNvPr id="12" name="Picture 11"/>
              <p:cNvPicPr>
                <a:picLocks noChangeAspect="1"/>
              </p:cNvPicPr>
              <p:nvPr/>
            </p:nvPicPr>
            <p:blipFill rotWithShape="1">
              <a:blip r:embed="rId3"/>
              <a:srcRect l="50071" r="44154"/>
              <a:stretch/>
            </p:blipFill>
            <p:spPr>
              <a:xfrm>
                <a:off x="6833755" y="585368"/>
                <a:ext cx="617221" cy="5992061"/>
              </a:xfrm>
              <a:prstGeom prst="rect">
                <a:avLst/>
              </a:prstGeom>
            </p:spPr>
          </p:pic>
          <p:pic>
            <p:nvPicPr>
              <p:cNvPr id="13" name="Picture 12"/>
              <p:cNvPicPr>
                <a:picLocks noChangeAspect="1"/>
              </p:cNvPicPr>
              <p:nvPr/>
            </p:nvPicPr>
            <p:blipFill rotWithShape="1">
              <a:blip r:embed="rId3"/>
              <a:srcRect l="61050" r="22196"/>
              <a:stretch/>
            </p:blipFill>
            <p:spPr>
              <a:xfrm>
                <a:off x="7429499" y="585369"/>
                <a:ext cx="1790701" cy="5992061"/>
              </a:xfrm>
              <a:prstGeom prst="rect">
                <a:avLst/>
              </a:prstGeom>
            </p:spPr>
          </p:pic>
        </p:grpSp>
      </p:grpSp>
      <p:sp>
        <p:nvSpPr>
          <p:cNvPr id="5" name="Rectangle 4"/>
          <p:cNvSpPr/>
          <p:nvPr/>
        </p:nvSpPr>
        <p:spPr>
          <a:xfrm>
            <a:off x="5483404" y="2015357"/>
            <a:ext cx="6479996" cy="4555093"/>
          </a:xfrm>
          <a:prstGeom prst="rect">
            <a:avLst/>
          </a:prstGeom>
        </p:spPr>
        <p:txBody>
          <a:bodyPr wrap="square">
            <a:spAutoFit/>
          </a:bodyPr>
          <a:lstStyle/>
          <a:p>
            <a:pPr marL="457200" indent="-457200">
              <a:buFont typeface="Arial" panose="020B0604020202020204" pitchFamily="34" charset="0"/>
              <a:buChar char="•"/>
            </a:pPr>
            <a:r>
              <a:rPr lang="nl-NL" dirty="0"/>
              <a:t>Elke rij is één deelnemer. De eerste kolom, Participant ID, is het studienummer van de deelnemer met het voorvoegsel ‘CV_’</a:t>
            </a:r>
          </a:p>
          <a:p>
            <a:pPr marL="457200" indent="-457200">
              <a:buFont typeface="Arial" panose="020B0604020202020204" pitchFamily="34" charset="0"/>
              <a:buChar char="•"/>
            </a:pPr>
            <a:r>
              <a:rPr lang="nl-NL" dirty="0"/>
              <a:t>In de volgende kolommen staan CRF's</a:t>
            </a:r>
          </a:p>
          <a:p>
            <a:pPr marL="457200" indent="-457200">
              <a:buFont typeface="Arial" panose="020B0604020202020204" pitchFamily="34" charset="0"/>
              <a:buChar char="•"/>
            </a:pPr>
            <a:endParaRPr lang="nl-NL" sz="2000" dirty="0"/>
          </a:p>
          <a:p>
            <a:pPr marL="457200" indent="-457200">
              <a:buFont typeface="Arial" panose="020B0604020202020204" pitchFamily="34" charset="0"/>
              <a:buChar char="•"/>
            </a:pPr>
            <a:r>
              <a:rPr lang="nl-NL" dirty="0"/>
              <a:t>De CRF's voor gegevensinvoer in de EU zijn:</a:t>
            </a:r>
          </a:p>
          <a:p>
            <a:pPr marL="914400" lvl="1" indent="-457200">
              <a:buFont typeface="Arial" panose="020B0604020202020204" pitchFamily="34" charset="0"/>
              <a:buChar char="•"/>
            </a:pPr>
            <a:r>
              <a:rPr lang="nl-NL" dirty="0"/>
              <a:t>‘Follow-up’: Het hoofdformulier voor de follow-up, in te vullen op dag 28 (of kort daarna)</a:t>
            </a:r>
          </a:p>
          <a:p>
            <a:pPr marL="914400" lvl="1" indent="-457200">
              <a:buFont typeface="Arial" panose="020B0604020202020204" pitchFamily="34" charset="0"/>
              <a:buChar char="•"/>
            </a:pPr>
            <a:r>
              <a:rPr lang="nl-NL" dirty="0"/>
              <a:t>‘Follow-up na 6 maanden’: Het formulier voor de follow-up na 6 maanden</a:t>
            </a:r>
          </a:p>
          <a:p>
            <a:pPr marL="914400" lvl="1" indent="-457200">
              <a:buFont typeface="Arial" panose="020B0604020202020204" pitchFamily="34" charset="0"/>
              <a:buChar char="•"/>
            </a:pPr>
            <a:r>
              <a:rPr lang="nl-NL" dirty="0"/>
              <a:t>Bijwerkingen: Voor het melden van vermoedelijke ernstige ongewenste voorvallen</a:t>
            </a:r>
          </a:p>
          <a:p>
            <a:pPr marL="914400" lvl="1" indent="-457200">
              <a:buFont typeface="Arial" panose="020B0604020202020204" pitchFamily="34" charset="0"/>
              <a:buChar char="•"/>
            </a:pPr>
            <a:endParaRPr lang="nl-NL" dirty="0"/>
          </a:p>
          <a:p>
            <a:pPr marL="457200" indent="-457200">
              <a:buFont typeface="Arial" panose="020B0604020202020204" pitchFamily="34" charset="0"/>
              <a:buChar char="•"/>
            </a:pPr>
            <a:r>
              <a:rPr lang="nl-NL" dirty="0"/>
              <a:t>‘Sponsor Assessment’, ‘28 Day Vital Status’ en eventuele andere CRF's in de matrix worden niet gebruikt voor gegevensinvoer in de EU</a:t>
            </a:r>
          </a:p>
        </p:txBody>
      </p:sp>
    </p:spTree>
    <p:extLst>
      <p:ext uri="{BB962C8B-B14F-4D97-AF65-F5344CB8AC3E}">
        <p14:creationId xmlns:p14="http://schemas.microsoft.com/office/powerpoint/2010/main" val="383038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noChangeAspect="1"/>
          </p:cNvGrpSpPr>
          <p:nvPr/>
        </p:nvGrpSpPr>
        <p:grpSpPr>
          <a:xfrm>
            <a:off x="38100" y="1381725"/>
            <a:ext cx="7894320" cy="5474270"/>
            <a:chOff x="-906780" y="119445"/>
            <a:chExt cx="9602032" cy="6658473"/>
          </a:xfrm>
        </p:grpSpPr>
        <p:grpSp>
          <p:nvGrpSpPr>
            <p:cNvPr id="14" name="Group 13"/>
            <p:cNvGrpSpPr/>
            <p:nvPr/>
          </p:nvGrpSpPr>
          <p:grpSpPr>
            <a:xfrm>
              <a:off x="-906780" y="119445"/>
              <a:ext cx="9602032" cy="6658473"/>
              <a:chOff x="-906780" y="119445"/>
              <a:chExt cx="9602032" cy="6658473"/>
            </a:xfrm>
          </p:grpSpPr>
          <p:pic>
            <p:nvPicPr>
              <p:cNvPr id="22" name="Picture 21"/>
              <p:cNvPicPr>
                <a:picLocks noChangeAspect="1"/>
              </p:cNvPicPr>
              <p:nvPr/>
            </p:nvPicPr>
            <p:blipFill>
              <a:blip r:embed="rId2"/>
              <a:stretch>
                <a:fillRect/>
              </a:stretch>
            </p:blipFill>
            <p:spPr>
              <a:xfrm>
                <a:off x="-906780" y="119445"/>
                <a:ext cx="9602032" cy="6561389"/>
              </a:xfrm>
              <a:prstGeom prst="rect">
                <a:avLst/>
              </a:prstGeom>
            </p:spPr>
          </p:pic>
          <p:sp>
            <p:nvSpPr>
              <p:cNvPr id="23" name="Rectangle 22"/>
              <p:cNvSpPr/>
              <p:nvPr/>
            </p:nvSpPr>
            <p:spPr>
              <a:xfrm flipV="1">
                <a:off x="101846" y="1264920"/>
                <a:ext cx="8585786" cy="55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grpSp>
          <p:nvGrpSpPr>
            <p:cNvPr id="15" name="Group 14"/>
            <p:cNvGrpSpPr>
              <a:grpSpLocks noChangeAspect="1"/>
            </p:cNvGrpSpPr>
            <p:nvPr/>
          </p:nvGrpSpPr>
          <p:grpSpPr>
            <a:xfrm>
              <a:off x="101846" y="1278326"/>
              <a:ext cx="5125474" cy="4919851"/>
              <a:chOff x="4184313" y="585368"/>
              <a:chExt cx="6242498" cy="5992062"/>
            </a:xfrm>
          </p:grpSpPr>
          <p:pic>
            <p:nvPicPr>
              <p:cNvPr id="16" name="Picture 15"/>
              <p:cNvPicPr>
                <a:picLocks noChangeAspect="1"/>
              </p:cNvPicPr>
              <p:nvPr/>
            </p:nvPicPr>
            <p:blipFill rotWithShape="1">
              <a:blip r:embed="rId3"/>
              <a:srcRect l="88711"/>
              <a:stretch/>
            </p:blipFill>
            <p:spPr>
              <a:xfrm>
                <a:off x="9220200" y="585369"/>
                <a:ext cx="1206611" cy="5992061"/>
              </a:xfrm>
              <a:prstGeom prst="rect">
                <a:avLst/>
              </a:prstGeom>
            </p:spPr>
          </p:pic>
          <p:pic>
            <p:nvPicPr>
              <p:cNvPr id="17" name="Picture 16"/>
              <p:cNvPicPr>
                <a:picLocks noChangeAspect="1"/>
              </p:cNvPicPr>
              <p:nvPr/>
            </p:nvPicPr>
            <p:blipFill rotWithShape="1">
              <a:blip r:embed="rId3"/>
              <a:srcRect t="277" r="86517"/>
              <a:stretch/>
            </p:blipFill>
            <p:spPr>
              <a:xfrm>
                <a:off x="4184313" y="601980"/>
                <a:ext cx="1442831" cy="5975448"/>
              </a:xfrm>
              <a:prstGeom prst="rect">
                <a:avLst/>
              </a:prstGeom>
            </p:spPr>
          </p:pic>
          <p:pic>
            <p:nvPicPr>
              <p:cNvPr id="18" name="Picture 17"/>
              <p:cNvPicPr>
                <a:picLocks noChangeAspect="1"/>
              </p:cNvPicPr>
              <p:nvPr/>
            </p:nvPicPr>
            <p:blipFill rotWithShape="1">
              <a:blip r:embed="rId3"/>
              <a:srcRect l="20343" t="404" r="74168"/>
              <a:stretch/>
            </p:blipFill>
            <p:spPr>
              <a:xfrm>
                <a:off x="5613395" y="609600"/>
                <a:ext cx="586741" cy="5967828"/>
              </a:xfrm>
              <a:prstGeom prst="rect">
                <a:avLst/>
              </a:prstGeom>
            </p:spPr>
          </p:pic>
          <p:pic>
            <p:nvPicPr>
              <p:cNvPr id="19" name="Picture 18"/>
              <p:cNvPicPr>
                <a:picLocks noChangeAspect="1"/>
              </p:cNvPicPr>
              <p:nvPr/>
            </p:nvPicPr>
            <p:blipFill rotWithShape="1">
              <a:blip r:embed="rId3"/>
              <a:srcRect l="37168" r="56701"/>
              <a:stretch/>
            </p:blipFill>
            <p:spPr>
              <a:xfrm>
                <a:off x="6192350" y="585368"/>
                <a:ext cx="655321" cy="5992061"/>
              </a:xfrm>
              <a:prstGeom prst="rect">
                <a:avLst/>
              </a:prstGeom>
            </p:spPr>
          </p:pic>
          <p:pic>
            <p:nvPicPr>
              <p:cNvPr id="20" name="Picture 19"/>
              <p:cNvPicPr>
                <a:picLocks noChangeAspect="1"/>
              </p:cNvPicPr>
              <p:nvPr/>
            </p:nvPicPr>
            <p:blipFill rotWithShape="1">
              <a:blip r:embed="rId3"/>
              <a:srcRect l="50071" r="44154"/>
              <a:stretch/>
            </p:blipFill>
            <p:spPr>
              <a:xfrm>
                <a:off x="6833755" y="585368"/>
                <a:ext cx="617221" cy="5992061"/>
              </a:xfrm>
              <a:prstGeom prst="rect">
                <a:avLst/>
              </a:prstGeom>
            </p:spPr>
          </p:pic>
          <p:pic>
            <p:nvPicPr>
              <p:cNvPr id="21" name="Picture 20"/>
              <p:cNvPicPr>
                <a:picLocks noChangeAspect="1"/>
              </p:cNvPicPr>
              <p:nvPr/>
            </p:nvPicPr>
            <p:blipFill rotWithShape="1">
              <a:blip r:embed="rId3"/>
              <a:srcRect l="61050" r="22196"/>
              <a:stretch/>
            </p:blipFill>
            <p:spPr>
              <a:xfrm>
                <a:off x="7429499" y="585369"/>
                <a:ext cx="1790701" cy="5992061"/>
              </a:xfrm>
              <a:prstGeom prst="rect">
                <a:avLst/>
              </a:prstGeom>
            </p:spPr>
          </p:pic>
        </p:grpSp>
      </p:grpSp>
      <p:sp>
        <p:nvSpPr>
          <p:cNvPr id="2" name="Title 1"/>
          <p:cNvSpPr>
            <a:spLocks noGrp="1"/>
          </p:cNvSpPr>
          <p:nvPr>
            <p:ph type="title"/>
          </p:nvPr>
        </p:nvSpPr>
        <p:spPr/>
        <p:txBody>
          <a:bodyPr/>
          <a:lstStyle/>
          <a:p>
            <a:r>
              <a:rPr lang="nl-NL"/>
              <a:t>Status van de invoer</a:t>
            </a:r>
          </a:p>
        </p:txBody>
      </p:sp>
      <p:sp>
        <p:nvSpPr>
          <p:cNvPr id="4" name="Rectangle 2"/>
          <p:cNvSpPr>
            <a:spLocks noChangeArrowheads="1"/>
          </p:cNvSpPr>
          <p:nvPr/>
        </p:nvSpPr>
        <p:spPr bwMode="auto">
          <a:xfrm>
            <a:off x="1500997" y="603450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pSp>
        <p:nvGrpSpPr>
          <p:cNvPr id="11" name="Group 10"/>
          <p:cNvGrpSpPr/>
          <p:nvPr/>
        </p:nvGrpSpPr>
        <p:grpSpPr>
          <a:xfrm>
            <a:off x="6084003" y="2904838"/>
            <a:ext cx="4892434" cy="2554545"/>
            <a:chOff x="6960703" y="2372893"/>
            <a:chExt cx="4615988" cy="2554545"/>
          </a:xfrm>
        </p:grpSpPr>
        <p:grpSp>
          <p:nvGrpSpPr>
            <p:cNvPr id="9" name="Group 8"/>
            <p:cNvGrpSpPr/>
            <p:nvPr/>
          </p:nvGrpSpPr>
          <p:grpSpPr>
            <a:xfrm>
              <a:off x="6960703" y="2372893"/>
              <a:ext cx="4615988" cy="2554545"/>
              <a:chOff x="6960703" y="2139868"/>
              <a:chExt cx="4615988" cy="2554545"/>
            </a:xfrm>
          </p:grpSpPr>
          <p:sp>
            <p:nvSpPr>
              <p:cNvPr id="5" name="Rectangle 4"/>
              <p:cNvSpPr/>
              <p:nvPr/>
            </p:nvSpPr>
            <p:spPr>
              <a:xfrm>
                <a:off x="7466854" y="2139868"/>
                <a:ext cx="4109837" cy="2554545"/>
              </a:xfrm>
              <a:prstGeom prst="rect">
                <a:avLst/>
              </a:prstGeom>
            </p:spPr>
            <p:txBody>
              <a:bodyPr wrap="square">
                <a:spAutoFit/>
              </a:bodyPr>
              <a:lstStyle/>
              <a:p>
                <a:r>
                  <a:rPr lang="nl-NL" sz="2000" dirty="0"/>
                  <a:t>Invoer voltooid</a:t>
                </a:r>
              </a:p>
              <a:p>
                <a:endParaRPr lang="nl-NL" sz="2000" dirty="0"/>
              </a:p>
              <a:p>
                <a:r>
                  <a:rPr lang="nl-NL" sz="2000" dirty="0"/>
                  <a:t>Invoer gestaard maar nog niet voltooid</a:t>
                </a:r>
              </a:p>
              <a:p>
                <a:endParaRPr lang="nl-NL" sz="2000" dirty="0"/>
              </a:p>
              <a:p>
                <a:r>
                  <a:rPr lang="nl-NL" sz="2000" dirty="0"/>
                  <a:t>‘Scheduled event’</a:t>
                </a:r>
              </a:p>
              <a:p>
                <a:endParaRPr lang="nl-NL" sz="2000" dirty="0"/>
              </a:p>
              <a:p>
                <a:r>
                  <a:rPr lang="nl-NL" sz="2000" dirty="0"/>
                  <a:t>‘Non-scheduled event’</a:t>
                </a:r>
              </a:p>
            </p:txBody>
          </p:sp>
          <p:pic>
            <p:nvPicPr>
              <p:cNvPr id="3" name="Picture 2"/>
              <p:cNvPicPr>
                <a:picLocks noChangeAspect="1"/>
              </p:cNvPicPr>
              <p:nvPr/>
            </p:nvPicPr>
            <p:blipFill>
              <a:blip r:embed="rId4"/>
              <a:stretch>
                <a:fillRect/>
              </a:stretch>
            </p:blipFill>
            <p:spPr>
              <a:xfrm>
                <a:off x="7001630" y="2139868"/>
                <a:ext cx="484829" cy="453550"/>
              </a:xfrm>
              <a:prstGeom prst="rect">
                <a:avLst/>
              </a:prstGeom>
            </p:spPr>
          </p:pic>
          <p:pic>
            <p:nvPicPr>
              <p:cNvPr id="7" name="Picture 6"/>
              <p:cNvPicPr>
                <a:picLocks noChangeAspect="1"/>
              </p:cNvPicPr>
              <p:nvPr/>
            </p:nvPicPr>
            <p:blipFill>
              <a:blip r:embed="rId5"/>
              <a:stretch>
                <a:fillRect/>
              </a:stretch>
            </p:blipFill>
            <p:spPr>
              <a:xfrm>
                <a:off x="6986302" y="3367811"/>
                <a:ext cx="490487" cy="413848"/>
              </a:xfrm>
              <a:prstGeom prst="rect">
                <a:avLst/>
              </a:prstGeom>
            </p:spPr>
          </p:pic>
          <p:pic>
            <p:nvPicPr>
              <p:cNvPr id="8" name="Picture 7"/>
              <p:cNvPicPr>
                <a:picLocks noChangeAspect="1"/>
              </p:cNvPicPr>
              <p:nvPr/>
            </p:nvPicPr>
            <p:blipFill>
              <a:blip r:embed="rId6"/>
              <a:stretch>
                <a:fillRect/>
              </a:stretch>
            </p:blipFill>
            <p:spPr>
              <a:xfrm>
                <a:off x="6960703" y="2746749"/>
                <a:ext cx="503661" cy="440703"/>
              </a:xfrm>
              <a:prstGeom prst="rect">
                <a:avLst/>
              </a:prstGeom>
            </p:spPr>
          </p:pic>
        </p:grpSp>
        <p:pic>
          <p:nvPicPr>
            <p:cNvPr id="10" name="Picture 9"/>
            <p:cNvPicPr>
              <a:picLocks noChangeAspect="1"/>
            </p:cNvPicPr>
            <p:nvPr/>
          </p:nvPicPr>
          <p:blipFill>
            <a:blip r:embed="rId7"/>
            <a:stretch>
              <a:fillRect/>
            </a:stretch>
          </p:blipFill>
          <p:spPr>
            <a:xfrm>
              <a:off x="7012240" y="4188930"/>
              <a:ext cx="474220" cy="465752"/>
            </a:xfrm>
            <a:prstGeom prst="rect">
              <a:avLst/>
            </a:prstGeom>
          </p:spPr>
        </p:pic>
      </p:grpSp>
      <p:sp>
        <p:nvSpPr>
          <p:cNvPr id="24" name="TextBox 23"/>
          <p:cNvSpPr txBox="1"/>
          <p:nvPr/>
        </p:nvSpPr>
        <p:spPr>
          <a:xfrm>
            <a:off x="6096572" y="2163696"/>
            <a:ext cx="3951759" cy="707886"/>
          </a:xfrm>
          <a:prstGeom prst="rect">
            <a:avLst/>
          </a:prstGeom>
          <a:noFill/>
        </p:spPr>
        <p:txBody>
          <a:bodyPr wrap="square" rtlCol="0">
            <a:spAutoFit/>
          </a:bodyPr>
          <a:lstStyle/>
          <a:p>
            <a:r>
              <a:rPr lang="nl-NL" sz="2000" dirty="0"/>
              <a:t>Aan de iconen in de tabel ziet u de status van de invoer in de CRF's:</a:t>
            </a:r>
          </a:p>
        </p:txBody>
      </p:sp>
      <p:sp>
        <p:nvSpPr>
          <p:cNvPr id="25" name="TextBox 24"/>
          <p:cNvSpPr txBox="1"/>
          <p:nvPr/>
        </p:nvSpPr>
        <p:spPr>
          <a:xfrm>
            <a:off x="6068853" y="5792258"/>
            <a:ext cx="6072201" cy="923330"/>
          </a:xfrm>
          <a:prstGeom prst="rect">
            <a:avLst/>
          </a:prstGeom>
          <a:noFill/>
        </p:spPr>
        <p:txBody>
          <a:bodyPr wrap="square" rtlCol="0">
            <a:spAutoFit/>
          </a:bodyPr>
          <a:lstStyle/>
          <a:p>
            <a:r>
              <a:rPr lang="nl-NL" b="1" dirty="0"/>
              <a:t>Maar</a:t>
            </a:r>
            <a:r>
              <a:rPr lang="nl-NL" dirty="0"/>
              <a:t>, negeer in RECOVERY het onderscheid tussen ‘scheduled’ en ‘non-scheduled’, en vul de follow-up-formulieren in op de aangegeven termijn, 28 dagen en 6 maanden</a:t>
            </a:r>
          </a:p>
        </p:txBody>
      </p:sp>
    </p:spTree>
    <p:extLst>
      <p:ext uri="{BB962C8B-B14F-4D97-AF65-F5344CB8AC3E}">
        <p14:creationId xmlns:p14="http://schemas.microsoft.com/office/powerpoint/2010/main" val="3175443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Een deelnemer opzoeken</a:t>
            </a:r>
            <a:endParaRPr lang="nl-NL" dirty="0"/>
          </a:p>
        </p:txBody>
      </p:sp>
      <p:pic>
        <p:nvPicPr>
          <p:cNvPr id="5" name="Content Placeholder 4">
            <a:extLst>
              <a:ext uri="{FF2B5EF4-FFF2-40B4-BE49-F238E27FC236}">
                <a16:creationId xmlns:a16="http://schemas.microsoft.com/office/drawing/2014/main" id="{CE960F78-571E-4F3D-89A2-1C888F5E1CE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4151" y="1625160"/>
            <a:ext cx="5198626" cy="4579938"/>
          </a:xfrm>
        </p:spPr>
      </p:pic>
      <p:sp>
        <p:nvSpPr>
          <p:cNvPr id="3" name="Oval 2"/>
          <p:cNvSpPr/>
          <p:nvPr/>
        </p:nvSpPr>
        <p:spPr>
          <a:xfrm>
            <a:off x="1311964" y="2151201"/>
            <a:ext cx="879991" cy="293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7231265" y="2011492"/>
            <a:ext cx="4416198" cy="4093428"/>
          </a:xfrm>
          <a:prstGeom prst="rect">
            <a:avLst/>
          </a:prstGeom>
          <a:noFill/>
        </p:spPr>
        <p:txBody>
          <a:bodyPr wrap="square" rtlCol="0">
            <a:spAutoFit/>
          </a:bodyPr>
          <a:lstStyle/>
          <a:p>
            <a:r>
              <a:rPr lang="nl-NL" sz="2000" dirty="0"/>
              <a:t>U zoek een deelnemer door zijn of haar studienummer in te voeren in het veld links boven, de Participant ID box</a:t>
            </a:r>
          </a:p>
          <a:p>
            <a:endParaRPr lang="nl-NL" sz="2000" dirty="0"/>
          </a:p>
          <a:p>
            <a:endParaRPr lang="nl-NL" sz="2000" dirty="0"/>
          </a:p>
          <a:p>
            <a:r>
              <a:rPr lang="nl-NL" sz="2000" dirty="0"/>
              <a:t>U opent zijn of haar dossier door te klikken op het studienummer of op de weergaveknop</a:t>
            </a:r>
          </a:p>
          <a:p>
            <a:endParaRPr lang="nl-NL" sz="2000" dirty="0"/>
          </a:p>
          <a:p>
            <a:r>
              <a:rPr lang="nl-NL" sz="2000" dirty="0"/>
              <a:t>Het is mogelijk een CRF direct vanuit de matrix openen, maar open liever eerst het dossier, om persoonsverwisselingen te voorkomen </a:t>
            </a:r>
          </a:p>
        </p:txBody>
      </p:sp>
      <p:sp>
        <p:nvSpPr>
          <p:cNvPr id="6" name="Oval 5"/>
          <p:cNvSpPr/>
          <p:nvPr/>
        </p:nvSpPr>
        <p:spPr>
          <a:xfrm>
            <a:off x="1892144" y="2621764"/>
            <a:ext cx="539988" cy="2361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p:cNvCxnSpPr/>
          <p:nvPr/>
        </p:nvCxnSpPr>
        <p:spPr>
          <a:xfrm flipV="1">
            <a:off x="2432132" y="2336908"/>
            <a:ext cx="4799133" cy="402913"/>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2240665" y="2298113"/>
            <a:ext cx="4990600" cy="38795"/>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pic>
        <p:nvPicPr>
          <p:cNvPr id="13" name="Picture 12"/>
          <p:cNvPicPr>
            <a:picLocks noChangeAspect="1"/>
          </p:cNvPicPr>
          <p:nvPr/>
        </p:nvPicPr>
        <p:blipFill>
          <a:blip r:embed="rId3"/>
          <a:stretch>
            <a:fillRect/>
          </a:stretch>
        </p:blipFill>
        <p:spPr>
          <a:xfrm>
            <a:off x="11148150" y="4257823"/>
            <a:ext cx="411299" cy="380833"/>
          </a:xfrm>
          <a:prstGeom prst="rect">
            <a:avLst/>
          </a:prstGeom>
        </p:spPr>
      </p:pic>
      <p:sp>
        <p:nvSpPr>
          <p:cNvPr id="14" name="Oval 13"/>
          <p:cNvSpPr/>
          <p:nvPr/>
        </p:nvSpPr>
        <p:spPr>
          <a:xfrm>
            <a:off x="1835746" y="3090126"/>
            <a:ext cx="531470" cy="161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3887730" y="3095211"/>
            <a:ext cx="191467" cy="1995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 name="Straight Connector 15"/>
          <p:cNvCxnSpPr>
            <a:stCxn id="14" idx="6"/>
          </p:cNvCxnSpPr>
          <p:nvPr/>
        </p:nvCxnSpPr>
        <p:spPr>
          <a:xfrm>
            <a:off x="2367216" y="3170762"/>
            <a:ext cx="4864049" cy="92323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a:stCxn id="15" idx="6"/>
          </p:cNvCxnSpPr>
          <p:nvPr/>
        </p:nvCxnSpPr>
        <p:spPr>
          <a:xfrm>
            <a:off x="4079197" y="3194964"/>
            <a:ext cx="3152068" cy="89903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8569239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18" ma:contentTypeDescription="Create a new document." ma:contentTypeScope="" ma:versionID="3abab5b2bfc8b550b6a7c0fb3096d50d">
  <xsd:schema xmlns:xsd="http://www.w3.org/2001/XMLSchema" xmlns:xs="http://www.w3.org/2001/XMLSchema" xmlns:p="http://schemas.microsoft.com/office/2006/metadata/properties" xmlns:ns2="137f62fc-0309-469d-96f8-244e1f51aa13" xmlns:ns3="aca37e2d-a12b-47b7-9c3c-40d22df3b50a" targetNamespace="http://schemas.microsoft.com/office/2006/metadata/properties" ma:root="true" ma:fieldsID="2a0fc1677ac5988bc095db029d83c96f" ns2:_="" ns3:_="">
    <xsd:import namespace="137f62fc-0309-469d-96f8-244e1f51aa13"/>
    <xsd:import namespace="aca37e2d-a12b-47b7-9c3c-40d22df3b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a37e2d-a12b-47b7-9c3c-40d22df3b50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f63c6bd-ffe2-4ed4-86e9-cbc11843f189}" ma:internalName="TaxCatchAll" ma:showField="CatchAllData" ma:web="aca37e2d-a12b-47b7-9c3c-40d22df3b50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ca37e2d-a12b-47b7-9c3c-40d22df3b50a" xsi:nil="true"/>
    <lcf76f155ced4ddcb4097134ff3c332f xmlns="137f62fc-0309-469d-96f8-244e1f51aa1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C7D5102-6E43-4B21-8687-6A1964089AD5}">
  <ds:schemaRefs>
    <ds:schemaRef ds:uri="http://schemas.microsoft.com/sharepoint/v3/contenttype/forms"/>
  </ds:schemaRefs>
</ds:datastoreItem>
</file>

<file path=customXml/itemProps2.xml><?xml version="1.0" encoding="utf-8"?>
<ds:datastoreItem xmlns:ds="http://schemas.openxmlformats.org/officeDocument/2006/customXml" ds:itemID="{9989E46E-97C3-40CA-BA3E-6890038AC8F2}"/>
</file>

<file path=customXml/itemProps3.xml><?xml version="1.0" encoding="utf-8"?>
<ds:datastoreItem xmlns:ds="http://schemas.openxmlformats.org/officeDocument/2006/customXml" ds:itemID="{8A09B6D2-EE26-4003-AC07-3F78FA9B962C}">
  <ds:schemaRefs>
    <ds:schemaRef ds:uri="http://purl.org/dc/terms/"/>
    <ds:schemaRef ds:uri="http://www.w3.org/XML/1998/namespace"/>
    <ds:schemaRef ds:uri="http://schemas.microsoft.com/office/2006/metadata/properties"/>
    <ds:schemaRef ds:uri="http://purl.org/dc/elements/1.1/"/>
    <ds:schemaRef ds:uri="http://schemas.microsoft.com/office/2006/documentManagement/types"/>
    <ds:schemaRef ds:uri="137f62fc-0309-469d-96f8-244e1f51aa13"/>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3821</TotalTime>
  <Words>1712</Words>
  <Application>Microsoft Office PowerPoint</Application>
  <PresentationFormat>Widescreen</PresentationFormat>
  <Paragraphs>162</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Office Theme</vt:lpstr>
      <vt:lpstr> RECOVERY EU</vt:lpstr>
      <vt:lpstr>Follow-up-gegevens verzamelen</vt:lpstr>
      <vt:lpstr>OpenClinica</vt:lpstr>
      <vt:lpstr>Definities in OpenClinica</vt:lpstr>
      <vt:lpstr>Login pagina</vt:lpstr>
      <vt:lpstr>Participant Matrix</vt:lpstr>
      <vt:lpstr>Participant Matrix</vt:lpstr>
      <vt:lpstr>Status van de invoer</vt:lpstr>
      <vt:lpstr>Een deelnemer opzoeken</vt:lpstr>
      <vt:lpstr>Deelnemer identificeren</vt:lpstr>
      <vt:lpstr>Dossier van de deelnemer</vt:lpstr>
      <vt:lpstr>Dossier van de deelnemer</vt:lpstr>
      <vt:lpstr>CRF's invullen</vt:lpstr>
      <vt:lpstr>CRF's invullen</vt:lpstr>
      <vt:lpstr>Waarschuwingen</vt:lpstr>
      <vt:lpstr>PowerPoint Presentation</vt:lpstr>
      <vt:lpstr>PowerPoint Presentation</vt:lpstr>
      <vt:lpstr>Voltooien van de invoer</vt:lpstr>
      <vt:lpstr>Foutmelding</vt:lpstr>
      <vt:lpstr>Een query toevoegen</vt:lpstr>
      <vt:lpstr>Een query toevoegen</vt:lpstr>
      <vt:lpstr>Administratief bewerken</vt:lpstr>
      <vt:lpstr>Reden van de wijziging</vt:lpstr>
      <vt:lpstr>Gegevens inzien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Leon Peto</cp:lastModifiedBy>
  <cp:revision>157</cp:revision>
  <cp:lastPrinted>2020-03-18T19:42:16Z</cp:lastPrinted>
  <dcterms:created xsi:type="dcterms:W3CDTF">2020-03-14T13:47:38Z</dcterms:created>
  <dcterms:modified xsi:type="dcterms:W3CDTF">2024-03-14T10:13:52Z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