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85" r:id="rId5"/>
    <p:sldId id="348" r:id="rId6"/>
    <p:sldId id="364" r:id="rId7"/>
    <p:sldId id="349" r:id="rId8"/>
    <p:sldId id="365" r:id="rId9"/>
    <p:sldId id="362" r:id="rId10"/>
    <p:sldId id="356" r:id="rId11"/>
    <p:sldId id="366" r:id="rId12"/>
    <p:sldId id="355" r:id="rId13"/>
  </p:sldIdLst>
  <p:sldSz cx="12192000" cy="6858000"/>
  <p:notesSz cx="6881813" cy="9661525"/>
  <p:embeddedFontLst>
    <p:embeddedFont>
      <p:font typeface="Calibri" panose="020F0502020204030204" pitchFamily="34" charset="0"/>
      <p:regular r:id="rId14"/>
      <p:bold r:id="rId15"/>
      <p:italic r:id="rId16"/>
      <p:boldItalic r:id="rId17"/>
    </p:embeddedFont>
  </p:embeddedFontLst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elies Gillesen" initials="AG" lastIdx="1" clrIdx="0">
    <p:extLst>
      <p:ext uri="{19B8F6BF-5375-455C-9EA6-DF929625EA0E}">
        <p15:presenceInfo xmlns:p15="http://schemas.microsoft.com/office/powerpoint/2012/main" userId="Annelies Gilles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00"/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980" autoAdjust="0"/>
    <p:restoredTop sz="94660"/>
  </p:normalViewPr>
  <p:slideViewPr>
    <p:cSldViewPr snapToGrid="0">
      <p:cViewPr varScale="1">
        <p:scale>
          <a:sx n="55" d="100"/>
          <a:sy n="55" d="100"/>
        </p:scale>
        <p:origin x="58" y="7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4.fntdata"/><Relationship Id="rId2" Type="http://schemas.openxmlformats.org/officeDocument/2006/relationships/customXml" Target="../customXml/item2.xml"/><Relationship Id="rId16" Type="http://schemas.openxmlformats.org/officeDocument/2006/relationships/font" Target="fonts/font3.fntdata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2.fntdata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1.fntdata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22/12/2021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22/12/2021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22/12/2021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22/12/2021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22/12/2021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22/12/2021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22/12/2021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22/12/2021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22/12/2021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22/12/2021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22/12/2021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22/12/2021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C00000"/>
                </a:solidFill>
                <a:latin typeface="+mn-lt"/>
              </a:rPr>
              <a:t/>
            </a:r>
            <a:br>
              <a:rPr lang="en-GB" b="1" dirty="0">
                <a:solidFill>
                  <a:srgbClr val="C00000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Randomised Evaluation of COVID-19 Therapy:</a:t>
            </a:r>
            <a:br>
              <a:rPr lang="en-GB" b="1" dirty="0">
                <a:solidFill>
                  <a:srgbClr val="9E3159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the RECOVERY trial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37138"/>
            <a:ext cx="9144000" cy="1655762"/>
          </a:xfrm>
        </p:spPr>
        <p:txBody>
          <a:bodyPr/>
          <a:lstStyle/>
          <a:p>
            <a:r>
              <a:rPr lang="en-GB" sz="2800" b="1" dirty="0" err="1" smtClean="0"/>
              <a:t>Molnupiravir</a:t>
            </a:r>
            <a:r>
              <a:rPr lang="en-GB" sz="2800" b="1" dirty="0" smtClean="0"/>
              <a:t> Training</a:t>
            </a:r>
          </a:p>
          <a:p>
            <a:endParaRPr lang="en-GB" sz="2800" b="1" dirty="0"/>
          </a:p>
          <a:p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</a:rPr>
              <a:t>20-Dec-2021</a:t>
            </a:r>
            <a:endParaRPr lang="en-GB" sz="2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Left-Right Arrow 49"/>
          <p:cNvSpPr/>
          <p:nvPr/>
        </p:nvSpPr>
        <p:spPr>
          <a:xfrm rot="9579837" flipV="1">
            <a:off x="4067273" y="3883194"/>
            <a:ext cx="4110629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105714" y="1438732"/>
            <a:ext cx="616065" cy="5274075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n-GB" sz="2000" b="1" dirty="0"/>
              <a:t>ELIGIBLE PATIENTS</a:t>
            </a:r>
          </a:p>
        </p:txBody>
      </p:sp>
      <p:sp>
        <p:nvSpPr>
          <p:cNvPr id="5" name="Right Arrow 4"/>
          <p:cNvSpPr/>
          <p:nvPr/>
        </p:nvSpPr>
        <p:spPr>
          <a:xfrm>
            <a:off x="869770" y="3539103"/>
            <a:ext cx="3492000" cy="1051200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Baseline data collected </a:t>
            </a:r>
          </a:p>
          <a:p>
            <a:pPr algn="ctr"/>
            <a:r>
              <a:rPr lang="en-GB" sz="1600" b="1" dirty="0">
                <a:solidFill>
                  <a:schemeClr val="tx1"/>
                </a:solidFill>
              </a:rPr>
              <a:t>Participants enter ≥1 comparisons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1526785" y="1438733"/>
            <a:ext cx="575093" cy="527407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2000" b="1" dirty="0"/>
              <a:t>OUTCOMES</a:t>
            </a:r>
            <a:endParaRPr lang="en-GB" sz="2400" b="1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3056A84-66F8-2546-9183-EEF7859E5D63}"/>
              </a:ext>
            </a:extLst>
          </p:cNvPr>
          <p:cNvGrpSpPr/>
          <p:nvPr/>
        </p:nvGrpSpPr>
        <p:grpSpPr>
          <a:xfrm>
            <a:off x="8003238" y="1705866"/>
            <a:ext cx="3393651" cy="1414800"/>
            <a:chOff x="8003238" y="1576210"/>
            <a:chExt cx="3393651" cy="1414800"/>
          </a:xfrm>
        </p:grpSpPr>
        <p:sp>
          <p:nvSpPr>
            <p:cNvPr id="60" name="Rounded Rectangle 59"/>
            <p:cNvSpPr/>
            <p:nvPr/>
          </p:nvSpPr>
          <p:spPr>
            <a:xfrm>
              <a:off x="8003238" y="1576210"/>
              <a:ext cx="3393651" cy="1414800"/>
            </a:xfrm>
            <a:prstGeom prst="roundRect">
              <a:avLst/>
            </a:prstGeom>
            <a:solidFill>
              <a:schemeClr val="accent6">
                <a:lumMod val="75000"/>
                <a:alpha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8692615" y="2273675"/>
              <a:ext cx="1073507" cy="550963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Empagliflozin</a:t>
              </a:r>
              <a:endParaRPr lang="en-GB" sz="1100" b="1" dirty="0">
                <a:solidFill>
                  <a:schemeClr val="bg1"/>
                </a:solidFill>
              </a:endParaRPr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10154872" y="2256534"/>
              <a:ext cx="1116208" cy="568104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64" name="Oval 63"/>
            <p:cNvSpPr/>
            <p:nvPr/>
          </p:nvSpPr>
          <p:spPr>
            <a:xfrm>
              <a:off x="8074653" y="2260867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F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9766122" y="2346125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8649505" y="1697241"/>
              <a:ext cx="23504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SGLT-2i comparison</a:t>
              </a:r>
              <a:endParaRPr lang="en-GB" sz="2400" b="1" dirty="0"/>
            </a:p>
          </p:txBody>
        </p:sp>
      </p:grpSp>
      <p:sp>
        <p:nvSpPr>
          <p:cNvPr id="77" name="Left-Right Arrow 76"/>
          <p:cNvSpPr/>
          <p:nvPr/>
        </p:nvSpPr>
        <p:spPr>
          <a:xfrm rot="1152713" flipV="1">
            <a:off x="4023595" y="3880092"/>
            <a:ext cx="4305881" cy="35763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5765595" y="3614845"/>
            <a:ext cx="861040" cy="8610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/>
              <a:t>R</a:t>
            </a:r>
            <a:endParaRPr lang="en-GB" b="1" dirty="0"/>
          </a:p>
        </p:txBody>
      </p:sp>
      <p:sp>
        <p:nvSpPr>
          <p:cNvPr id="79" name="Right Arrow 78"/>
          <p:cNvSpPr/>
          <p:nvPr/>
        </p:nvSpPr>
        <p:spPr>
          <a:xfrm>
            <a:off x="7903806" y="3577281"/>
            <a:ext cx="3489681" cy="1049112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Outcomes collected at earliest of death, discharge or 28 days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F67CDAB-DA18-8347-A63F-AEBA50AA3506}"/>
              </a:ext>
            </a:extLst>
          </p:cNvPr>
          <p:cNvGrpSpPr/>
          <p:nvPr/>
        </p:nvGrpSpPr>
        <p:grpSpPr>
          <a:xfrm>
            <a:off x="849410" y="1716308"/>
            <a:ext cx="3393651" cy="1427545"/>
            <a:chOff x="4441699" y="1560294"/>
            <a:chExt cx="3393651" cy="1427545"/>
          </a:xfrm>
        </p:grpSpPr>
        <p:sp>
          <p:nvSpPr>
            <p:cNvPr id="53" name="Rounded Rectangle 52">
              <a:extLst>
                <a:ext uri="{FF2B5EF4-FFF2-40B4-BE49-F238E27FC236}">
                  <a16:creationId xmlns:a16="http://schemas.microsoft.com/office/drawing/2014/main" id="{9815A20D-3178-B24B-8BAC-DDFC209CA08D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7030A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4" name="Rounded Rectangle 53">
              <a:extLst>
                <a:ext uri="{FF2B5EF4-FFF2-40B4-BE49-F238E27FC236}">
                  <a16:creationId xmlns:a16="http://schemas.microsoft.com/office/drawing/2014/main" id="{1C4E103B-3F2F-0243-BF82-DAD5395299A5}"/>
                </a:ext>
              </a:extLst>
            </p:cNvPr>
            <p:cNvSpPr/>
            <p:nvPr/>
          </p:nvSpPr>
          <p:spPr>
            <a:xfrm>
              <a:off x="5131076" y="2269928"/>
              <a:ext cx="1073507" cy="550963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High dose</a:t>
              </a:r>
            </a:p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steroids</a:t>
              </a:r>
            </a:p>
          </p:txBody>
        </p:sp>
        <p:sp>
          <p:nvSpPr>
            <p:cNvPr id="55" name="Rounded Rectangle 54">
              <a:extLst>
                <a:ext uri="{FF2B5EF4-FFF2-40B4-BE49-F238E27FC236}">
                  <a16:creationId xmlns:a16="http://schemas.microsoft.com/office/drawing/2014/main" id="{B47DC59E-6235-6446-BF6C-7A651DFDF0AF}"/>
                </a:ext>
              </a:extLst>
            </p:cNvPr>
            <p:cNvSpPr/>
            <p:nvPr/>
          </p:nvSpPr>
          <p:spPr>
            <a:xfrm>
              <a:off x="6593333" y="2252787"/>
              <a:ext cx="1116208" cy="568104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00EEEBD-802E-2E4E-B678-CBD0ABB107CE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E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E4544AA-6316-F641-BE6B-9C63698CCFB4}"/>
                </a:ext>
              </a:extLst>
            </p:cNvPr>
            <p:cNvSpPr txBox="1"/>
            <p:nvPr/>
          </p:nvSpPr>
          <p:spPr>
            <a:xfrm>
              <a:off x="6204583" y="2342378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DF7E6B4-B439-344A-8805-31555B02FF58}"/>
                </a:ext>
              </a:extLst>
            </p:cNvPr>
            <p:cNvSpPr txBox="1"/>
            <p:nvPr/>
          </p:nvSpPr>
          <p:spPr>
            <a:xfrm>
              <a:off x="5074111" y="1614749"/>
              <a:ext cx="2761239" cy="569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High-dose corticosteroids</a:t>
              </a:r>
            </a:p>
            <a:p>
              <a:r>
                <a:rPr lang="en-GB" sz="1500" b="1" dirty="0"/>
                <a:t>(hypoxic)</a:t>
              </a:r>
            </a:p>
          </p:txBody>
        </p:sp>
        <p:pic>
          <p:nvPicPr>
            <p:cNvPr id="84" name="Graphic 31" descr="Lungs with solid fill">
              <a:extLst>
                <a:ext uri="{FF2B5EF4-FFF2-40B4-BE49-F238E27FC236}">
                  <a16:creationId xmlns:a16="http://schemas.microsoft.com/office/drawing/2014/main" id="{5DD6B768-CE70-F942-BAC0-8E1562853B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459651" y="1560294"/>
              <a:ext cx="649602" cy="703876"/>
            </a:xfrm>
            <a:prstGeom prst="rect">
              <a:avLst/>
            </a:prstGeom>
          </p:spPr>
        </p:pic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DAD2F31-7492-F84D-9855-EF44F47A31BD}"/>
              </a:ext>
            </a:extLst>
          </p:cNvPr>
          <p:cNvGrpSpPr/>
          <p:nvPr/>
        </p:nvGrpSpPr>
        <p:grpSpPr>
          <a:xfrm>
            <a:off x="849410" y="5005216"/>
            <a:ext cx="3393651" cy="1415377"/>
            <a:chOff x="849410" y="1566704"/>
            <a:chExt cx="3393651" cy="1415377"/>
          </a:xfrm>
        </p:grpSpPr>
        <p:sp>
          <p:nvSpPr>
            <p:cNvPr id="95" name="Rounded Rectangle 94">
              <a:extLst>
                <a:ext uri="{FF2B5EF4-FFF2-40B4-BE49-F238E27FC236}">
                  <a16:creationId xmlns:a16="http://schemas.microsoft.com/office/drawing/2014/main" id="{9D5D6A46-844C-0E41-9615-6A6452BC651A}"/>
                </a:ext>
              </a:extLst>
            </p:cNvPr>
            <p:cNvSpPr/>
            <p:nvPr/>
          </p:nvSpPr>
          <p:spPr>
            <a:xfrm>
              <a:off x="849410" y="1566704"/>
              <a:ext cx="3393651" cy="1415377"/>
            </a:xfrm>
            <a:prstGeom prst="roundRect">
              <a:avLst/>
            </a:prstGeom>
            <a:solidFill>
              <a:srgbClr val="FF000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6" name="Rounded Rectangle 95">
              <a:extLst>
                <a:ext uri="{FF2B5EF4-FFF2-40B4-BE49-F238E27FC236}">
                  <a16:creationId xmlns:a16="http://schemas.microsoft.com/office/drawing/2014/main" id="{1EFB7BF6-F1F2-E541-9082-F803C4A8CD0E}"/>
                </a:ext>
              </a:extLst>
            </p:cNvPr>
            <p:cNvSpPr/>
            <p:nvPr/>
          </p:nvSpPr>
          <p:spPr>
            <a:xfrm>
              <a:off x="1538787" y="2264170"/>
              <a:ext cx="1137301" cy="550963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 err="1" smtClean="0">
                  <a:solidFill>
                    <a:schemeClr val="bg1"/>
                  </a:solidFill>
                </a:rPr>
                <a:t>Sotrovimab</a:t>
              </a:r>
              <a:endParaRPr lang="en-GB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97" name="Rounded Rectangle 96">
              <a:extLst>
                <a:ext uri="{FF2B5EF4-FFF2-40B4-BE49-F238E27FC236}">
                  <a16:creationId xmlns:a16="http://schemas.microsoft.com/office/drawing/2014/main" id="{7486FF0E-9F46-7B4C-9FB2-B176F4A0B138}"/>
                </a:ext>
              </a:extLst>
            </p:cNvPr>
            <p:cNvSpPr/>
            <p:nvPr/>
          </p:nvSpPr>
          <p:spPr>
            <a:xfrm>
              <a:off x="3001044" y="2247029"/>
              <a:ext cx="1116208" cy="568104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FC0B548-4A6B-BC4B-9381-BB0B22669809}"/>
                </a:ext>
              </a:extLst>
            </p:cNvPr>
            <p:cNvSpPr/>
            <p:nvPr/>
          </p:nvSpPr>
          <p:spPr>
            <a:xfrm>
              <a:off x="920825" y="2251362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 smtClean="0"/>
                <a:t>J</a:t>
              </a:r>
              <a:endParaRPr lang="en-GB" b="1" dirty="0"/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B0C20BD-204C-D74D-879B-296826D9D31F}"/>
                </a:ext>
              </a:extLst>
            </p:cNvPr>
            <p:cNvSpPr txBox="1"/>
            <p:nvPr/>
          </p:nvSpPr>
          <p:spPr>
            <a:xfrm>
              <a:off x="2654239" y="2336620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1C9C61F0-1ED7-5049-A2A7-AE7FAFF12F96}"/>
                </a:ext>
              </a:extLst>
            </p:cNvPr>
            <p:cNvSpPr txBox="1"/>
            <p:nvPr/>
          </p:nvSpPr>
          <p:spPr>
            <a:xfrm>
              <a:off x="1481822" y="1732379"/>
              <a:ext cx="23504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Antiviral 1</a:t>
              </a:r>
              <a:endParaRPr lang="en-GB" sz="2400" b="1" dirty="0"/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650F3EB1-C981-B740-82D6-F54DE5AFF985}"/>
              </a:ext>
            </a:extLst>
          </p:cNvPr>
          <p:cNvGrpSpPr/>
          <p:nvPr/>
        </p:nvGrpSpPr>
        <p:grpSpPr>
          <a:xfrm>
            <a:off x="7999836" y="5034786"/>
            <a:ext cx="3393651" cy="1415377"/>
            <a:chOff x="4441699" y="1572462"/>
            <a:chExt cx="3393651" cy="1415377"/>
          </a:xfrm>
        </p:grpSpPr>
        <p:sp>
          <p:nvSpPr>
            <p:cNvPr id="103" name="Rounded Rectangle 102">
              <a:extLst>
                <a:ext uri="{FF2B5EF4-FFF2-40B4-BE49-F238E27FC236}">
                  <a16:creationId xmlns:a16="http://schemas.microsoft.com/office/drawing/2014/main" id="{4F5F2D03-AB19-F045-BFB2-0F27BF1C1A04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FFC00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4" name="Rounded Rectangle 103">
              <a:extLst>
                <a:ext uri="{FF2B5EF4-FFF2-40B4-BE49-F238E27FC236}">
                  <a16:creationId xmlns:a16="http://schemas.microsoft.com/office/drawing/2014/main" id="{7D7E2DA0-3318-B34D-9DBA-8976C66C4BDF}"/>
                </a:ext>
              </a:extLst>
            </p:cNvPr>
            <p:cNvSpPr/>
            <p:nvPr/>
          </p:nvSpPr>
          <p:spPr>
            <a:xfrm>
              <a:off x="5131076" y="2269928"/>
              <a:ext cx="1149008" cy="550963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GB" sz="1400" b="1" dirty="0" err="1" smtClean="0">
                  <a:solidFill>
                    <a:schemeClr val="bg1"/>
                  </a:solidFill>
                </a:rPr>
                <a:t>Molnupiravir</a:t>
              </a:r>
              <a:endParaRPr lang="en-GB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105" name="Rounded Rectangle 104">
              <a:extLst>
                <a:ext uri="{FF2B5EF4-FFF2-40B4-BE49-F238E27FC236}">
                  <a16:creationId xmlns:a16="http://schemas.microsoft.com/office/drawing/2014/main" id="{0378DF22-74BF-5D4D-86EE-65EAF417A84F}"/>
                </a:ext>
              </a:extLst>
            </p:cNvPr>
            <p:cNvSpPr/>
            <p:nvPr/>
          </p:nvSpPr>
          <p:spPr>
            <a:xfrm>
              <a:off x="6593333" y="2252787"/>
              <a:ext cx="1116208" cy="568104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5E1F665A-1FA0-7D49-9F48-4E79E39E8087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 smtClean="0"/>
                <a:t>K</a:t>
              </a:r>
              <a:endParaRPr lang="en-GB" b="1" dirty="0"/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4015A8B3-F5AE-4941-A698-D51DA4E46924}"/>
                </a:ext>
              </a:extLst>
            </p:cNvPr>
            <p:cNvSpPr txBox="1"/>
            <p:nvPr/>
          </p:nvSpPr>
          <p:spPr>
            <a:xfrm>
              <a:off x="6260420" y="2342378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2ED6A60D-D187-6142-95D6-173A8F77EAF0}"/>
                </a:ext>
              </a:extLst>
            </p:cNvPr>
            <p:cNvSpPr txBox="1"/>
            <p:nvPr/>
          </p:nvSpPr>
          <p:spPr>
            <a:xfrm>
              <a:off x="5074112" y="1733283"/>
              <a:ext cx="17146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Antiviral 2</a:t>
              </a:r>
              <a:endParaRPr lang="en-GB" sz="1500" b="1" dirty="0"/>
            </a:p>
          </p:txBody>
        </p:sp>
      </p:grpSp>
      <p:pic>
        <p:nvPicPr>
          <p:cNvPr id="19" name="Picture 18" descr="Shape&#10;&#10;Description automatically generated with low confidence">
            <a:extLst>
              <a:ext uri="{FF2B5EF4-FFF2-40B4-BE49-F238E27FC236}">
                <a16:creationId xmlns:a16="http://schemas.microsoft.com/office/drawing/2014/main" id="{C6617597-64B1-3240-97B1-C1901F2A154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30" y="5046253"/>
            <a:ext cx="601261" cy="601261"/>
          </a:xfrm>
          <a:prstGeom prst="rect">
            <a:avLst/>
          </a:prstGeom>
        </p:spPr>
      </p:pic>
      <p:pic>
        <p:nvPicPr>
          <p:cNvPr id="115" name="Picture 114" descr="Shape&#10;&#10;Description automatically generated with low confidence">
            <a:extLst>
              <a:ext uri="{FF2B5EF4-FFF2-40B4-BE49-F238E27FC236}">
                <a16:creationId xmlns:a16="http://schemas.microsoft.com/office/drawing/2014/main" id="{F52B941E-08D5-6D4F-9994-B1282A12E41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3338" y="5078462"/>
            <a:ext cx="601261" cy="601261"/>
          </a:xfrm>
          <a:prstGeom prst="rect">
            <a:avLst/>
          </a:prstGeom>
        </p:spPr>
      </p:pic>
      <p:pic>
        <p:nvPicPr>
          <p:cNvPr id="25" name="Picture 24" descr="Shape&#10;&#10;Description automatically generated with low confidence">
            <a:extLst>
              <a:ext uri="{FF2B5EF4-FFF2-40B4-BE49-F238E27FC236}">
                <a16:creationId xmlns:a16="http://schemas.microsoft.com/office/drawing/2014/main" id="{CBE583C5-AAC4-3D45-A2D7-43B7379BBAA9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55"/>
          <a:stretch/>
        </p:blipFill>
        <p:spPr>
          <a:xfrm>
            <a:off x="8012891" y="1718746"/>
            <a:ext cx="684554" cy="535628"/>
          </a:xfrm>
          <a:prstGeom prst="rect">
            <a:avLst/>
          </a:prstGeom>
        </p:spPr>
      </p:pic>
      <p:sp>
        <p:nvSpPr>
          <p:cNvPr id="43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8096250" cy="1325563"/>
          </a:xfrm>
        </p:spPr>
        <p:txBody>
          <a:bodyPr/>
          <a:lstStyle/>
          <a:p>
            <a:r>
              <a:rPr lang="en-GB" dirty="0"/>
              <a:t>Current </a:t>
            </a:r>
            <a:r>
              <a:rPr lang="en-GB" dirty="0" smtClean="0"/>
              <a:t>comparisons </a:t>
            </a:r>
            <a:br>
              <a:rPr lang="en-GB" dirty="0" smtClean="0"/>
            </a:br>
            <a:r>
              <a:rPr lang="en-GB" dirty="0" smtClean="0"/>
              <a:t>for adults</a:t>
            </a:r>
            <a:r>
              <a:rPr lang="en-GB" dirty="0"/>
              <a:t> </a:t>
            </a:r>
            <a:r>
              <a:rPr lang="en-GB" dirty="0" smtClean="0"/>
              <a:t>with COVID-19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705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Left-Right Arrow 49"/>
          <p:cNvSpPr/>
          <p:nvPr/>
        </p:nvSpPr>
        <p:spPr>
          <a:xfrm rot="9579837" flipV="1">
            <a:off x="4067273" y="3883194"/>
            <a:ext cx="4110629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105714" y="1438732"/>
            <a:ext cx="616065" cy="5274075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n-GB" sz="2000" b="1" dirty="0"/>
              <a:t>ELIGIBLE PATIENTS</a:t>
            </a:r>
          </a:p>
        </p:txBody>
      </p:sp>
      <p:sp>
        <p:nvSpPr>
          <p:cNvPr id="5" name="Right Arrow 4"/>
          <p:cNvSpPr/>
          <p:nvPr/>
        </p:nvSpPr>
        <p:spPr>
          <a:xfrm>
            <a:off x="869770" y="3539103"/>
            <a:ext cx="3492000" cy="1051200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Baseline data collected </a:t>
            </a:r>
          </a:p>
          <a:p>
            <a:pPr algn="ctr"/>
            <a:r>
              <a:rPr lang="en-GB" sz="1600" b="1" dirty="0">
                <a:solidFill>
                  <a:schemeClr val="tx1"/>
                </a:solidFill>
              </a:rPr>
              <a:t>Participants enter ≥1 comparisons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1526785" y="1438733"/>
            <a:ext cx="575093" cy="527407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2000" b="1" dirty="0"/>
              <a:t>OUTCOMES</a:t>
            </a:r>
            <a:endParaRPr lang="en-GB" sz="2400" b="1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3056A84-66F8-2546-9183-EEF7859E5D63}"/>
              </a:ext>
            </a:extLst>
          </p:cNvPr>
          <p:cNvGrpSpPr/>
          <p:nvPr/>
        </p:nvGrpSpPr>
        <p:grpSpPr>
          <a:xfrm>
            <a:off x="8003238" y="1705866"/>
            <a:ext cx="3393651" cy="1414800"/>
            <a:chOff x="8003238" y="1576210"/>
            <a:chExt cx="3393651" cy="1414800"/>
          </a:xfrm>
        </p:grpSpPr>
        <p:sp>
          <p:nvSpPr>
            <p:cNvPr id="60" name="Rounded Rectangle 59"/>
            <p:cNvSpPr/>
            <p:nvPr/>
          </p:nvSpPr>
          <p:spPr>
            <a:xfrm>
              <a:off x="8003238" y="1576210"/>
              <a:ext cx="3393651" cy="1414800"/>
            </a:xfrm>
            <a:prstGeom prst="roundRect">
              <a:avLst/>
            </a:prstGeom>
            <a:solidFill>
              <a:schemeClr val="accent6">
                <a:lumMod val="75000"/>
                <a:alpha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8692615" y="2273675"/>
              <a:ext cx="1073507" cy="550963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Empagliflozin</a:t>
              </a:r>
              <a:endParaRPr lang="en-GB" sz="1100" b="1" dirty="0">
                <a:solidFill>
                  <a:schemeClr val="bg1"/>
                </a:solidFill>
              </a:endParaRPr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10154872" y="2256534"/>
              <a:ext cx="1116208" cy="568104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64" name="Oval 63"/>
            <p:cNvSpPr/>
            <p:nvPr/>
          </p:nvSpPr>
          <p:spPr>
            <a:xfrm>
              <a:off x="8074653" y="2260867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F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9766122" y="2346125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8649505" y="1697241"/>
              <a:ext cx="23504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SGLT-2i comparison</a:t>
              </a:r>
              <a:endParaRPr lang="en-GB" sz="2400" b="1" dirty="0"/>
            </a:p>
          </p:txBody>
        </p:sp>
      </p:grpSp>
      <p:sp>
        <p:nvSpPr>
          <p:cNvPr id="77" name="Left-Right Arrow 76"/>
          <p:cNvSpPr/>
          <p:nvPr/>
        </p:nvSpPr>
        <p:spPr>
          <a:xfrm rot="1152713" flipV="1">
            <a:off x="4023595" y="3880092"/>
            <a:ext cx="4305881" cy="35763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5765595" y="3614845"/>
            <a:ext cx="861040" cy="8610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/>
              <a:t>R</a:t>
            </a:r>
            <a:endParaRPr lang="en-GB" b="1" dirty="0"/>
          </a:p>
        </p:txBody>
      </p:sp>
      <p:sp>
        <p:nvSpPr>
          <p:cNvPr id="79" name="Right Arrow 78"/>
          <p:cNvSpPr/>
          <p:nvPr/>
        </p:nvSpPr>
        <p:spPr>
          <a:xfrm>
            <a:off x="7903806" y="3577281"/>
            <a:ext cx="3489681" cy="1049112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Outcomes collected at earliest of death, discharge or 28 days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F67CDAB-DA18-8347-A63F-AEBA50AA3506}"/>
              </a:ext>
            </a:extLst>
          </p:cNvPr>
          <p:cNvGrpSpPr/>
          <p:nvPr/>
        </p:nvGrpSpPr>
        <p:grpSpPr>
          <a:xfrm>
            <a:off x="849410" y="1716308"/>
            <a:ext cx="3393651" cy="1427545"/>
            <a:chOff x="4441699" y="1560294"/>
            <a:chExt cx="3393651" cy="1427545"/>
          </a:xfrm>
        </p:grpSpPr>
        <p:sp>
          <p:nvSpPr>
            <p:cNvPr id="53" name="Rounded Rectangle 52">
              <a:extLst>
                <a:ext uri="{FF2B5EF4-FFF2-40B4-BE49-F238E27FC236}">
                  <a16:creationId xmlns:a16="http://schemas.microsoft.com/office/drawing/2014/main" id="{9815A20D-3178-B24B-8BAC-DDFC209CA08D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7030A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4" name="Rounded Rectangle 53">
              <a:extLst>
                <a:ext uri="{FF2B5EF4-FFF2-40B4-BE49-F238E27FC236}">
                  <a16:creationId xmlns:a16="http://schemas.microsoft.com/office/drawing/2014/main" id="{1C4E103B-3F2F-0243-BF82-DAD5395299A5}"/>
                </a:ext>
              </a:extLst>
            </p:cNvPr>
            <p:cNvSpPr/>
            <p:nvPr/>
          </p:nvSpPr>
          <p:spPr>
            <a:xfrm>
              <a:off x="5131076" y="2269928"/>
              <a:ext cx="1073507" cy="550963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High dose</a:t>
              </a:r>
            </a:p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steroids</a:t>
              </a:r>
            </a:p>
          </p:txBody>
        </p:sp>
        <p:sp>
          <p:nvSpPr>
            <p:cNvPr id="55" name="Rounded Rectangle 54">
              <a:extLst>
                <a:ext uri="{FF2B5EF4-FFF2-40B4-BE49-F238E27FC236}">
                  <a16:creationId xmlns:a16="http://schemas.microsoft.com/office/drawing/2014/main" id="{B47DC59E-6235-6446-BF6C-7A651DFDF0AF}"/>
                </a:ext>
              </a:extLst>
            </p:cNvPr>
            <p:cNvSpPr/>
            <p:nvPr/>
          </p:nvSpPr>
          <p:spPr>
            <a:xfrm>
              <a:off x="6593333" y="2252787"/>
              <a:ext cx="1116208" cy="568104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00EEEBD-802E-2E4E-B678-CBD0ABB107CE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E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E4544AA-6316-F641-BE6B-9C63698CCFB4}"/>
                </a:ext>
              </a:extLst>
            </p:cNvPr>
            <p:cNvSpPr txBox="1"/>
            <p:nvPr/>
          </p:nvSpPr>
          <p:spPr>
            <a:xfrm>
              <a:off x="6204583" y="2342378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DF7E6B4-B439-344A-8805-31555B02FF58}"/>
                </a:ext>
              </a:extLst>
            </p:cNvPr>
            <p:cNvSpPr txBox="1"/>
            <p:nvPr/>
          </p:nvSpPr>
          <p:spPr>
            <a:xfrm>
              <a:off x="5074111" y="1614749"/>
              <a:ext cx="2761239" cy="569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High-dose corticosteroids</a:t>
              </a:r>
            </a:p>
            <a:p>
              <a:r>
                <a:rPr lang="en-GB" sz="1500" b="1" dirty="0"/>
                <a:t>(hypoxic)</a:t>
              </a:r>
            </a:p>
          </p:txBody>
        </p:sp>
        <p:pic>
          <p:nvPicPr>
            <p:cNvPr id="84" name="Graphic 31" descr="Lungs with solid fill">
              <a:extLst>
                <a:ext uri="{FF2B5EF4-FFF2-40B4-BE49-F238E27FC236}">
                  <a16:creationId xmlns:a16="http://schemas.microsoft.com/office/drawing/2014/main" id="{5DD6B768-CE70-F942-BAC0-8E1562853B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459651" y="1560294"/>
              <a:ext cx="649602" cy="703876"/>
            </a:xfrm>
            <a:prstGeom prst="rect">
              <a:avLst/>
            </a:prstGeom>
          </p:spPr>
        </p:pic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DAD2F31-7492-F84D-9855-EF44F47A31BD}"/>
              </a:ext>
            </a:extLst>
          </p:cNvPr>
          <p:cNvGrpSpPr/>
          <p:nvPr/>
        </p:nvGrpSpPr>
        <p:grpSpPr>
          <a:xfrm>
            <a:off x="849410" y="5005216"/>
            <a:ext cx="3393651" cy="1415377"/>
            <a:chOff x="849410" y="1566704"/>
            <a:chExt cx="3393651" cy="1415377"/>
          </a:xfrm>
        </p:grpSpPr>
        <p:sp>
          <p:nvSpPr>
            <p:cNvPr id="95" name="Rounded Rectangle 94">
              <a:extLst>
                <a:ext uri="{FF2B5EF4-FFF2-40B4-BE49-F238E27FC236}">
                  <a16:creationId xmlns:a16="http://schemas.microsoft.com/office/drawing/2014/main" id="{9D5D6A46-844C-0E41-9615-6A6452BC651A}"/>
                </a:ext>
              </a:extLst>
            </p:cNvPr>
            <p:cNvSpPr/>
            <p:nvPr/>
          </p:nvSpPr>
          <p:spPr>
            <a:xfrm>
              <a:off x="849410" y="1566704"/>
              <a:ext cx="3393651" cy="1415377"/>
            </a:xfrm>
            <a:prstGeom prst="roundRect">
              <a:avLst/>
            </a:prstGeom>
            <a:solidFill>
              <a:srgbClr val="FF000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6" name="Rounded Rectangle 95">
              <a:extLst>
                <a:ext uri="{FF2B5EF4-FFF2-40B4-BE49-F238E27FC236}">
                  <a16:creationId xmlns:a16="http://schemas.microsoft.com/office/drawing/2014/main" id="{1EFB7BF6-F1F2-E541-9082-F803C4A8CD0E}"/>
                </a:ext>
              </a:extLst>
            </p:cNvPr>
            <p:cNvSpPr/>
            <p:nvPr/>
          </p:nvSpPr>
          <p:spPr>
            <a:xfrm>
              <a:off x="1538787" y="2264170"/>
              <a:ext cx="1137301" cy="550963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 err="1" smtClean="0">
                  <a:solidFill>
                    <a:schemeClr val="bg1"/>
                  </a:solidFill>
                </a:rPr>
                <a:t>Sotrovimab</a:t>
              </a:r>
              <a:endParaRPr lang="en-GB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97" name="Rounded Rectangle 96">
              <a:extLst>
                <a:ext uri="{FF2B5EF4-FFF2-40B4-BE49-F238E27FC236}">
                  <a16:creationId xmlns:a16="http://schemas.microsoft.com/office/drawing/2014/main" id="{7486FF0E-9F46-7B4C-9FB2-B176F4A0B138}"/>
                </a:ext>
              </a:extLst>
            </p:cNvPr>
            <p:cNvSpPr/>
            <p:nvPr/>
          </p:nvSpPr>
          <p:spPr>
            <a:xfrm>
              <a:off x="3001044" y="2247029"/>
              <a:ext cx="1116208" cy="568104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FC0B548-4A6B-BC4B-9381-BB0B22669809}"/>
                </a:ext>
              </a:extLst>
            </p:cNvPr>
            <p:cNvSpPr/>
            <p:nvPr/>
          </p:nvSpPr>
          <p:spPr>
            <a:xfrm>
              <a:off x="920825" y="2251362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 smtClean="0"/>
                <a:t>J</a:t>
              </a:r>
              <a:endParaRPr lang="en-GB" b="1" dirty="0"/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B0C20BD-204C-D74D-879B-296826D9D31F}"/>
                </a:ext>
              </a:extLst>
            </p:cNvPr>
            <p:cNvSpPr txBox="1"/>
            <p:nvPr/>
          </p:nvSpPr>
          <p:spPr>
            <a:xfrm>
              <a:off x="2654239" y="2336620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1C9C61F0-1ED7-5049-A2A7-AE7FAFF12F96}"/>
                </a:ext>
              </a:extLst>
            </p:cNvPr>
            <p:cNvSpPr txBox="1"/>
            <p:nvPr/>
          </p:nvSpPr>
          <p:spPr>
            <a:xfrm>
              <a:off x="1481822" y="1732379"/>
              <a:ext cx="23504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Antiviral 1</a:t>
              </a:r>
              <a:endParaRPr lang="en-GB" sz="2400" b="1" dirty="0"/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650F3EB1-C981-B740-82D6-F54DE5AFF985}"/>
              </a:ext>
            </a:extLst>
          </p:cNvPr>
          <p:cNvGrpSpPr/>
          <p:nvPr/>
        </p:nvGrpSpPr>
        <p:grpSpPr>
          <a:xfrm>
            <a:off x="7999836" y="5034786"/>
            <a:ext cx="3393651" cy="1415377"/>
            <a:chOff x="4441699" y="1572462"/>
            <a:chExt cx="3393651" cy="1415377"/>
          </a:xfrm>
        </p:grpSpPr>
        <p:sp>
          <p:nvSpPr>
            <p:cNvPr id="103" name="Rounded Rectangle 102">
              <a:extLst>
                <a:ext uri="{FF2B5EF4-FFF2-40B4-BE49-F238E27FC236}">
                  <a16:creationId xmlns:a16="http://schemas.microsoft.com/office/drawing/2014/main" id="{4F5F2D03-AB19-F045-BFB2-0F27BF1C1A04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FFC000">
                <a:alpha val="35000"/>
              </a:srgbClr>
            </a:solidFill>
            <a:ln w="762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4" name="Rounded Rectangle 103">
              <a:extLst>
                <a:ext uri="{FF2B5EF4-FFF2-40B4-BE49-F238E27FC236}">
                  <a16:creationId xmlns:a16="http://schemas.microsoft.com/office/drawing/2014/main" id="{7D7E2DA0-3318-B34D-9DBA-8976C66C4BDF}"/>
                </a:ext>
              </a:extLst>
            </p:cNvPr>
            <p:cNvSpPr/>
            <p:nvPr/>
          </p:nvSpPr>
          <p:spPr>
            <a:xfrm>
              <a:off x="5131076" y="2269928"/>
              <a:ext cx="1149008" cy="550963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GB" sz="1400" b="1" dirty="0" err="1" smtClean="0">
                  <a:solidFill>
                    <a:schemeClr val="bg1"/>
                  </a:solidFill>
                </a:rPr>
                <a:t>Molnupiravir</a:t>
              </a:r>
              <a:endParaRPr lang="en-GB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105" name="Rounded Rectangle 104">
              <a:extLst>
                <a:ext uri="{FF2B5EF4-FFF2-40B4-BE49-F238E27FC236}">
                  <a16:creationId xmlns:a16="http://schemas.microsoft.com/office/drawing/2014/main" id="{0378DF22-74BF-5D4D-86EE-65EAF417A84F}"/>
                </a:ext>
              </a:extLst>
            </p:cNvPr>
            <p:cNvSpPr/>
            <p:nvPr/>
          </p:nvSpPr>
          <p:spPr>
            <a:xfrm>
              <a:off x="6593333" y="2252787"/>
              <a:ext cx="1116208" cy="568104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5E1F665A-1FA0-7D49-9F48-4E79E39E8087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 smtClean="0"/>
                <a:t>K</a:t>
              </a:r>
              <a:endParaRPr lang="en-GB" b="1" dirty="0"/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4015A8B3-F5AE-4941-A698-D51DA4E46924}"/>
                </a:ext>
              </a:extLst>
            </p:cNvPr>
            <p:cNvSpPr txBox="1"/>
            <p:nvPr/>
          </p:nvSpPr>
          <p:spPr>
            <a:xfrm>
              <a:off x="6260420" y="2342378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2ED6A60D-D187-6142-95D6-173A8F77EAF0}"/>
                </a:ext>
              </a:extLst>
            </p:cNvPr>
            <p:cNvSpPr txBox="1"/>
            <p:nvPr/>
          </p:nvSpPr>
          <p:spPr>
            <a:xfrm>
              <a:off x="5074112" y="1733283"/>
              <a:ext cx="17146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Antiviral 2</a:t>
              </a:r>
              <a:endParaRPr lang="en-GB" sz="1500" b="1" dirty="0"/>
            </a:p>
          </p:txBody>
        </p:sp>
      </p:grpSp>
      <p:pic>
        <p:nvPicPr>
          <p:cNvPr id="19" name="Picture 18" descr="Shape&#10;&#10;Description automatically generated with low confidence">
            <a:extLst>
              <a:ext uri="{FF2B5EF4-FFF2-40B4-BE49-F238E27FC236}">
                <a16:creationId xmlns:a16="http://schemas.microsoft.com/office/drawing/2014/main" id="{C6617597-64B1-3240-97B1-C1901F2A154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30" y="5046253"/>
            <a:ext cx="601261" cy="601261"/>
          </a:xfrm>
          <a:prstGeom prst="rect">
            <a:avLst/>
          </a:prstGeom>
        </p:spPr>
      </p:pic>
      <p:pic>
        <p:nvPicPr>
          <p:cNvPr id="115" name="Picture 114" descr="Shape&#10;&#10;Description automatically generated with low confidence">
            <a:extLst>
              <a:ext uri="{FF2B5EF4-FFF2-40B4-BE49-F238E27FC236}">
                <a16:creationId xmlns:a16="http://schemas.microsoft.com/office/drawing/2014/main" id="{F52B941E-08D5-6D4F-9994-B1282A12E41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3338" y="5078462"/>
            <a:ext cx="601261" cy="601261"/>
          </a:xfrm>
          <a:prstGeom prst="rect">
            <a:avLst/>
          </a:prstGeom>
        </p:spPr>
      </p:pic>
      <p:pic>
        <p:nvPicPr>
          <p:cNvPr id="25" name="Picture 24" descr="Shape&#10;&#10;Description automatically generated with low confidence">
            <a:extLst>
              <a:ext uri="{FF2B5EF4-FFF2-40B4-BE49-F238E27FC236}">
                <a16:creationId xmlns:a16="http://schemas.microsoft.com/office/drawing/2014/main" id="{CBE583C5-AAC4-3D45-A2D7-43B7379BBAA9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55"/>
          <a:stretch/>
        </p:blipFill>
        <p:spPr>
          <a:xfrm>
            <a:off x="8012891" y="1718746"/>
            <a:ext cx="684554" cy="535628"/>
          </a:xfrm>
          <a:prstGeom prst="rect">
            <a:avLst/>
          </a:prstGeom>
        </p:spPr>
      </p:pic>
      <p:sp>
        <p:nvSpPr>
          <p:cNvPr id="44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8096250" cy="1325563"/>
          </a:xfrm>
        </p:spPr>
        <p:txBody>
          <a:bodyPr/>
          <a:lstStyle/>
          <a:p>
            <a:r>
              <a:rPr lang="en-GB" dirty="0"/>
              <a:t>Current </a:t>
            </a:r>
            <a:r>
              <a:rPr lang="en-GB" dirty="0" smtClean="0"/>
              <a:t>comparisons </a:t>
            </a:r>
            <a:br>
              <a:rPr lang="en-GB" dirty="0" smtClean="0"/>
            </a:br>
            <a:r>
              <a:rPr lang="en-GB" dirty="0" smtClean="0"/>
              <a:t>for adults</a:t>
            </a:r>
            <a:r>
              <a:rPr lang="en-GB" dirty="0"/>
              <a:t> </a:t>
            </a:r>
            <a:r>
              <a:rPr lang="en-GB" dirty="0" smtClean="0"/>
              <a:t>with COVID-19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81032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Molnupiravir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938386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SARS-CoV-2 uses an enzyme called an RNA-dependent RNA polymerase (</a:t>
            </a:r>
            <a:r>
              <a:rPr lang="en-GB" dirty="0" err="1" smtClean="0"/>
              <a:t>RdRp</a:t>
            </a:r>
            <a:r>
              <a:rPr lang="en-GB" dirty="0" smtClean="0"/>
              <a:t>) to make a copy of its genome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 err="1" smtClean="0"/>
              <a:t>Molnupiravir</a:t>
            </a:r>
            <a:r>
              <a:rPr lang="en-GB" dirty="0" smtClean="0"/>
              <a:t> is a pro-drug which is metabolised to N-</a:t>
            </a:r>
            <a:r>
              <a:rPr lang="en-GB" dirty="0" err="1" smtClean="0"/>
              <a:t>hydroxycytidine</a:t>
            </a:r>
            <a:r>
              <a:rPr lang="en-GB" dirty="0" smtClean="0"/>
              <a:t> (NHC), which very similar to one of the four nucleoside letters that make up RNA</a:t>
            </a:r>
          </a:p>
          <a:p>
            <a:endParaRPr lang="en-GB" dirty="0"/>
          </a:p>
          <a:p>
            <a:r>
              <a:rPr lang="en-GB" dirty="0" smtClean="0"/>
              <a:t>The SARS-CoV-2 polymerase incorporates NHC into the viral genome leading to copying errors that mean that replication fails</a:t>
            </a:r>
          </a:p>
          <a:p>
            <a:endParaRPr lang="en-GB" dirty="0"/>
          </a:p>
          <a:p>
            <a:r>
              <a:rPr lang="en-GB" dirty="0" err="1" smtClean="0"/>
              <a:t>Molnupiravir</a:t>
            </a:r>
            <a:r>
              <a:rPr lang="en-GB" dirty="0" smtClean="0"/>
              <a:t> is active against a wide range of coronaviruses and the genetic barrier to developing resistance appears high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61651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Efficacy of </a:t>
            </a:r>
            <a:r>
              <a:rPr lang="en-GB" dirty="0" err="1" smtClean="0"/>
              <a:t>molnupiravir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the </a:t>
            </a:r>
            <a:r>
              <a:rPr lang="en-GB" dirty="0" err="1" smtClean="0"/>
              <a:t>MOVe</a:t>
            </a:r>
            <a:r>
              <a:rPr lang="en-GB" dirty="0" smtClean="0"/>
              <a:t>-OUT trial of outpatients with COVID, </a:t>
            </a:r>
            <a:r>
              <a:rPr lang="en-GB" dirty="0" err="1" smtClean="0"/>
              <a:t>molnupiravir</a:t>
            </a:r>
            <a:r>
              <a:rPr lang="en-GB" dirty="0" smtClean="0"/>
              <a:t> reduced the risk of hospitalisation or death from 10% to </a:t>
            </a:r>
            <a:r>
              <a:rPr lang="en-GB" dirty="0"/>
              <a:t>7</a:t>
            </a:r>
            <a:r>
              <a:rPr lang="en-GB" dirty="0" smtClean="0"/>
              <a:t>%</a:t>
            </a:r>
          </a:p>
          <a:p>
            <a:endParaRPr lang="en-GB" dirty="0"/>
          </a:p>
          <a:p>
            <a:r>
              <a:rPr lang="en-GB" dirty="0" smtClean="0"/>
              <a:t>The </a:t>
            </a:r>
            <a:r>
              <a:rPr lang="en-GB" dirty="0" err="1" smtClean="0"/>
              <a:t>MOVe</a:t>
            </a:r>
            <a:r>
              <a:rPr lang="en-GB" dirty="0" smtClean="0"/>
              <a:t>-IN trial of inpatients was abandoned for futility, but this only included around 150 participants on full dose </a:t>
            </a:r>
            <a:r>
              <a:rPr lang="en-GB" dirty="0" err="1"/>
              <a:t>molnupiravir</a:t>
            </a:r>
            <a:r>
              <a:rPr lang="en-GB" dirty="0"/>
              <a:t> </a:t>
            </a:r>
            <a:r>
              <a:rPr lang="en-GB" dirty="0" smtClean="0"/>
              <a:t>or placebo</a:t>
            </a:r>
          </a:p>
          <a:p>
            <a:endParaRPr lang="en-GB" dirty="0"/>
          </a:p>
          <a:p>
            <a:r>
              <a:rPr lang="en-GB" dirty="0" smtClean="0"/>
              <a:t>Mortality remains high in patients admitted to hospital with COVID, and </a:t>
            </a:r>
            <a:r>
              <a:rPr lang="en-GB" dirty="0" err="1" smtClean="0"/>
              <a:t>MOVe</a:t>
            </a:r>
            <a:r>
              <a:rPr lang="en-GB" dirty="0" smtClean="0"/>
              <a:t>-IN was much too small to exclude worthwhile benefits of </a:t>
            </a:r>
            <a:r>
              <a:rPr lang="en-GB" dirty="0" err="1" smtClean="0"/>
              <a:t>molnupiravir</a:t>
            </a:r>
            <a:r>
              <a:rPr lang="en-GB" dirty="0" smtClean="0"/>
              <a:t> in this setting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1356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Eligibility for </a:t>
            </a:r>
            <a:r>
              <a:rPr lang="en-GB" dirty="0" err="1" smtClean="0"/>
              <a:t>molnupiravir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P</a:t>
            </a:r>
            <a:r>
              <a:rPr lang="en-GB" dirty="0" smtClean="0"/>
              <a:t>atients aged ≥ 18 only</a:t>
            </a:r>
          </a:p>
          <a:p>
            <a:endParaRPr lang="en-GB" dirty="0"/>
          </a:p>
          <a:p>
            <a:r>
              <a:rPr lang="en-GB" dirty="0" smtClean="0"/>
              <a:t>Contraindicated in pregnant or breast-feeding women</a:t>
            </a:r>
          </a:p>
          <a:p>
            <a:pPr lvl="1"/>
            <a:r>
              <a:rPr lang="en-GB" dirty="0" smtClean="0"/>
              <a:t>Women of child-bearing potential who have not had a pregnancy test will also be excluded</a:t>
            </a:r>
          </a:p>
          <a:p>
            <a:endParaRPr lang="en-GB" dirty="0"/>
          </a:p>
          <a:p>
            <a:r>
              <a:rPr lang="en-GB" dirty="0" smtClean="0"/>
              <a:t>Patients who have received </a:t>
            </a:r>
            <a:r>
              <a:rPr lang="en-GB" dirty="0" err="1" smtClean="0"/>
              <a:t>molnupiravir</a:t>
            </a:r>
            <a:r>
              <a:rPr lang="en-GB" dirty="0" smtClean="0"/>
              <a:t> during the current illness are excluded</a:t>
            </a:r>
          </a:p>
          <a:p>
            <a:endParaRPr lang="en-GB" dirty="0"/>
          </a:p>
          <a:p>
            <a:r>
              <a:rPr lang="en-GB" dirty="0" smtClean="0"/>
              <a:t>No exclusions around kidney or liver function, or dose adjustment</a:t>
            </a:r>
          </a:p>
          <a:p>
            <a:endParaRPr lang="en-GB" dirty="0"/>
          </a:p>
          <a:p>
            <a:r>
              <a:rPr lang="en-GB" dirty="0" smtClean="0"/>
              <a:t>Capsules are large and cannot be opened or crushed, so patients must be able to swallow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0327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Molnupiravir</a:t>
            </a:r>
            <a:r>
              <a:rPr lang="en-GB" dirty="0" smtClean="0"/>
              <a:t> in RECOVERY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Dose is </a:t>
            </a:r>
            <a:r>
              <a:rPr lang="en-GB" b="1" dirty="0" smtClean="0"/>
              <a:t>800 mg twice daily for 5 days</a:t>
            </a:r>
          </a:p>
          <a:p>
            <a:endParaRPr lang="en-GB" b="1" dirty="0"/>
          </a:p>
          <a:p>
            <a:r>
              <a:rPr lang="en-GB" dirty="0" smtClean="0"/>
              <a:t>The course </a:t>
            </a:r>
            <a:r>
              <a:rPr lang="en-GB" u="sng" dirty="0" smtClean="0"/>
              <a:t>should be</a:t>
            </a:r>
            <a:r>
              <a:rPr lang="en-GB" dirty="0" smtClean="0"/>
              <a:t> completed at home if participants are discharged before it is finished</a:t>
            </a:r>
          </a:p>
          <a:p>
            <a:endParaRPr lang="en-GB" dirty="0"/>
          </a:p>
          <a:p>
            <a:r>
              <a:rPr lang="en-GB" dirty="0" smtClean="0"/>
              <a:t>Please try to ensure that provision of drug to take home does not delay discharge</a:t>
            </a:r>
          </a:p>
          <a:p>
            <a:endParaRPr lang="en-GB" dirty="0"/>
          </a:p>
          <a:p>
            <a:r>
              <a:rPr lang="en-GB" dirty="0"/>
              <a:t>Biological sampling will be </a:t>
            </a:r>
            <a:r>
              <a:rPr lang="en-GB" u="sng" dirty="0"/>
              <a:t>crucial</a:t>
            </a:r>
            <a:r>
              <a:rPr lang="en-GB" dirty="0"/>
              <a:t> to assessments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69546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Biological sampling in RECOVERY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504825" y="1597025"/>
          <a:ext cx="11177589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81575">
                  <a:extLst>
                    <a:ext uri="{9D8B030D-6E8A-4147-A177-3AD203B41FA5}">
                      <a16:colId xmlns:a16="http://schemas.microsoft.com/office/drawing/2014/main" val="4143317602"/>
                    </a:ext>
                  </a:extLst>
                </a:gridCol>
                <a:gridCol w="2554514">
                  <a:extLst>
                    <a:ext uri="{9D8B030D-6E8A-4147-A177-3AD203B41FA5}">
                      <a16:colId xmlns:a16="http://schemas.microsoft.com/office/drawing/2014/main" val="1266893669"/>
                    </a:ext>
                  </a:extLst>
                </a:gridCol>
                <a:gridCol w="3641500">
                  <a:extLst>
                    <a:ext uri="{9D8B030D-6E8A-4147-A177-3AD203B41FA5}">
                      <a16:colId xmlns:a16="http://schemas.microsoft.com/office/drawing/2014/main" val="36365682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Serum sample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Nose &amp; throat</a:t>
                      </a:r>
                      <a:r>
                        <a:rPr lang="en-GB" sz="2800" baseline="0" dirty="0" smtClean="0"/>
                        <a:t> swabs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1490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1" dirty="0" smtClean="0"/>
                        <a:t>Baseline</a:t>
                      </a:r>
                      <a:r>
                        <a:rPr lang="en-GB" sz="2800" dirty="0" smtClean="0"/>
                        <a:t> (</a:t>
                      </a:r>
                      <a:r>
                        <a:rPr lang="en-GB" sz="2800" b="1" dirty="0" smtClean="0"/>
                        <a:t>Day 1</a:t>
                      </a:r>
                      <a:r>
                        <a:rPr lang="en-GB" sz="2800" b="1" baseline="0" dirty="0" smtClean="0"/>
                        <a:t> </a:t>
                      </a:r>
                      <a:r>
                        <a:rPr lang="en-GB" sz="2800" baseline="0" dirty="0" smtClean="0"/>
                        <a:t>- </a:t>
                      </a:r>
                      <a:r>
                        <a:rPr lang="en-GB" sz="2800" u="sng" dirty="0" smtClean="0"/>
                        <a:t>after</a:t>
                      </a:r>
                      <a:r>
                        <a:rPr lang="en-GB" sz="2800" u="none" baseline="0" dirty="0" smtClean="0"/>
                        <a:t> consent, </a:t>
                      </a:r>
                      <a:r>
                        <a:rPr lang="en-GB" sz="2800" u="sng" baseline="0" dirty="0" smtClean="0"/>
                        <a:t>before</a:t>
                      </a:r>
                      <a:r>
                        <a:rPr lang="en-GB" sz="2800" u="none" baseline="0" dirty="0" smtClean="0"/>
                        <a:t> randomisation)</a:t>
                      </a:r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en-GB" sz="1800" kern="1200" dirty="0" smtClean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en-GB" sz="5400" kern="1200" dirty="0" smtClean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90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1" dirty="0" smtClean="0"/>
                        <a:t>Day 3</a:t>
                      </a:r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54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</a:t>
                      </a:r>
                      <a:endParaRPr lang="en-GB" sz="5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1184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1" dirty="0" smtClean="0"/>
                        <a:t>Day 5</a:t>
                      </a:r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</a:t>
                      </a:r>
                      <a:endParaRPr lang="en-GB" sz="54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419176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504825" y="5572306"/>
            <a:ext cx="1117758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GB" sz="2400" dirty="0"/>
              <a:t>Serum </a:t>
            </a:r>
            <a:r>
              <a:rPr lang="en-GB" sz="2400" dirty="0" smtClean="0"/>
              <a:t>samples </a:t>
            </a:r>
            <a:r>
              <a:rPr lang="en-GB" sz="2400" dirty="0"/>
              <a:t>used to measure </a:t>
            </a:r>
            <a:r>
              <a:rPr lang="en-GB" sz="2400" dirty="0" smtClean="0"/>
              <a:t>antibody levels and possibly viral antigen</a:t>
            </a:r>
            <a:endParaRPr lang="en-GB" sz="2400" dirty="0"/>
          </a:p>
          <a:p>
            <a:pPr lvl="1"/>
            <a:r>
              <a:rPr lang="en-GB" sz="2400" dirty="0"/>
              <a:t>Swabs used to measure viral load and presence of resistance markers</a:t>
            </a:r>
          </a:p>
        </p:txBody>
      </p:sp>
    </p:spTree>
    <p:extLst>
      <p:ext uri="{BB962C8B-B14F-4D97-AF65-F5344CB8AC3E}">
        <p14:creationId xmlns:p14="http://schemas.microsoft.com/office/powerpoint/2010/main" val="35837613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Safety of </a:t>
            </a:r>
            <a:r>
              <a:rPr lang="en-GB" dirty="0" err="1" smtClean="0"/>
              <a:t>molnupiravir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 smtClean="0"/>
              <a:t>MOVe</a:t>
            </a:r>
            <a:r>
              <a:rPr lang="en-GB" dirty="0" smtClean="0"/>
              <a:t>-OUT compared </a:t>
            </a:r>
            <a:r>
              <a:rPr lang="en-GB" dirty="0" err="1" smtClean="0"/>
              <a:t>molnupiravir</a:t>
            </a:r>
            <a:r>
              <a:rPr lang="en-GB" dirty="0" smtClean="0"/>
              <a:t> with placebo among outpatients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The commonest reported side-effects are nausea, diarrhoea, and headache</a:t>
            </a:r>
            <a:endParaRPr lang="en-GB" dirty="0"/>
          </a:p>
          <a:p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564874"/>
              </p:ext>
            </p:extLst>
          </p:nvPr>
        </p:nvGraphicFramePr>
        <p:xfrm>
          <a:off x="1840891" y="2395027"/>
          <a:ext cx="8127999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9821">
                  <a:extLst>
                    <a:ext uri="{9D8B030D-6E8A-4147-A177-3AD203B41FA5}">
                      <a16:colId xmlns:a16="http://schemas.microsoft.com/office/drawing/2014/main" val="3498090798"/>
                    </a:ext>
                  </a:extLst>
                </a:gridCol>
                <a:gridCol w="2299089">
                  <a:extLst>
                    <a:ext uri="{9D8B030D-6E8A-4147-A177-3AD203B41FA5}">
                      <a16:colId xmlns:a16="http://schemas.microsoft.com/office/drawing/2014/main" val="2297487649"/>
                    </a:ext>
                  </a:extLst>
                </a:gridCol>
                <a:gridCol w="2299089">
                  <a:extLst>
                    <a:ext uri="{9D8B030D-6E8A-4147-A177-3AD203B41FA5}">
                      <a16:colId xmlns:a16="http://schemas.microsoft.com/office/drawing/2014/main" val="13877631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Event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Molnupiravir</a:t>
                      </a:r>
                      <a:endParaRPr lang="en-GB" sz="2400" dirty="0" smtClean="0"/>
                    </a:p>
                    <a:p>
                      <a:pPr algn="ctr"/>
                      <a:r>
                        <a:rPr lang="en-GB" sz="2400" dirty="0" smtClean="0"/>
                        <a:t>(n=710)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Placebo</a:t>
                      </a:r>
                    </a:p>
                    <a:p>
                      <a:pPr algn="ctr"/>
                      <a:r>
                        <a:rPr lang="en-GB" sz="2400" dirty="0" smtClean="0"/>
                        <a:t>(n=701)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379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Any adverse event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216 (30%)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231 (33%)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0255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Any serious</a:t>
                      </a:r>
                      <a:r>
                        <a:rPr lang="en-GB" sz="2400" baseline="0" dirty="0" smtClean="0"/>
                        <a:t> adverse event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49 (7%)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67 (10%)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35612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Any AE leading to discontinuation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10 (1%)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20 (3%)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5385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6112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99b76158-5664-4e5d-abf4-4f1f46466722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1" ma:contentTypeDescription="Create a new document." ma:contentTypeScope="" ma:versionID="8b2f1f8349387e9a923cf83d30275775">
  <xsd:schema xmlns:xsd="http://www.w3.org/2001/XMLSchema" xmlns:xs="http://www.w3.org/2001/XMLSchema" xmlns:p="http://schemas.microsoft.com/office/2006/metadata/properties" xmlns:ns2="137f62fc-0309-469d-96f8-244e1f51aa13" targetNamespace="http://schemas.microsoft.com/office/2006/metadata/properties" ma:root="true" ma:fieldsID="1f8ff3906fef484f4efd594d223ea34a" ns2:_="">
    <xsd:import namespace="137f62fc-0309-469d-96f8-244e1f51aa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7FC40D2-ECEC-496C-9A34-F2009408DD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7f62fc-0309-469d-96f8-244e1f51aa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412AD73-C1FD-49B0-ACF6-15D917CCBFA5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www.w3.org/XML/1998/namespace"/>
    <ds:schemaRef ds:uri="http://purl.org/dc/dcmitype/"/>
    <ds:schemaRef ds:uri="http://schemas.microsoft.com/office/infopath/2007/PartnerControls"/>
    <ds:schemaRef ds:uri="137f62fc-0309-469d-96f8-244e1f51aa13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A2729FF-E1F5-43DA-A95B-34B39733FEA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5774</TotalTime>
  <Words>541</Words>
  <Application>Microsoft Office PowerPoint</Application>
  <PresentationFormat>Widescreen</PresentationFormat>
  <Paragraphs>133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Wingdings</vt:lpstr>
      <vt:lpstr>Calibri</vt:lpstr>
      <vt:lpstr>Office Theme</vt:lpstr>
      <vt:lpstr> Randomised Evaluation of COVID-19 Therapy: the RECOVERY trial</vt:lpstr>
      <vt:lpstr>Current comparisons  for adults with COVID-19</vt:lpstr>
      <vt:lpstr>Current comparisons  for adults with COVID-19</vt:lpstr>
      <vt:lpstr>Molnupiravir</vt:lpstr>
      <vt:lpstr>Efficacy of molnupiravir</vt:lpstr>
      <vt:lpstr>Eligibility for molnupiravir</vt:lpstr>
      <vt:lpstr>Molnupiravir in RECOVERY</vt:lpstr>
      <vt:lpstr>Biological sampling in RECOVERY</vt:lpstr>
      <vt:lpstr>Safety of molnupiravir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Leon Peto</cp:lastModifiedBy>
  <cp:revision>619</cp:revision>
  <cp:lastPrinted>2020-03-18T19:42:16Z</cp:lastPrinted>
  <dcterms:created xsi:type="dcterms:W3CDTF">2020-03-14T13:47:38Z</dcterms:created>
  <dcterms:modified xsi:type="dcterms:W3CDTF">2021-12-22T08:29:20Z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