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85" r:id="rId5"/>
    <p:sldId id="305" r:id="rId6"/>
    <p:sldId id="265" r:id="rId7"/>
    <p:sldId id="308" r:id="rId8"/>
    <p:sldId id="306" r:id="rId9"/>
    <p:sldId id="307" r:id="rId10"/>
    <p:sldId id="309" r:id="rId11"/>
    <p:sldId id="310" r:id="rId12"/>
    <p:sldId id="312" r:id="rId13"/>
  </p:sldIdLst>
  <p:sldSz cx="12192000" cy="6858000"/>
  <p:notesSz cx="6881813" cy="9661525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b="1" dirty="0">
                <a:solidFill>
                  <a:srgbClr val="C00000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Randomised Evaluation of COVID-19 Therapy:</a:t>
            </a:r>
            <a:br>
              <a:rPr lang="en-GB" b="1" dirty="0">
                <a:solidFill>
                  <a:srgbClr val="9E3159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the 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/>
          <a:lstStyle/>
          <a:p>
            <a:r>
              <a:rPr lang="en-GB" b="1" dirty="0" smtClean="0"/>
              <a:t>Aspirin and Colchicine</a:t>
            </a:r>
          </a:p>
          <a:p>
            <a:r>
              <a:rPr lang="en-GB" b="1" dirty="0" smtClean="0"/>
              <a:t>Research Team Training </a:t>
            </a:r>
            <a:r>
              <a:rPr lang="en-GB" b="1" dirty="0"/>
              <a:t>Material</a:t>
            </a:r>
          </a:p>
          <a:p>
            <a:endParaRPr lang="en-GB" b="1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/>
          <p:nvPr/>
        </p:nvCxnSpPr>
        <p:spPr>
          <a:xfrm flipH="1">
            <a:off x="7611048" y="3118256"/>
            <a:ext cx="1848133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00" r="33125"/>
          <a:stretch/>
        </p:blipFill>
        <p:spPr>
          <a:xfrm flipH="1">
            <a:off x="2840732" y="3295886"/>
            <a:ext cx="460978" cy="5245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096250" cy="1325563"/>
          </a:xfrm>
        </p:spPr>
        <p:txBody>
          <a:bodyPr/>
          <a:lstStyle/>
          <a:p>
            <a:r>
              <a:rPr lang="en-GB" dirty="0" smtClean="0"/>
              <a:t>Current design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22135" y="1837425"/>
            <a:ext cx="616065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904070" y="3864051"/>
            <a:ext cx="385227" cy="46911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330958" y="3658130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11353799" y="1837425"/>
            <a:ext cx="575093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sp>
        <p:nvSpPr>
          <p:cNvPr id="12" name="Right Arrow 11"/>
          <p:cNvSpPr/>
          <p:nvPr/>
        </p:nvSpPr>
        <p:spPr>
          <a:xfrm>
            <a:off x="10866349" y="2833669"/>
            <a:ext cx="398884" cy="40027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429988" y="2136371"/>
            <a:ext cx="0" cy="391182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228114" y="4094076"/>
            <a:ext cx="18403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581557" y="2087951"/>
            <a:ext cx="0" cy="4014399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689021" y="2826767"/>
            <a:ext cx="599289" cy="569676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R2</a:t>
            </a:r>
            <a:endParaRPr lang="en-GB" sz="1050" b="1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359368" y="2108983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366634" y="6082262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9712732" y="2386386"/>
            <a:ext cx="1065052" cy="46718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b="1" dirty="0" err="1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9694578" y="3280379"/>
            <a:ext cx="1182618" cy="56766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No additional treatment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9459180" y="2619979"/>
            <a:ext cx="0" cy="98325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9441031" y="3575641"/>
            <a:ext cx="23539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9432402" y="2619979"/>
            <a:ext cx="253552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 flipV="1">
            <a:off x="7567083" y="5505180"/>
            <a:ext cx="3727146" cy="1439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6253456" y="3843818"/>
            <a:ext cx="1033178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Usual care alone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852203" y="3850600"/>
            <a:ext cx="1109777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REGN-COV2 </a:t>
            </a:r>
            <a:r>
              <a:rPr lang="en-GB" sz="1400" b="1" dirty="0" err="1" smtClean="0">
                <a:solidFill>
                  <a:schemeClr val="tx1"/>
                </a:solidFill>
              </a:rPr>
              <a:t>mAb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593092" y="1895979"/>
            <a:ext cx="1501675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Colchicine </a:t>
            </a:r>
            <a:r>
              <a:rPr lang="en-GB" sz="1400" b="1" dirty="0" smtClean="0">
                <a:solidFill>
                  <a:schemeClr val="bg1"/>
                </a:solidFill>
              </a:rPr>
              <a:t>+ usual care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434185" y="3850600"/>
            <a:ext cx="1133207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Convalescent plasma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2399445" y="2136371"/>
            <a:ext cx="327880" cy="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419621" y="4092283"/>
            <a:ext cx="327880" cy="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2399791" y="6048195"/>
            <a:ext cx="327880" cy="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5548000" y="1891484"/>
            <a:ext cx="1501675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Usual care alone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2756017" y="1873431"/>
            <a:ext cx="560997" cy="55096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</a:t>
            </a:r>
            <a:endParaRPr lang="en-GB" b="1" dirty="0"/>
          </a:p>
        </p:txBody>
      </p:sp>
      <p:sp>
        <p:nvSpPr>
          <p:cNvPr id="71" name="Oval 70"/>
          <p:cNvSpPr/>
          <p:nvPr/>
        </p:nvSpPr>
        <p:spPr>
          <a:xfrm>
            <a:off x="2774011" y="3823128"/>
            <a:ext cx="560997" cy="55096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B</a:t>
            </a:r>
          </a:p>
        </p:txBody>
      </p:sp>
      <p:sp>
        <p:nvSpPr>
          <p:cNvPr id="72" name="Oval 71"/>
          <p:cNvSpPr/>
          <p:nvPr/>
        </p:nvSpPr>
        <p:spPr>
          <a:xfrm>
            <a:off x="2752141" y="5779039"/>
            <a:ext cx="560997" cy="55096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C</a:t>
            </a:r>
            <a:endParaRPr lang="en-GB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125947" y="1945219"/>
            <a:ext cx="422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/>
              <a:t>or</a:t>
            </a:r>
            <a:endParaRPr lang="en-GB" sz="1400" b="1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4530777" y="3916037"/>
            <a:ext cx="422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/>
              <a:t>or</a:t>
            </a:r>
            <a:endParaRPr lang="en-GB" sz="1400" b="1" i="1" dirty="0"/>
          </a:p>
        </p:txBody>
      </p:sp>
      <p:sp>
        <p:nvSpPr>
          <p:cNvPr id="75" name="TextBox 74"/>
          <p:cNvSpPr txBox="1"/>
          <p:nvPr/>
        </p:nvSpPr>
        <p:spPr>
          <a:xfrm>
            <a:off x="5928503" y="3924574"/>
            <a:ext cx="422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/>
              <a:t>or</a:t>
            </a:r>
            <a:endParaRPr lang="en-GB" sz="1400" b="1" i="1" dirty="0"/>
          </a:p>
        </p:txBody>
      </p:sp>
      <p:sp>
        <p:nvSpPr>
          <p:cNvPr id="80" name="Rounded Rectangle 79"/>
          <p:cNvSpPr/>
          <p:nvPr/>
        </p:nvSpPr>
        <p:spPr>
          <a:xfrm>
            <a:off x="3593092" y="5809716"/>
            <a:ext cx="1501675" cy="4960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Aspirin + usual care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548000" y="5805221"/>
            <a:ext cx="1501675" cy="4960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Usual care alone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125947" y="5858956"/>
            <a:ext cx="422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 smtClean="0"/>
              <a:t>or</a:t>
            </a:r>
            <a:endParaRPr lang="en-GB" sz="1400" b="1" i="1" dirty="0"/>
          </a:p>
        </p:txBody>
      </p:sp>
      <p:sp>
        <p:nvSpPr>
          <p:cNvPr id="83" name="TextBox 82"/>
          <p:cNvSpPr txBox="1"/>
          <p:nvPr/>
        </p:nvSpPr>
        <p:spPr>
          <a:xfrm>
            <a:off x="4886325" y="2851808"/>
            <a:ext cx="1018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AND/OR</a:t>
            </a:r>
            <a:endParaRPr lang="en-GB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4888517" y="4982069"/>
            <a:ext cx="1018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AND/OR</a:t>
            </a:r>
            <a:endParaRPr lang="en-GB" sz="1600" b="1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16893" y="5176374"/>
            <a:ext cx="628240" cy="660490"/>
          </a:xfrm>
          <a:prstGeom prst="rect">
            <a:avLst/>
          </a:prstGeom>
        </p:spPr>
      </p:pic>
      <p:sp>
        <p:nvSpPr>
          <p:cNvPr id="85" name="Rounded Rectangle 84"/>
          <p:cNvSpPr/>
          <p:nvPr/>
        </p:nvSpPr>
        <p:spPr>
          <a:xfrm>
            <a:off x="7952794" y="2863595"/>
            <a:ext cx="689349" cy="4960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↓O</a:t>
            </a:r>
            <a:r>
              <a:rPr lang="en-GB" sz="1400" b="1" baseline="-25000" dirty="0" smtClean="0">
                <a:solidFill>
                  <a:schemeClr val="bg1"/>
                </a:solidFill>
              </a:rPr>
              <a:t>2 </a:t>
            </a:r>
            <a:r>
              <a:rPr lang="en-GB" sz="1400" b="1" dirty="0" smtClean="0">
                <a:solidFill>
                  <a:schemeClr val="bg1"/>
                </a:solidFill>
              </a:rPr>
              <a:t>+</a:t>
            </a:r>
            <a:endParaRPr lang="en-GB" sz="1400" b="1" baseline="-25000" dirty="0" smtClean="0">
              <a:solidFill>
                <a:schemeClr val="bg1"/>
              </a:solidFill>
            </a:endParaRPr>
          </a:p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↑CRP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8005735" y="5257170"/>
            <a:ext cx="928716" cy="4960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↑ O</a:t>
            </a:r>
            <a:r>
              <a:rPr lang="en-GB" sz="1400" b="1" baseline="-25000" dirty="0" smtClean="0">
                <a:solidFill>
                  <a:schemeClr val="bg1"/>
                </a:solidFill>
              </a:rPr>
              <a:t>2 </a:t>
            </a:r>
            <a:r>
              <a:rPr lang="en-GB" sz="1400" b="1" dirty="0" smtClean="0">
                <a:solidFill>
                  <a:schemeClr val="bg1"/>
                </a:solidFill>
              </a:rPr>
              <a:t>OR</a:t>
            </a:r>
            <a:endParaRPr lang="en-GB" sz="1400" b="1" baseline="-25000" dirty="0" smtClean="0">
              <a:solidFill>
                <a:schemeClr val="bg1"/>
              </a:solidFill>
            </a:endParaRP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↓ CRP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011" y="1348203"/>
            <a:ext cx="589117" cy="5891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83618" y="1480110"/>
            <a:ext cx="184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early immunomodulation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265273" y="3467820"/>
            <a:ext cx="1774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antibody-based therapy</a:t>
            </a:r>
            <a:endParaRPr lang="en-GB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215833" y="5431433"/>
            <a:ext cx="2136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anti-thromboembolic therapy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4937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Colchicine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Colchicine inhibits spindle formation in neutrophils and NRPL3 </a:t>
            </a:r>
            <a:r>
              <a:rPr lang="en-GB" dirty="0" err="1" smtClean="0"/>
              <a:t>inflammasome</a:t>
            </a:r>
            <a:r>
              <a:rPr lang="en-GB" dirty="0" smtClean="0"/>
              <a:t> activation</a:t>
            </a:r>
            <a:endParaRPr lang="en-GB" b="1" dirty="0"/>
          </a:p>
          <a:p>
            <a:endParaRPr lang="en-GB" b="1" dirty="0"/>
          </a:p>
          <a:p>
            <a:r>
              <a:rPr lang="en-GB" dirty="0" smtClean="0"/>
              <a:t>Used routinely as an </a:t>
            </a:r>
            <a:r>
              <a:rPr lang="en-GB" dirty="0" smtClean="0"/>
              <a:t>anti-inflammatory for gout and pericarditis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Increasing evidence of its benefits in cardiovascular disease e.g. post-myocardial infarction or chronic coronary artery disease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80C19F-8F9A-4C95-B286-27E1C559F7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9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Colchicine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Dose in RECOVERY is:</a:t>
            </a:r>
          </a:p>
          <a:p>
            <a:pPr lvl="1"/>
            <a:r>
              <a:rPr lang="en-GB" dirty="0" smtClean="0"/>
              <a:t>1 mg after randomisation</a:t>
            </a:r>
          </a:p>
          <a:p>
            <a:pPr lvl="1"/>
            <a:r>
              <a:rPr lang="en-GB" dirty="0" smtClean="0"/>
              <a:t>500 mcg 12 hours later</a:t>
            </a:r>
          </a:p>
          <a:p>
            <a:pPr lvl="1"/>
            <a:r>
              <a:rPr lang="en-GB" dirty="0" smtClean="0"/>
              <a:t>500 mcg twice daily thereafter for a total of 10 days (or until discharge if sooner)</a:t>
            </a:r>
          </a:p>
          <a:p>
            <a:pPr lvl="1"/>
            <a:endParaRPr lang="en-GB" dirty="0"/>
          </a:p>
          <a:p>
            <a:r>
              <a:rPr lang="en-GB" dirty="0" smtClean="0"/>
              <a:t>Colchicine can rarely cause </a:t>
            </a:r>
            <a:r>
              <a:rPr lang="en-GB" dirty="0" err="1" smtClean="0"/>
              <a:t>cytopaenia</a:t>
            </a:r>
            <a:r>
              <a:rPr lang="en-GB" dirty="0" smtClean="0"/>
              <a:t> so full blood count monitoring is recommended (frequency at clinician discretion e.g. 3 and 7 days after randomisation)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80C19F-8F9A-4C95-B286-27E1C559F7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8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Colchicine:</a:t>
            </a:r>
            <a:br>
              <a:rPr lang="en-GB" dirty="0" smtClean="0"/>
            </a:br>
            <a:r>
              <a:rPr lang="en-GB" dirty="0" smtClean="0"/>
              <a:t>Contraindications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Colchicine is teratogenic in animals so </a:t>
            </a:r>
            <a:r>
              <a:rPr lang="en-GB" b="1" dirty="0" smtClean="0"/>
              <a:t>must not</a:t>
            </a:r>
            <a:r>
              <a:rPr lang="en-GB" dirty="0" smtClean="0"/>
              <a:t> be given to women of child-bearing potential</a:t>
            </a:r>
          </a:p>
          <a:p>
            <a:pPr lvl="1"/>
            <a:r>
              <a:rPr lang="en-GB" dirty="0" smtClean="0"/>
              <a:t>Women &lt;55 years old will be excluded from this arm by the randomisation form</a:t>
            </a:r>
          </a:p>
          <a:p>
            <a:pPr lvl="1"/>
            <a:r>
              <a:rPr lang="en-GB" dirty="0" smtClean="0"/>
              <a:t>Older women who might be pregnant need to be informed</a:t>
            </a:r>
          </a:p>
          <a:p>
            <a:pPr lvl="1"/>
            <a:endParaRPr lang="en-GB" dirty="0"/>
          </a:p>
          <a:p>
            <a:r>
              <a:rPr lang="en-GB" dirty="0" smtClean="0"/>
              <a:t>Colchicine is contraindicated in presence of:</a:t>
            </a:r>
          </a:p>
          <a:p>
            <a:pPr lvl="1"/>
            <a:r>
              <a:rPr lang="en-GB" dirty="0" smtClean="0"/>
              <a:t>Severe hepatic impairment</a:t>
            </a:r>
          </a:p>
          <a:p>
            <a:pPr lvl="1"/>
            <a:r>
              <a:rPr lang="en-GB" dirty="0" smtClean="0"/>
              <a:t>Significant </a:t>
            </a:r>
            <a:r>
              <a:rPr lang="en-GB" dirty="0" err="1" smtClean="0"/>
              <a:t>cytopaenia</a:t>
            </a:r>
            <a:r>
              <a:rPr lang="en-GB" dirty="0" smtClean="0"/>
              <a:t> (neutrophil count &lt;1; platelet count &lt;50; reticulocyte count &lt;20 [if measured])</a:t>
            </a:r>
          </a:p>
          <a:p>
            <a:pPr lvl="1"/>
            <a:r>
              <a:rPr lang="en-GB" dirty="0" smtClean="0"/>
              <a:t>Concomitant use of </a:t>
            </a:r>
            <a:r>
              <a:rPr lang="en-GB" u="sng" dirty="0" smtClean="0"/>
              <a:t>strong</a:t>
            </a:r>
            <a:r>
              <a:rPr lang="en-GB" dirty="0" smtClean="0"/>
              <a:t> CYP3A4 or P-</a:t>
            </a:r>
            <a:r>
              <a:rPr lang="en-GB" dirty="0" err="1" smtClean="0"/>
              <a:t>gp</a:t>
            </a:r>
            <a:r>
              <a:rPr lang="en-GB" dirty="0" smtClean="0"/>
              <a:t> inhibitors</a:t>
            </a:r>
          </a:p>
          <a:p>
            <a:pPr lvl="1"/>
            <a:r>
              <a:rPr lang="en-GB" dirty="0" smtClean="0"/>
              <a:t>Hypersensitivity to lactose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80C19F-8F9A-4C95-B286-27E1C559F7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6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Colchicine:</a:t>
            </a:r>
            <a:br>
              <a:rPr lang="en-GB" dirty="0" smtClean="0"/>
            </a:br>
            <a:r>
              <a:rPr lang="en-GB" dirty="0" smtClean="0"/>
              <a:t>Cautions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Colchicine can be used in the following conditions, but dose frequency could be reduced (i.e. 500 mcg daily rather than twice daily)</a:t>
            </a:r>
          </a:p>
          <a:p>
            <a:pPr lvl="1"/>
            <a:r>
              <a:rPr lang="en-GB" u="sng" dirty="0" smtClean="0"/>
              <a:t>Moderate</a:t>
            </a:r>
            <a:r>
              <a:rPr lang="en-GB" dirty="0" smtClean="0"/>
              <a:t> CYP3A4 inhibitor</a:t>
            </a:r>
          </a:p>
          <a:p>
            <a:pPr lvl="1"/>
            <a:r>
              <a:rPr lang="en-GB" dirty="0" smtClean="0"/>
              <a:t>Reduced kidney function (</a:t>
            </a:r>
            <a:r>
              <a:rPr lang="en-GB" dirty="0" err="1" smtClean="0"/>
              <a:t>eGFR</a:t>
            </a:r>
            <a:r>
              <a:rPr lang="en-GB" dirty="0" smtClean="0"/>
              <a:t> &lt;30 mL/min/1.73m</a:t>
            </a:r>
            <a:r>
              <a:rPr lang="en-GB" baseline="30000" dirty="0" smtClean="0"/>
              <a:t>2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Estimated body weight &lt;70 kg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If &gt;1 of these present, investigator should consider excluding colchicine from randomisation (i.e. mark as “unsuitable”)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80C19F-8F9A-4C95-B286-27E1C559F7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9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Colchicine:</a:t>
            </a:r>
            <a:br>
              <a:rPr lang="en-GB" dirty="0" smtClean="0"/>
            </a:br>
            <a:r>
              <a:rPr lang="en-GB" dirty="0" smtClean="0"/>
              <a:t>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 adverse effect is diarrhoea which may limit tolerability</a:t>
            </a:r>
          </a:p>
          <a:p>
            <a:endParaRPr lang="en-GB" dirty="0"/>
          </a:p>
          <a:p>
            <a:r>
              <a:rPr lang="en-GB" dirty="0" err="1" smtClean="0"/>
              <a:t>Cytopaenias</a:t>
            </a:r>
            <a:r>
              <a:rPr lang="en-GB" dirty="0" smtClean="0"/>
              <a:t> are rare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80C19F-8F9A-4C95-B286-27E1C559F7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4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Aspirin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Commonly used antiplatelet agent with anti-inflammatory </a:t>
            </a:r>
            <a:r>
              <a:rPr lang="en-GB" dirty="0" smtClean="0"/>
              <a:t>properties</a:t>
            </a:r>
          </a:p>
          <a:p>
            <a:endParaRPr lang="en-GB" dirty="0"/>
          </a:p>
          <a:p>
            <a:r>
              <a:rPr lang="en-GB" dirty="0" smtClean="0"/>
              <a:t>Dose in RECOVERY is 150 mg once daily for duration of admission</a:t>
            </a:r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Contraindications: </a:t>
            </a:r>
            <a:r>
              <a:rPr lang="en-GB" dirty="0" smtClean="0"/>
              <a:t>known hypersensitivity; recent major bleeding or bleeding risk considered too high</a:t>
            </a:r>
          </a:p>
          <a:p>
            <a:endParaRPr lang="en-GB" b="1" dirty="0"/>
          </a:p>
          <a:p>
            <a:r>
              <a:rPr lang="en-GB" b="1" dirty="0" smtClean="0"/>
              <a:t>Side-effects: </a:t>
            </a:r>
            <a:r>
              <a:rPr lang="en-GB" dirty="0" smtClean="0"/>
              <a:t>bleeding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15207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Aspirin FAQs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Q </a:t>
            </a:r>
            <a:r>
              <a:rPr lang="en-GB" dirty="0" smtClean="0"/>
              <a:t>Why 150 mg?</a:t>
            </a:r>
          </a:p>
          <a:p>
            <a:pPr marL="0" indent="0">
              <a:buNone/>
            </a:pPr>
            <a:r>
              <a:rPr lang="en-GB" b="1" dirty="0" smtClean="0"/>
              <a:t>A </a:t>
            </a:r>
            <a:r>
              <a:rPr lang="en-GB" dirty="0" smtClean="0"/>
              <a:t>Potential risk of </a:t>
            </a:r>
            <a:r>
              <a:rPr lang="en-GB" dirty="0" err="1" smtClean="0"/>
              <a:t>underdosing</a:t>
            </a:r>
            <a:r>
              <a:rPr lang="en-GB" dirty="0" smtClean="0"/>
              <a:t> larger patients with 75 mg and bleeding risk 	little different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Q </a:t>
            </a:r>
            <a:r>
              <a:rPr lang="en-GB" dirty="0" smtClean="0"/>
              <a:t>Should we give a PPI with aspirin?</a:t>
            </a:r>
          </a:p>
          <a:p>
            <a:pPr marL="0" indent="0">
              <a:buNone/>
            </a:pPr>
            <a:r>
              <a:rPr lang="en-GB" b="1" dirty="0" smtClean="0"/>
              <a:t>A </a:t>
            </a:r>
            <a:r>
              <a:rPr lang="en-GB" dirty="0" err="1" smtClean="0"/>
              <a:t>Gastroprotection</a:t>
            </a:r>
            <a:r>
              <a:rPr lang="en-GB" dirty="0" smtClean="0"/>
              <a:t> can be used at the discretion of the treating physician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Q </a:t>
            </a:r>
            <a:r>
              <a:rPr lang="en-GB" dirty="0" smtClean="0"/>
              <a:t>What about other VTE prophylaxis?</a:t>
            </a:r>
          </a:p>
          <a:p>
            <a:pPr marL="0" indent="0">
              <a:buNone/>
            </a:pPr>
            <a:r>
              <a:rPr lang="en-GB" b="1" dirty="0" smtClean="0"/>
              <a:t>A </a:t>
            </a:r>
            <a:r>
              <a:rPr lang="en-GB" dirty="0" smtClean="0"/>
              <a:t>Other VTE prophylaxis (e.g. heparin) should not be modified by allocation 	to aspirin or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99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0" ma:contentTypeDescription="Create a new document." ma:contentTypeScope="" ma:versionID="be7b01c1c9d9854398bd08dda007f5bd">
  <xsd:schema xmlns:xsd="http://www.w3.org/2001/XMLSchema" xmlns:xs="http://www.w3.org/2001/XMLSchema" xmlns:p="http://schemas.microsoft.com/office/2006/metadata/properties" xmlns:ns2="137f62fc-0309-469d-96f8-244e1f51aa13" targetNamespace="http://schemas.microsoft.com/office/2006/metadata/properties" ma:root="true" ma:fieldsID="b39352b5c98516622efad58e43a4abc4" ns2:_="">
    <xsd:import namespace="137f62fc-0309-469d-96f8-244e1f51aa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12AD73-C1FD-49B0-ACF6-15D917CCBFA5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137f62fc-0309-469d-96f8-244e1f51aa13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C1AF488-3F57-4980-9D77-3073BA8C157B}"/>
</file>

<file path=customXml/itemProps3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2812</TotalTime>
  <Words>452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 Randomised Evaluation of COVID-19 Therapy: the RECOVERY trial</vt:lpstr>
      <vt:lpstr>Current design</vt:lpstr>
      <vt:lpstr>Colchicine</vt:lpstr>
      <vt:lpstr>Colchicine</vt:lpstr>
      <vt:lpstr>Colchicine: Contraindications</vt:lpstr>
      <vt:lpstr>Colchicine: Cautions</vt:lpstr>
      <vt:lpstr>Colchicine: Adverse effects</vt:lpstr>
      <vt:lpstr>Aspirin</vt:lpstr>
      <vt:lpstr>Aspirin FAQs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Richard Haynes</cp:lastModifiedBy>
  <cp:revision>77</cp:revision>
  <cp:lastPrinted>2020-03-18T19:42:16Z</cp:lastPrinted>
  <dcterms:created xsi:type="dcterms:W3CDTF">2020-03-14T13:47:38Z</dcterms:created>
  <dcterms:modified xsi:type="dcterms:W3CDTF">2020-11-21T16:31:49Z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