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85" r:id="rId5"/>
    <p:sldId id="305" r:id="rId6"/>
    <p:sldId id="265" r:id="rId7"/>
    <p:sldId id="308" r:id="rId8"/>
    <p:sldId id="306" r:id="rId9"/>
    <p:sldId id="307" r:id="rId10"/>
    <p:sldId id="309" r:id="rId11"/>
    <p:sldId id="310" r:id="rId12"/>
    <p:sldId id="312" r:id="rId13"/>
  </p:sldIdLst>
  <p:sldSz cx="12192000" cy="6858000"/>
  <p:notesSz cx="6881813" cy="9661525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3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7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4.fntdata"/><Relationship Id="rId2" Type="http://schemas.openxmlformats.org/officeDocument/2006/relationships/customXml" Target="../customXml/item2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2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1.fntdata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901852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1</a:t>
            </a:r>
          </a:p>
        </p:txBody>
      </p:sp>
      <p:pic>
        <p:nvPicPr>
          <p:cNvPr id="7" name="Picture 6" descr="A picture containing drawing&#10;&#10;Description automatically generated">
            <a:extLst>
              <a:ext uri="{FF2B5EF4-FFF2-40B4-BE49-F238E27FC236}">
                <a16:creationId xmlns:a16="http://schemas.microsoft.com/office/drawing/2014/main" id="{D0CC1E02-2C9F-4010-9C00-8B42EAD6423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7232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959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6721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10515600" cy="1325563"/>
          </a:xfrm>
        </p:spPr>
        <p:txBody>
          <a:bodyPr/>
          <a:lstStyle>
            <a:lvl1pPr>
              <a:defRPr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201" y="1596885"/>
            <a:ext cx="11177899" cy="458007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848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4000" b="1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6543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92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957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164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5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4022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9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12192000" cy="1340304"/>
          </a:xfrm>
          <a:prstGeom prst="rect">
            <a:avLst/>
          </a:prstGeom>
          <a:solidFill>
            <a:srgbClr val="9E3159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73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CF49BA-76B6-44EE-BBED-300C86C8DDCC}" type="datetimeFigureOut">
              <a:rPr lang="en-GB" smtClean="0"/>
              <a:t>21/11/2020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CA23-4D8D-4670-B5DD-ACC4E2457EF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4535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C00000"/>
                </a:solidFill>
                <a:latin typeface="+mn-lt"/>
              </a:rPr>
              <a:t/>
            </a:r>
            <a:br>
              <a:rPr lang="en-GB" b="1" dirty="0">
                <a:solidFill>
                  <a:srgbClr val="C00000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Randomised Evaluation of COVID-19 Therapy:</a:t>
            </a:r>
            <a:br>
              <a:rPr lang="en-GB" b="1" dirty="0">
                <a:solidFill>
                  <a:srgbClr val="9E3159"/>
                </a:solidFill>
                <a:latin typeface="+mn-lt"/>
              </a:rPr>
            </a:br>
            <a:r>
              <a:rPr lang="en-GB" b="1" dirty="0">
                <a:solidFill>
                  <a:srgbClr val="9E3159"/>
                </a:solidFill>
                <a:latin typeface="+mn-lt"/>
              </a:rPr>
              <a:t>the RECOVERY trial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37138"/>
            <a:ext cx="9144000" cy="1655762"/>
          </a:xfrm>
        </p:spPr>
        <p:txBody>
          <a:bodyPr/>
          <a:lstStyle/>
          <a:p>
            <a:r>
              <a:rPr lang="en-GB" b="1" dirty="0" smtClean="0"/>
              <a:t>Aspirin and Colchicine</a:t>
            </a:r>
          </a:p>
          <a:p>
            <a:r>
              <a:rPr lang="en-GB" b="1" dirty="0" smtClean="0"/>
              <a:t>Research Team Training </a:t>
            </a:r>
            <a:r>
              <a:rPr lang="en-GB" b="1" dirty="0"/>
              <a:t>Material</a:t>
            </a:r>
          </a:p>
          <a:p>
            <a:endParaRPr lang="en-GB" b="1" dirty="0"/>
          </a:p>
        </p:txBody>
      </p:sp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66DB40D0-4D2B-47FB-81BB-D6B0222AF5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0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Straight Connector 37"/>
          <p:cNvCxnSpPr/>
          <p:nvPr/>
        </p:nvCxnSpPr>
        <p:spPr>
          <a:xfrm flipH="1">
            <a:off x="7611048" y="3118256"/>
            <a:ext cx="1848133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500" r="33125"/>
          <a:stretch/>
        </p:blipFill>
        <p:spPr>
          <a:xfrm flipH="1">
            <a:off x="2840732" y="3295886"/>
            <a:ext cx="460978" cy="52453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4741"/>
            <a:ext cx="8096250" cy="1325563"/>
          </a:xfrm>
        </p:spPr>
        <p:txBody>
          <a:bodyPr/>
          <a:lstStyle/>
          <a:p>
            <a:r>
              <a:rPr lang="en-GB" dirty="0" smtClean="0"/>
              <a:t>Current design</a:t>
            </a:r>
            <a:endParaRPr lang="en-GB" dirty="0"/>
          </a:p>
        </p:txBody>
      </p:sp>
      <p:sp>
        <p:nvSpPr>
          <p:cNvPr id="4" name="Rounded Rectangle 3"/>
          <p:cNvSpPr/>
          <p:nvPr/>
        </p:nvSpPr>
        <p:spPr>
          <a:xfrm>
            <a:off x="222135" y="1837425"/>
            <a:ext cx="616065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t"/>
          <a:lstStyle/>
          <a:p>
            <a:pPr algn="ctr"/>
            <a:r>
              <a:rPr lang="en-GB" sz="2000" b="1" dirty="0"/>
              <a:t>ELIGIBLE PATIENTS</a:t>
            </a:r>
          </a:p>
        </p:txBody>
      </p:sp>
      <p:sp>
        <p:nvSpPr>
          <p:cNvPr id="5" name="Right Arrow 4"/>
          <p:cNvSpPr/>
          <p:nvPr/>
        </p:nvSpPr>
        <p:spPr>
          <a:xfrm>
            <a:off x="904070" y="3864051"/>
            <a:ext cx="385227" cy="469119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1330958" y="3658130"/>
            <a:ext cx="861040" cy="861040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600" b="1" dirty="0"/>
              <a:t>R</a:t>
            </a:r>
            <a:endParaRPr lang="en-GB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11353799" y="1837425"/>
            <a:ext cx="575093" cy="4514489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2000" b="1" dirty="0"/>
              <a:t>OUTCOMES</a:t>
            </a:r>
            <a:endParaRPr lang="en-GB" sz="2400" b="1" dirty="0"/>
          </a:p>
        </p:txBody>
      </p:sp>
      <p:sp>
        <p:nvSpPr>
          <p:cNvPr id="12" name="Right Arrow 11"/>
          <p:cNvSpPr/>
          <p:nvPr/>
        </p:nvSpPr>
        <p:spPr>
          <a:xfrm>
            <a:off x="10866349" y="2833669"/>
            <a:ext cx="398884" cy="400277"/>
          </a:xfrm>
          <a:prstGeom prst="rightArrow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Connector 12"/>
          <p:cNvCxnSpPr/>
          <p:nvPr/>
        </p:nvCxnSpPr>
        <p:spPr>
          <a:xfrm>
            <a:off x="2429988" y="2136371"/>
            <a:ext cx="0" cy="3911824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2228114" y="4094076"/>
            <a:ext cx="184030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7581557" y="2087951"/>
            <a:ext cx="0" cy="401439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8689021" y="2826767"/>
            <a:ext cx="599289" cy="569676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R2</a:t>
            </a:r>
            <a:endParaRPr lang="en-GB" sz="1050" b="1" dirty="0"/>
          </a:p>
        </p:txBody>
      </p:sp>
      <p:cxnSp>
        <p:nvCxnSpPr>
          <p:cNvPr id="24" name="Straight Connector 23"/>
          <p:cNvCxnSpPr/>
          <p:nvPr/>
        </p:nvCxnSpPr>
        <p:spPr>
          <a:xfrm flipH="1">
            <a:off x="7359368" y="2108983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7366634" y="6082262"/>
            <a:ext cx="244414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ounded Rectangle 25"/>
          <p:cNvSpPr/>
          <p:nvPr/>
        </p:nvSpPr>
        <p:spPr>
          <a:xfrm>
            <a:off x="9712732" y="2386386"/>
            <a:ext cx="1065052" cy="467186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 err="1">
                <a:solidFill>
                  <a:schemeClr val="bg1"/>
                </a:solidFill>
              </a:rPr>
              <a:t>Tocilizumab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9694578" y="3280379"/>
            <a:ext cx="1182618" cy="567668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No additional treatment</a:t>
            </a:r>
          </a:p>
        </p:txBody>
      </p:sp>
      <p:cxnSp>
        <p:nvCxnSpPr>
          <p:cNvPr id="32" name="Straight Connector 31"/>
          <p:cNvCxnSpPr/>
          <p:nvPr/>
        </p:nvCxnSpPr>
        <p:spPr>
          <a:xfrm>
            <a:off x="9459180" y="2619979"/>
            <a:ext cx="0" cy="983252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9441031" y="3575641"/>
            <a:ext cx="235398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9432402" y="2619979"/>
            <a:ext cx="253552" cy="0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D733774F-944F-FE4F-83E7-D052ECD64C18}"/>
              </a:ext>
            </a:extLst>
          </p:cNvPr>
          <p:cNvCxnSpPr>
            <a:cxnSpLocks/>
          </p:cNvCxnSpPr>
          <p:nvPr/>
        </p:nvCxnSpPr>
        <p:spPr>
          <a:xfrm flipH="1" flipV="1">
            <a:off x="7567083" y="5505180"/>
            <a:ext cx="3727146" cy="1439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Rounded Rectangle 73"/>
          <p:cNvSpPr/>
          <p:nvPr/>
        </p:nvSpPr>
        <p:spPr>
          <a:xfrm>
            <a:off x="6253456" y="3843818"/>
            <a:ext cx="1033178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Usual care alone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4852203" y="3850600"/>
            <a:ext cx="1109777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REGN-COV2 </a:t>
            </a:r>
            <a:r>
              <a:rPr lang="en-GB" sz="1400" b="1" dirty="0" err="1" smtClean="0">
                <a:solidFill>
                  <a:schemeClr val="tx1"/>
                </a:solidFill>
              </a:rPr>
              <a:t>mAb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3593092" y="1895979"/>
            <a:ext cx="1501675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Colchicine </a:t>
            </a:r>
            <a:r>
              <a:rPr lang="en-GB" sz="1400" b="1" dirty="0" smtClean="0">
                <a:solidFill>
                  <a:schemeClr val="bg1"/>
                </a:solidFill>
              </a:rPr>
              <a:t>+ usual care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56" name="Rounded Rectangle 55"/>
          <p:cNvSpPr/>
          <p:nvPr/>
        </p:nvSpPr>
        <p:spPr>
          <a:xfrm>
            <a:off x="3434185" y="3850600"/>
            <a:ext cx="1133207" cy="49602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Convalescent plasma</a:t>
            </a:r>
            <a:endParaRPr lang="en-GB" sz="1400" b="1" dirty="0">
              <a:solidFill>
                <a:schemeClr val="tx1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 flipH="1">
            <a:off x="2399445" y="2136371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2419621" y="4092283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flipH="1">
            <a:off x="2399791" y="6048195"/>
            <a:ext cx="327880" cy="1"/>
          </a:xfrm>
          <a:prstGeom prst="line">
            <a:avLst/>
          </a:prstGeom>
          <a:ln w="57150">
            <a:solidFill>
              <a:schemeClr val="bg1">
                <a:lumMod val="50000"/>
              </a:schemeClr>
            </a:solidFill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ounded Rectangle 68"/>
          <p:cNvSpPr/>
          <p:nvPr/>
        </p:nvSpPr>
        <p:spPr>
          <a:xfrm>
            <a:off x="5548000" y="1891484"/>
            <a:ext cx="1501675" cy="496020"/>
          </a:xfrm>
          <a:prstGeom prst="roundRect">
            <a:avLst/>
          </a:prstGeom>
          <a:solidFill>
            <a:srgbClr val="9E315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Usual care alone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70" name="Oval 69"/>
          <p:cNvSpPr/>
          <p:nvPr/>
        </p:nvSpPr>
        <p:spPr>
          <a:xfrm>
            <a:off x="2756017" y="1873431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A</a:t>
            </a:r>
            <a:endParaRPr lang="en-GB" b="1" dirty="0"/>
          </a:p>
        </p:txBody>
      </p:sp>
      <p:sp>
        <p:nvSpPr>
          <p:cNvPr id="71" name="Oval 70"/>
          <p:cNvSpPr/>
          <p:nvPr/>
        </p:nvSpPr>
        <p:spPr>
          <a:xfrm>
            <a:off x="2774011" y="3823128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B</a:t>
            </a:r>
          </a:p>
        </p:txBody>
      </p:sp>
      <p:sp>
        <p:nvSpPr>
          <p:cNvPr id="72" name="Oval 71"/>
          <p:cNvSpPr/>
          <p:nvPr/>
        </p:nvSpPr>
        <p:spPr>
          <a:xfrm>
            <a:off x="2752141" y="5779039"/>
            <a:ext cx="560997" cy="550964"/>
          </a:xfrm>
          <a:prstGeom prst="ellipse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/>
              <a:t>C</a:t>
            </a:r>
            <a:endParaRPr lang="en-GB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5125947" y="1945219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73" name="TextBox 72"/>
          <p:cNvSpPr txBox="1"/>
          <p:nvPr/>
        </p:nvSpPr>
        <p:spPr>
          <a:xfrm>
            <a:off x="4530777" y="3916037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75" name="TextBox 74"/>
          <p:cNvSpPr txBox="1"/>
          <p:nvPr/>
        </p:nvSpPr>
        <p:spPr>
          <a:xfrm>
            <a:off x="5928503" y="3924574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80" name="Rounded Rectangle 79"/>
          <p:cNvSpPr/>
          <p:nvPr/>
        </p:nvSpPr>
        <p:spPr>
          <a:xfrm>
            <a:off x="3593092" y="5809716"/>
            <a:ext cx="1501675" cy="496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Aspirin + usual care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1" name="Rounded Rectangle 80"/>
          <p:cNvSpPr/>
          <p:nvPr/>
        </p:nvSpPr>
        <p:spPr>
          <a:xfrm>
            <a:off x="5548000" y="5805221"/>
            <a:ext cx="1501675" cy="49602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Usual care alone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125947" y="5858956"/>
            <a:ext cx="422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i="1" dirty="0" smtClean="0"/>
              <a:t>or</a:t>
            </a:r>
            <a:endParaRPr lang="en-GB" sz="1400" b="1" i="1" dirty="0"/>
          </a:p>
        </p:txBody>
      </p:sp>
      <p:sp>
        <p:nvSpPr>
          <p:cNvPr id="83" name="TextBox 82"/>
          <p:cNvSpPr txBox="1"/>
          <p:nvPr/>
        </p:nvSpPr>
        <p:spPr>
          <a:xfrm>
            <a:off x="4886325" y="2851808"/>
            <a:ext cx="101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AND/OR</a:t>
            </a:r>
            <a:endParaRPr lang="en-GB" sz="16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4888517" y="4982069"/>
            <a:ext cx="1018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AND/OR</a:t>
            </a:r>
            <a:endParaRPr lang="en-GB" sz="1600" b="1" dirty="0"/>
          </a:p>
        </p:txBody>
      </p:sp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716893" y="5176374"/>
            <a:ext cx="628240" cy="660490"/>
          </a:xfrm>
          <a:prstGeom prst="rect">
            <a:avLst/>
          </a:prstGeom>
        </p:spPr>
      </p:pic>
      <p:sp>
        <p:nvSpPr>
          <p:cNvPr id="85" name="Rounded Rectangle 84"/>
          <p:cNvSpPr/>
          <p:nvPr/>
        </p:nvSpPr>
        <p:spPr>
          <a:xfrm>
            <a:off x="7952794" y="2863595"/>
            <a:ext cx="689349" cy="4960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↓O</a:t>
            </a:r>
            <a:r>
              <a:rPr lang="en-GB" sz="1400" b="1" baseline="-25000" dirty="0" smtClean="0">
                <a:solidFill>
                  <a:schemeClr val="bg1"/>
                </a:solidFill>
              </a:rPr>
              <a:t>2 </a:t>
            </a:r>
            <a:r>
              <a:rPr lang="en-GB" sz="1400" b="1" dirty="0" smtClean="0">
                <a:solidFill>
                  <a:schemeClr val="bg1"/>
                </a:solidFill>
              </a:rPr>
              <a:t>+</a:t>
            </a:r>
            <a:endParaRPr lang="en-GB" sz="1400" b="1" baseline="-25000" dirty="0" smtClean="0">
              <a:solidFill>
                <a:schemeClr val="bg1"/>
              </a:solidFill>
            </a:endParaRPr>
          </a:p>
          <a:p>
            <a:pPr algn="ctr"/>
            <a:r>
              <a:rPr lang="en-GB" sz="1400" b="1" dirty="0" smtClean="0">
                <a:solidFill>
                  <a:schemeClr val="bg1"/>
                </a:solidFill>
              </a:rPr>
              <a:t>↑CRP</a:t>
            </a:r>
            <a:endParaRPr lang="en-GB" sz="1400" b="1" dirty="0">
              <a:solidFill>
                <a:schemeClr val="bg1"/>
              </a:solidFill>
            </a:endParaRPr>
          </a:p>
        </p:txBody>
      </p:sp>
      <p:sp>
        <p:nvSpPr>
          <p:cNvPr id="86" name="Rounded Rectangle 85"/>
          <p:cNvSpPr/>
          <p:nvPr/>
        </p:nvSpPr>
        <p:spPr>
          <a:xfrm>
            <a:off x="8005735" y="5257170"/>
            <a:ext cx="928716" cy="496020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bg1"/>
                </a:solidFill>
              </a:rPr>
              <a:t>↑ O</a:t>
            </a:r>
            <a:r>
              <a:rPr lang="en-GB" sz="1400" b="1" baseline="-25000" dirty="0" smtClean="0">
                <a:solidFill>
                  <a:schemeClr val="bg1"/>
                </a:solidFill>
              </a:rPr>
              <a:t>2 </a:t>
            </a:r>
            <a:r>
              <a:rPr lang="en-GB" sz="1400" b="1" dirty="0" smtClean="0">
                <a:solidFill>
                  <a:schemeClr val="bg1"/>
                </a:solidFill>
              </a:rPr>
              <a:t>OR</a:t>
            </a:r>
            <a:endParaRPr lang="en-GB" sz="1400" b="1" baseline="-25000" dirty="0" smtClean="0">
              <a:solidFill>
                <a:schemeClr val="bg1"/>
              </a:solidFill>
            </a:endParaRPr>
          </a:p>
          <a:p>
            <a:pPr algn="ctr"/>
            <a:r>
              <a:rPr lang="en-GB" sz="1400" b="1" dirty="0">
                <a:solidFill>
                  <a:schemeClr val="bg1"/>
                </a:solidFill>
              </a:rPr>
              <a:t>↓ CRP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4011" y="1348203"/>
            <a:ext cx="589117" cy="58911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83618" y="1480110"/>
            <a:ext cx="18423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early immunomodulation</a:t>
            </a:r>
            <a:endParaRPr lang="en-GB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3265273" y="3467820"/>
            <a:ext cx="17740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antibody-based therapy</a:t>
            </a:r>
            <a:endParaRPr lang="en-GB" b="1" dirty="0"/>
          </a:p>
        </p:txBody>
      </p:sp>
      <p:sp>
        <p:nvSpPr>
          <p:cNvPr id="50" name="TextBox 49"/>
          <p:cNvSpPr txBox="1"/>
          <p:nvPr/>
        </p:nvSpPr>
        <p:spPr>
          <a:xfrm>
            <a:off x="3215833" y="5431433"/>
            <a:ext cx="21362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anti-thromboembolic therapy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49372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Colchicine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Colchicine inhibits spindle formation in neutrophils and NRPL3 </a:t>
            </a:r>
            <a:r>
              <a:rPr lang="en-GB" dirty="0" err="1" smtClean="0"/>
              <a:t>inflammasome</a:t>
            </a:r>
            <a:r>
              <a:rPr lang="en-GB" dirty="0" smtClean="0"/>
              <a:t> activation</a:t>
            </a:r>
            <a:endParaRPr lang="en-GB" b="1" dirty="0"/>
          </a:p>
          <a:p>
            <a:endParaRPr lang="en-GB" b="1" dirty="0"/>
          </a:p>
          <a:p>
            <a:r>
              <a:rPr lang="en-GB" dirty="0" smtClean="0"/>
              <a:t>Used routinely as an </a:t>
            </a:r>
            <a:r>
              <a:rPr lang="en-GB" dirty="0" smtClean="0"/>
              <a:t>anti-inflammatory for gout and pericarditis</a:t>
            </a:r>
            <a:endParaRPr lang="en-GB" dirty="0"/>
          </a:p>
          <a:p>
            <a:endParaRPr lang="en-GB" dirty="0"/>
          </a:p>
          <a:p>
            <a:r>
              <a:rPr lang="en-GB" dirty="0" smtClean="0"/>
              <a:t>Increasing evidence of its benefits in cardiovascular disease e.g. post-myocardial infarction or chronic coronary artery disease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19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Colchicine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Dose in RECOVERY is:</a:t>
            </a:r>
          </a:p>
          <a:p>
            <a:pPr lvl="1"/>
            <a:r>
              <a:rPr lang="en-GB" dirty="0" smtClean="0"/>
              <a:t>1 mg after randomisation</a:t>
            </a:r>
          </a:p>
          <a:p>
            <a:pPr lvl="1"/>
            <a:r>
              <a:rPr lang="en-GB" dirty="0" smtClean="0"/>
              <a:t>500 mcg 12 hours later</a:t>
            </a:r>
          </a:p>
          <a:p>
            <a:pPr lvl="1"/>
            <a:r>
              <a:rPr lang="en-GB" dirty="0" smtClean="0"/>
              <a:t>500 mcg twice daily thereafter for a total of 10 days (or until discharge if sooner)</a:t>
            </a:r>
          </a:p>
          <a:p>
            <a:pPr lvl="1"/>
            <a:endParaRPr lang="en-GB" dirty="0"/>
          </a:p>
          <a:p>
            <a:r>
              <a:rPr lang="en-GB" dirty="0" smtClean="0"/>
              <a:t>Colchicine can rarely cause </a:t>
            </a:r>
            <a:r>
              <a:rPr lang="en-GB" dirty="0" err="1" smtClean="0"/>
              <a:t>cytopaenia</a:t>
            </a:r>
            <a:r>
              <a:rPr lang="en-GB" dirty="0" smtClean="0"/>
              <a:t> so full blood count monitoring is recommended (frequency at clinician discretion e.g. 3 and 7 days after randomisation)</a:t>
            </a:r>
            <a:endParaRPr lang="en-GB" dirty="0"/>
          </a:p>
          <a:p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9884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Colchicine:</a:t>
            </a:r>
            <a:br>
              <a:rPr lang="en-GB" dirty="0" smtClean="0"/>
            </a:br>
            <a:r>
              <a:rPr lang="en-GB" dirty="0" smtClean="0"/>
              <a:t>Contraindications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Colchicine is teratogenic in animals so </a:t>
            </a:r>
            <a:r>
              <a:rPr lang="en-GB" b="1" dirty="0" smtClean="0"/>
              <a:t>must not</a:t>
            </a:r>
            <a:r>
              <a:rPr lang="en-GB" dirty="0" smtClean="0"/>
              <a:t> be given to women of child-bearing potential</a:t>
            </a:r>
          </a:p>
          <a:p>
            <a:pPr lvl="1"/>
            <a:r>
              <a:rPr lang="en-GB" dirty="0" smtClean="0"/>
              <a:t>Women &lt;55 years old will be excluded from this arm by the randomisation form</a:t>
            </a:r>
          </a:p>
          <a:p>
            <a:pPr lvl="1"/>
            <a:r>
              <a:rPr lang="en-GB" dirty="0" smtClean="0"/>
              <a:t>Older women who might be pregnant need to be informed</a:t>
            </a:r>
          </a:p>
          <a:p>
            <a:pPr lvl="1"/>
            <a:endParaRPr lang="en-GB" dirty="0"/>
          </a:p>
          <a:p>
            <a:r>
              <a:rPr lang="en-GB" dirty="0" smtClean="0"/>
              <a:t>Colchicine is contraindicated in presence of:</a:t>
            </a:r>
          </a:p>
          <a:p>
            <a:pPr lvl="1"/>
            <a:r>
              <a:rPr lang="en-GB" dirty="0" smtClean="0"/>
              <a:t>Severe hepatic impairment</a:t>
            </a:r>
          </a:p>
          <a:p>
            <a:pPr lvl="1"/>
            <a:r>
              <a:rPr lang="en-GB" dirty="0" smtClean="0"/>
              <a:t>Significant </a:t>
            </a:r>
            <a:r>
              <a:rPr lang="en-GB" dirty="0" err="1" smtClean="0"/>
              <a:t>cytopaenia</a:t>
            </a:r>
            <a:r>
              <a:rPr lang="en-GB" dirty="0" smtClean="0"/>
              <a:t> (neutrophil count &lt;1; platelet count &lt;50; reticulocyte count &lt;20 [if measured])</a:t>
            </a:r>
          </a:p>
          <a:p>
            <a:pPr lvl="1"/>
            <a:r>
              <a:rPr lang="en-GB" dirty="0" smtClean="0"/>
              <a:t>Concomitant use of </a:t>
            </a:r>
            <a:r>
              <a:rPr lang="en-GB" u="sng" dirty="0" smtClean="0"/>
              <a:t>strong</a:t>
            </a:r>
            <a:r>
              <a:rPr lang="en-GB" dirty="0" smtClean="0"/>
              <a:t> CYP3A4 or P-</a:t>
            </a:r>
            <a:r>
              <a:rPr lang="en-GB" dirty="0" err="1" smtClean="0"/>
              <a:t>gp</a:t>
            </a:r>
            <a:r>
              <a:rPr lang="en-GB" dirty="0" smtClean="0"/>
              <a:t> inhibitors</a:t>
            </a:r>
          </a:p>
          <a:p>
            <a:pPr lvl="1"/>
            <a:r>
              <a:rPr lang="en-GB" dirty="0" smtClean="0"/>
              <a:t>Hypersensitivity to lactose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8169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Colchicine:</a:t>
            </a:r>
            <a:br>
              <a:rPr lang="en-GB" dirty="0" smtClean="0"/>
            </a:br>
            <a:r>
              <a:rPr lang="en-GB" dirty="0" smtClean="0"/>
              <a:t>Cautions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Colchicine can be used in the following conditions, but dose frequency could be reduced (i.e. 500 mcg daily rather than twice daily)</a:t>
            </a:r>
          </a:p>
          <a:p>
            <a:pPr lvl="1"/>
            <a:r>
              <a:rPr lang="en-GB" u="sng" dirty="0" smtClean="0"/>
              <a:t>Moderate</a:t>
            </a:r>
            <a:r>
              <a:rPr lang="en-GB" dirty="0" smtClean="0"/>
              <a:t> CYP3A4 inhibitor</a:t>
            </a:r>
          </a:p>
          <a:p>
            <a:pPr lvl="1"/>
            <a:r>
              <a:rPr lang="en-GB" dirty="0" smtClean="0"/>
              <a:t>Reduced kidney function (</a:t>
            </a:r>
            <a:r>
              <a:rPr lang="en-GB" dirty="0" err="1" smtClean="0"/>
              <a:t>eGFR</a:t>
            </a:r>
            <a:r>
              <a:rPr lang="en-GB" dirty="0" smtClean="0"/>
              <a:t> &lt;30 mL/min/1.73m</a:t>
            </a:r>
            <a:r>
              <a:rPr lang="en-GB" baseline="30000" dirty="0" smtClean="0"/>
              <a:t>2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Estimated body weight &lt;70 kg</a:t>
            </a:r>
          </a:p>
          <a:p>
            <a:pPr lvl="1"/>
            <a:endParaRPr lang="en-GB" dirty="0"/>
          </a:p>
          <a:p>
            <a:pPr lvl="1"/>
            <a:r>
              <a:rPr lang="en-GB" dirty="0" smtClean="0"/>
              <a:t>If &gt;1 of these present, investigator should consider excluding colchicine from randomisation (i.e. mark as “unsuitable”)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2961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Colchicine:</a:t>
            </a:r>
            <a:br>
              <a:rPr lang="en-GB" dirty="0" smtClean="0"/>
            </a:br>
            <a:r>
              <a:rPr lang="en-GB" dirty="0" smtClean="0"/>
              <a:t>Adverse effects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Main adverse effect is diarrhoea which may limit tolerability</a:t>
            </a:r>
          </a:p>
          <a:p>
            <a:endParaRPr lang="en-GB" dirty="0"/>
          </a:p>
          <a:p>
            <a:r>
              <a:rPr lang="en-GB" dirty="0" err="1" smtClean="0"/>
              <a:t>Cytopaenias</a:t>
            </a:r>
            <a:r>
              <a:rPr lang="en-GB" dirty="0" smtClean="0"/>
              <a:t> are rare</a:t>
            </a:r>
            <a:endParaRPr lang="en-GB" dirty="0"/>
          </a:p>
        </p:txBody>
      </p:sp>
      <p:pic>
        <p:nvPicPr>
          <p:cNvPr id="4" name="Picture 3" descr="A picture containing drawing&#10;&#10;Description automatically generated">
            <a:extLst>
              <a:ext uri="{FF2B5EF4-FFF2-40B4-BE49-F238E27FC236}">
                <a16:creationId xmlns:a16="http://schemas.microsoft.com/office/drawing/2014/main" id="{7A80C19F-8F9A-4C95-B286-27E1C559F72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1049" y="165100"/>
            <a:ext cx="2880360" cy="899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47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Aspirin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Commonly used antiplatelet agent with anti-inflammatory </a:t>
            </a:r>
            <a:r>
              <a:rPr lang="en-GB" dirty="0" smtClean="0"/>
              <a:t>properties</a:t>
            </a:r>
          </a:p>
          <a:p>
            <a:endParaRPr lang="en-GB" dirty="0"/>
          </a:p>
          <a:p>
            <a:r>
              <a:rPr lang="en-GB" dirty="0" smtClean="0"/>
              <a:t>Dose in RECOVERY is 150 mg once daily for duration of admission</a:t>
            </a:r>
            <a:endParaRPr lang="en-GB" dirty="0" smtClean="0"/>
          </a:p>
          <a:p>
            <a:endParaRPr lang="en-GB" dirty="0"/>
          </a:p>
          <a:p>
            <a:r>
              <a:rPr lang="en-GB" b="1" dirty="0" smtClean="0"/>
              <a:t>Contraindications: </a:t>
            </a:r>
            <a:r>
              <a:rPr lang="en-GB" dirty="0" smtClean="0"/>
              <a:t>known hypersensitivity; recent major bleeding or bleeding risk considered too high</a:t>
            </a:r>
          </a:p>
          <a:p>
            <a:endParaRPr lang="en-GB" b="1" dirty="0"/>
          </a:p>
          <a:p>
            <a:r>
              <a:rPr lang="en-GB" b="1" dirty="0" smtClean="0"/>
              <a:t>Side-effects: </a:t>
            </a:r>
            <a:r>
              <a:rPr lang="en-GB" dirty="0" smtClean="0"/>
              <a:t>bleeding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8152075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Aspirin FAQs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Q </a:t>
            </a:r>
            <a:r>
              <a:rPr lang="en-GB" dirty="0" smtClean="0"/>
              <a:t>Why 150 mg?</a:t>
            </a:r>
          </a:p>
          <a:p>
            <a:pPr marL="0" indent="0">
              <a:buNone/>
            </a:pPr>
            <a:r>
              <a:rPr lang="en-GB" b="1" dirty="0" smtClean="0"/>
              <a:t>A </a:t>
            </a:r>
            <a:r>
              <a:rPr lang="en-GB" dirty="0" smtClean="0"/>
              <a:t>Potential risk of </a:t>
            </a:r>
            <a:r>
              <a:rPr lang="en-GB" dirty="0" err="1" smtClean="0"/>
              <a:t>underdosing</a:t>
            </a:r>
            <a:r>
              <a:rPr lang="en-GB" dirty="0" smtClean="0"/>
              <a:t> larger patients with 75 mg and bleeding risk 	little different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b="1" dirty="0" smtClean="0"/>
              <a:t>Q </a:t>
            </a:r>
            <a:r>
              <a:rPr lang="en-GB" dirty="0" smtClean="0"/>
              <a:t>Should we give a PPI with aspirin?</a:t>
            </a:r>
          </a:p>
          <a:p>
            <a:pPr marL="0" indent="0">
              <a:buNone/>
            </a:pPr>
            <a:r>
              <a:rPr lang="en-GB" b="1" dirty="0" smtClean="0"/>
              <a:t>A </a:t>
            </a:r>
            <a:r>
              <a:rPr lang="en-GB" dirty="0" err="1" smtClean="0"/>
              <a:t>Gastroprotection</a:t>
            </a:r>
            <a:r>
              <a:rPr lang="en-GB" dirty="0" smtClean="0"/>
              <a:t> can be used at the discretion of the treating physician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b="1" dirty="0" smtClean="0"/>
              <a:t>Q </a:t>
            </a:r>
            <a:r>
              <a:rPr lang="en-GB" dirty="0" smtClean="0"/>
              <a:t>What about other VTE prophylaxis?</a:t>
            </a:r>
          </a:p>
          <a:p>
            <a:pPr marL="0" indent="0">
              <a:buNone/>
            </a:pPr>
            <a:r>
              <a:rPr lang="en-GB" b="1" dirty="0" smtClean="0"/>
              <a:t>A </a:t>
            </a:r>
            <a:r>
              <a:rPr lang="en-GB" dirty="0" smtClean="0"/>
              <a:t>Other VTE prophylaxis (e.g. heparin) should not be modified by allocation 	to aspirin or control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199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E315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16FEED5D5053469AFB61F4CDE271DB" ma:contentTypeVersion="10" ma:contentTypeDescription="Create a new document." ma:contentTypeScope="" ma:versionID="be7b01c1c9d9854398bd08dda007f5bd">
  <xsd:schema xmlns:xsd="http://www.w3.org/2001/XMLSchema" xmlns:xs="http://www.w3.org/2001/XMLSchema" xmlns:p="http://schemas.microsoft.com/office/2006/metadata/properties" xmlns:ns2="137f62fc-0309-469d-96f8-244e1f51aa13" targetNamespace="http://schemas.microsoft.com/office/2006/metadata/properties" ma:root="true" ma:fieldsID="b39352b5c98516622efad58e43a4abc4" ns2:_="">
    <xsd:import namespace="137f62fc-0309-469d-96f8-244e1f51aa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f62fc-0309-469d-96f8-244e1f51aa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412AD73-C1FD-49B0-ACF6-15D917CCBFA5}">
  <ds:schemaRefs>
    <ds:schemaRef ds:uri="http://purl.org/dc/terms/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137f62fc-0309-469d-96f8-244e1f51aa13"/>
    <ds:schemaRef ds:uri="http://schemas.microsoft.com/office/2006/documentManagement/types"/>
    <ds:schemaRef ds:uri="http://schemas.openxmlformats.org/package/2006/metadata/core-propertie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C1AF488-3F57-4980-9D77-3073BA8C157B}"/>
</file>

<file path=customXml/itemProps3.xml><?xml version="1.0" encoding="utf-8"?>
<ds:datastoreItem xmlns:ds="http://schemas.openxmlformats.org/officeDocument/2006/customXml" ds:itemID="{8A2729FF-E1F5-43DA-A95B-34B39733F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2812</TotalTime>
  <Words>452</Words>
  <Application>Microsoft Office PowerPoint</Application>
  <PresentationFormat>Widescreen</PresentationFormat>
  <Paragraphs>84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Calibri</vt:lpstr>
      <vt:lpstr>Arial</vt:lpstr>
      <vt:lpstr>Office Theme</vt:lpstr>
      <vt:lpstr> Randomised Evaluation of COVID-19 Therapy: the RECOVERY trial</vt:lpstr>
      <vt:lpstr>Current design</vt:lpstr>
      <vt:lpstr>Colchicine</vt:lpstr>
      <vt:lpstr>Colchicine</vt:lpstr>
      <vt:lpstr>Colchicine: Contraindications</vt:lpstr>
      <vt:lpstr>Colchicine: Cautions</vt:lpstr>
      <vt:lpstr>Colchicine: Adverse effects</vt:lpstr>
      <vt:lpstr>Aspirin</vt:lpstr>
      <vt:lpstr>Aspirin FAQs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Randomised Evaluation of COVID-19 Therapies: the RECOVERY trial</dc:title>
  <dc:creator>Richard Haynes</dc:creator>
  <cp:lastModifiedBy>Richard Haynes</cp:lastModifiedBy>
  <cp:revision>77</cp:revision>
  <cp:lastPrinted>2020-03-18T19:42:16Z</cp:lastPrinted>
  <dcterms:created xsi:type="dcterms:W3CDTF">2020-03-14T13:47:38Z</dcterms:created>
  <dcterms:modified xsi:type="dcterms:W3CDTF">2020-11-21T16:31:49Z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0x0101006916FEED5D5053469AFB61F4CDE271DB</vt:lpwstr>
  </property>
</Properties>
</file>