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5" r:id="rId5"/>
    <p:sldId id="283" r:id="rId6"/>
    <p:sldId id="291" r:id="rId7"/>
    <p:sldId id="293" r:id="rId8"/>
    <p:sldId id="292" r:id="rId9"/>
    <p:sldId id="287" r:id="rId10"/>
    <p:sldId id="296" r:id="rId11"/>
    <p:sldId id="265" r:id="rId12"/>
    <p:sldId id="294" r:id="rId13"/>
    <p:sldId id="295" r:id="rId14"/>
    <p:sldId id="297" r:id="rId15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4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04/07/2020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04/07/2020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b="1" dirty="0"/>
              <a:t>Local Site Training Material</a:t>
            </a:r>
          </a:p>
          <a:p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Second randomisation: eligibility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Eligibility criteria:</a:t>
            </a:r>
          </a:p>
          <a:p>
            <a:pPr lvl="1"/>
            <a:r>
              <a:rPr lang="en-GB" dirty="0" smtClean="0"/>
              <a:t>Receiving oxygen </a:t>
            </a:r>
            <a:r>
              <a:rPr lang="en-GB" u="sng" dirty="0" smtClean="0"/>
              <a:t>or</a:t>
            </a:r>
            <a:r>
              <a:rPr lang="en-GB" dirty="0" smtClean="0"/>
              <a:t> oxygen saturations &lt;92% on air</a:t>
            </a:r>
          </a:p>
          <a:p>
            <a:pPr lvl="1"/>
            <a:r>
              <a:rPr lang="en-GB" dirty="0" smtClean="0"/>
              <a:t>CRP ≥75 mg/L</a:t>
            </a:r>
          </a:p>
          <a:p>
            <a:pPr lvl="1"/>
            <a:r>
              <a:rPr lang="en-GB" dirty="0"/>
              <a:t>No medical history that might, in the opinion of the attending clinician, put the patient at significant risk if </a:t>
            </a:r>
            <a:r>
              <a:rPr lang="en-GB" dirty="0" smtClean="0"/>
              <a:t>s/he </a:t>
            </a:r>
            <a:r>
              <a:rPr lang="en-GB" dirty="0"/>
              <a:t>were to participate in this aspect of the RECOVERY </a:t>
            </a:r>
            <a:r>
              <a:rPr lang="en-GB" dirty="0" smtClean="0"/>
              <a:t>trial</a:t>
            </a:r>
          </a:p>
          <a:p>
            <a:pPr lvl="2"/>
            <a:r>
              <a:rPr lang="en-GB" dirty="0" smtClean="0"/>
              <a:t>e.g. clear evidence of secondary bacterial infection causing deterioration</a:t>
            </a:r>
          </a:p>
          <a:p>
            <a:pPr marL="914400" lvl="2" indent="0">
              <a:buNone/>
            </a:pP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55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While COVID-19 is a mild disease in the majority, a significant minority require hospitalisation and face significant risks of morbidity and mortality</a:t>
            </a:r>
          </a:p>
          <a:p>
            <a:endParaRPr lang="en-GB" dirty="0"/>
          </a:p>
          <a:p>
            <a:r>
              <a:rPr lang="en-GB" dirty="0" smtClean="0"/>
              <a:t>RECOVERY is currently testing azithromycin, convalescent plasma and </a:t>
            </a:r>
            <a:r>
              <a:rPr lang="en-GB" dirty="0" err="1" smtClean="0"/>
              <a:t>tocilizumab</a:t>
            </a:r>
            <a:r>
              <a:rPr lang="en-GB" dirty="0" smtClean="0"/>
              <a:t> to assess their effects on major morbidity and mortality</a:t>
            </a:r>
          </a:p>
          <a:p>
            <a:endParaRPr lang="en-GB" dirty="0"/>
          </a:p>
          <a:p>
            <a:r>
              <a:rPr lang="en-GB" dirty="0" smtClean="0"/>
              <a:t>Other arms may be added to the ‘platform’ in </a:t>
            </a:r>
            <a:r>
              <a:rPr lang="en-GB" smtClean="0"/>
              <a:t>the future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969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en-GB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>
            <a:normAutofit/>
          </a:bodyPr>
          <a:lstStyle/>
          <a:p>
            <a:r>
              <a:rPr lang="en-GB" dirty="0"/>
              <a:t>A novel coronavirus-induced disease was identified in Wuhan, China (COVID-19)</a:t>
            </a:r>
          </a:p>
          <a:p>
            <a:r>
              <a:rPr lang="en-GB" dirty="0"/>
              <a:t>In January 2020 the Chinese CDC identified the causal agent as a new </a:t>
            </a:r>
            <a:r>
              <a:rPr lang="en-GB" dirty="0" err="1"/>
              <a:t>betacoronavirus</a:t>
            </a:r>
            <a:r>
              <a:rPr lang="en-GB" dirty="0"/>
              <a:t> (SARS coronavirus 2 or SARS-CoV-2)</a:t>
            </a:r>
          </a:p>
          <a:p>
            <a:r>
              <a:rPr lang="en-GB" dirty="0"/>
              <a:t>Symptoms vary from none to severe pneumonia in a minority</a:t>
            </a:r>
          </a:p>
          <a:p>
            <a:r>
              <a:rPr lang="en-GB" dirty="0"/>
              <a:t>It is estimated that in the UK 50 million people may be infected, of whom 5% may need admission and of these 30% might need level 3 (ICU) care</a:t>
            </a:r>
          </a:p>
          <a:p>
            <a:r>
              <a:rPr lang="en-GB" dirty="0"/>
              <a:t>The progression from prodrome to severe disease takes 1-2 weeks, offering a therapeutic </a:t>
            </a:r>
            <a:r>
              <a:rPr lang="en-GB" dirty="0" smtClean="0"/>
              <a:t>window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EDA2BD-A76D-479C-8321-E6B0070D0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Previous results from RECOVERY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RECOVERY has already demonstrated that:</a:t>
            </a:r>
          </a:p>
          <a:p>
            <a:pPr lvl="1"/>
            <a:r>
              <a:rPr lang="en-GB" dirty="0" smtClean="0"/>
              <a:t>Neither </a:t>
            </a:r>
            <a:r>
              <a:rPr lang="en-GB" dirty="0" err="1" smtClean="0"/>
              <a:t>hydroxychloroquine</a:t>
            </a:r>
            <a:r>
              <a:rPr lang="en-GB" dirty="0" smtClean="0"/>
              <a:t> nor </a:t>
            </a:r>
            <a:r>
              <a:rPr lang="en-GB" dirty="0" err="1" smtClean="0"/>
              <a:t>lopinavir</a:t>
            </a:r>
            <a:r>
              <a:rPr lang="en-GB" dirty="0" smtClean="0"/>
              <a:t>-ritonavir reduce the risk of death</a:t>
            </a:r>
          </a:p>
          <a:p>
            <a:pPr lvl="1"/>
            <a:r>
              <a:rPr lang="en-GB" dirty="0" smtClean="0"/>
              <a:t>Dexamethasone reduces the risk of death among patients receiving oxygen or ventilation at baseline</a:t>
            </a:r>
          </a:p>
          <a:p>
            <a:pPr lvl="1"/>
            <a:endParaRPr lang="en-GB" dirty="0"/>
          </a:p>
          <a:p>
            <a:r>
              <a:rPr lang="en-GB" dirty="0" smtClean="0"/>
              <a:t>The trial continues to investigate three other treatments in adults:</a:t>
            </a:r>
          </a:p>
          <a:p>
            <a:pPr lvl="1"/>
            <a:r>
              <a:rPr lang="en-GB" dirty="0" smtClean="0"/>
              <a:t>Azithromycin</a:t>
            </a:r>
          </a:p>
          <a:p>
            <a:pPr lvl="1"/>
            <a:r>
              <a:rPr lang="en-GB" dirty="0" smtClean="0"/>
              <a:t>Convalescent plasma</a:t>
            </a:r>
          </a:p>
          <a:p>
            <a:pPr lvl="1"/>
            <a:r>
              <a:rPr lang="en-GB" dirty="0" err="1" smtClean="0"/>
              <a:t>Tocilizumab</a:t>
            </a:r>
            <a:r>
              <a:rPr lang="en-GB" dirty="0" smtClean="0"/>
              <a:t> (among sicker patients)</a:t>
            </a:r>
          </a:p>
          <a:p>
            <a:pPr lvl="1"/>
            <a:endParaRPr lang="en-GB" dirty="0"/>
          </a:p>
          <a:p>
            <a:r>
              <a:rPr lang="en-GB" dirty="0" smtClean="0"/>
              <a:t>If you are involved in treatment of children, please watch the separate training video</a:t>
            </a:r>
          </a:p>
          <a:p>
            <a:pPr lvl="1"/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EDA2BD-A76D-479C-8321-E6B0070D0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792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Eligibility and outcomes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Eligibility criteria: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Hospitalised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Proven or suspected SARS-CoV-2 infection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No medical history that might, in the opinion of the attending clinician, put </a:t>
            </a:r>
            <a:r>
              <a:rPr lang="en-GB" dirty="0" smtClean="0"/>
              <a:t>the patient </a:t>
            </a:r>
            <a:r>
              <a:rPr lang="en-GB" dirty="0"/>
              <a:t>at significant risk if he/she were to participate in the </a:t>
            </a:r>
            <a:r>
              <a:rPr lang="en-GB" dirty="0" smtClean="0"/>
              <a:t>trial</a:t>
            </a:r>
          </a:p>
          <a:p>
            <a:pPr marL="914400" lvl="1" indent="-457200">
              <a:buFont typeface="+mj-lt"/>
              <a:buAutoNum type="arabicPeriod"/>
            </a:pPr>
            <a:endParaRPr lang="en-GB" dirty="0"/>
          </a:p>
          <a:p>
            <a:r>
              <a:rPr lang="en-GB" dirty="0" smtClean="0"/>
              <a:t>Outcomes: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All-cause mortality by 28 days after randomisation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Duration of hospitalisation; need for mechanical ventilation or death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Need for and duration of ventilation; renal replacement therapy, cardiac arrhythmias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361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 smtClean="0"/>
              <a:t>Current protocol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222135" y="1837425"/>
            <a:ext cx="616065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994136" y="3735238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629974" y="3472130"/>
            <a:ext cx="1138687" cy="1138687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" name="Rounded Rectangle 6"/>
          <p:cNvSpPr/>
          <p:nvPr/>
        </p:nvSpPr>
        <p:spPr>
          <a:xfrm>
            <a:off x="3367044" y="2508501"/>
            <a:ext cx="154560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SOC + CP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1353799" y="1837425"/>
            <a:ext cx="575093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sp>
        <p:nvSpPr>
          <p:cNvPr id="12" name="Right Arrow 11"/>
          <p:cNvSpPr/>
          <p:nvPr/>
        </p:nvSpPr>
        <p:spPr>
          <a:xfrm>
            <a:off x="10707632" y="3692006"/>
            <a:ext cx="586597" cy="612475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>
            <a:off x="3015933" y="2751828"/>
            <a:ext cx="20735" cy="2608045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001572" y="5359873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001572" y="2751828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834793" y="4027170"/>
            <a:ext cx="184031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359307" y="2264433"/>
            <a:ext cx="0" cy="342916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7359307" y="4056437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7730839" y="3533539"/>
            <a:ext cx="1038457" cy="987143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/>
              <a:t>R2</a:t>
            </a:r>
            <a:endParaRPr lang="en-GB" sz="1050" b="1" dirty="0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7114893" y="2266415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7131684" y="5693594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9465444" y="3226889"/>
            <a:ext cx="1384580" cy="55085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9465444" y="4204357"/>
            <a:ext cx="1384580" cy="85052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No additional treatment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9071061" y="3528834"/>
            <a:ext cx="0" cy="983252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9062437" y="4484496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9044283" y="3528834"/>
            <a:ext cx="35368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8826647" y="4027111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D733774F-944F-FE4F-83E7-D052ECD64C18}"/>
              </a:ext>
            </a:extLst>
          </p:cNvPr>
          <p:cNvCxnSpPr>
            <a:cxnSpLocks/>
          </p:cNvCxnSpPr>
          <p:nvPr/>
        </p:nvCxnSpPr>
        <p:spPr>
          <a:xfrm flipH="1">
            <a:off x="7377152" y="5536162"/>
            <a:ext cx="3786717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733774F-944F-FE4F-83E7-D052ECD64C18}"/>
              </a:ext>
            </a:extLst>
          </p:cNvPr>
          <p:cNvCxnSpPr>
            <a:cxnSpLocks/>
          </p:cNvCxnSpPr>
          <p:nvPr/>
        </p:nvCxnSpPr>
        <p:spPr>
          <a:xfrm flipH="1">
            <a:off x="7359307" y="2436961"/>
            <a:ext cx="3786717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3378110" y="5090509"/>
            <a:ext cx="154560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AZM + CP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5108414" y="2509131"/>
            <a:ext cx="154560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SOC - CP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5119480" y="5091139"/>
            <a:ext cx="1545609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AZM - CP</a:t>
            </a:r>
            <a:endParaRPr lang="en-GB" b="1" dirty="0">
              <a:solidFill>
                <a:schemeClr val="bg1"/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flipV="1">
            <a:off x="5871986" y="1985193"/>
            <a:ext cx="3293" cy="32493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4164774" y="1973146"/>
            <a:ext cx="3293" cy="32493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140959" y="1984563"/>
            <a:ext cx="1764367" cy="63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2201806" y="1949247"/>
            <a:ext cx="4194" cy="1474109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57" idx="2"/>
            <a:endCxn id="65" idx="2"/>
          </p:cNvCxnSpPr>
          <p:nvPr/>
        </p:nvCxnSpPr>
        <p:spPr>
          <a:xfrm flipH="1">
            <a:off x="2609804" y="1533782"/>
            <a:ext cx="2230004" cy="9337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Arc 64"/>
          <p:cNvSpPr/>
          <p:nvPr/>
        </p:nvSpPr>
        <p:spPr>
          <a:xfrm rot="16200000">
            <a:off x="2203675" y="1543119"/>
            <a:ext cx="812258" cy="812258"/>
          </a:xfrm>
          <a:prstGeom prst="arc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ounded Rectangle 72"/>
          <p:cNvSpPr/>
          <p:nvPr/>
        </p:nvSpPr>
        <p:spPr>
          <a:xfrm>
            <a:off x="3391152" y="6208178"/>
            <a:ext cx="1424749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CP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5319676" y="6208808"/>
            <a:ext cx="1358455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No CP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875471" y="6252307"/>
            <a:ext cx="476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smtClean="0"/>
              <a:t>vs</a:t>
            </a:r>
            <a:endParaRPr lang="en-GB" b="1" i="1" dirty="0"/>
          </a:p>
        </p:txBody>
      </p:sp>
      <p:cxnSp>
        <p:nvCxnSpPr>
          <p:cNvPr id="76" name="Straight Connector 75"/>
          <p:cNvCxnSpPr/>
          <p:nvPr/>
        </p:nvCxnSpPr>
        <p:spPr>
          <a:xfrm flipV="1">
            <a:off x="5901635" y="5796411"/>
            <a:ext cx="0" cy="28151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4169713" y="5777363"/>
            <a:ext cx="0" cy="282214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4158986" y="5795834"/>
            <a:ext cx="1764367" cy="63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023143" y="5658700"/>
            <a:ext cx="0" cy="118663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Arc 56"/>
          <p:cNvSpPr/>
          <p:nvPr/>
        </p:nvSpPr>
        <p:spPr>
          <a:xfrm rot="5400000" flipH="1">
            <a:off x="4662958" y="1533782"/>
            <a:ext cx="353700" cy="353700"/>
          </a:xfrm>
          <a:prstGeom prst="arc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9" name="Straight Connector 58"/>
          <p:cNvCxnSpPr/>
          <p:nvPr/>
        </p:nvCxnSpPr>
        <p:spPr>
          <a:xfrm flipV="1">
            <a:off x="5018290" y="1710632"/>
            <a:ext cx="0" cy="27393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253487" y="86264"/>
            <a:ext cx="6607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SOC = Standard Of Care</a:t>
            </a:r>
          </a:p>
          <a:p>
            <a:r>
              <a:rPr lang="en-GB" b="1" dirty="0" smtClean="0">
                <a:solidFill>
                  <a:schemeClr val="bg1"/>
                </a:solidFill>
              </a:rPr>
              <a:t>CP = Convalescent Plasma</a:t>
            </a:r>
          </a:p>
          <a:p>
            <a:r>
              <a:rPr lang="en-GB" b="1" dirty="0" smtClean="0">
                <a:solidFill>
                  <a:schemeClr val="bg1"/>
                </a:solidFill>
              </a:rPr>
              <a:t>AZM = Azithromycin</a:t>
            </a:r>
          </a:p>
          <a:p>
            <a:r>
              <a:rPr lang="en-GB" b="1" dirty="0" smtClean="0">
                <a:solidFill>
                  <a:schemeClr val="bg1"/>
                </a:solidFill>
              </a:rPr>
              <a:t>R = Randomisation</a:t>
            </a:r>
            <a:endParaRPr lang="en-GB" b="1" dirty="0">
              <a:solidFill>
                <a:schemeClr val="bg1"/>
              </a:solidFill>
            </a:endParaRPr>
          </a:p>
        </p:txBody>
      </p:sp>
      <p:pic>
        <p:nvPicPr>
          <p:cNvPr id="45" name="Picture 44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63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Study treatments:</a:t>
            </a:r>
            <a:br>
              <a:rPr lang="en-GB" dirty="0" smtClean="0"/>
            </a:br>
            <a:r>
              <a:rPr lang="en-GB" dirty="0" smtClean="0"/>
              <a:t>Azithromycin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Commonly used antibiotic (“macrolide”) with antiviral and immunomodulatory properties</a:t>
            </a:r>
          </a:p>
          <a:p>
            <a:endParaRPr lang="en-GB" dirty="0"/>
          </a:p>
          <a:p>
            <a:r>
              <a:rPr lang="en-GB" b="1" dirty="0" smtClean="0"/>
              <a:t>Contraindications:</a:t>
            </a:r>
            <a:r>
              <a:rPr lang="en-GB" dirty="0" smtClean="0"/>
              <a:t> long QT syndrome, allergy to macrolide antibiotics</a:t>
            </a:r>
          </a:p>
          <a:p>
            <a:endParaRPr lang="en-GB" b="1" dirty="0"/>
          </a:p>
          <a:p>
            <a:r>
              <a:rPr lang="en-GB" b="1" dirty="0" smtClean="0"/>
              <a:t>Side-effects:</a:t>
            </a:r>
            <a:r>
              <a:rPr lang="en-GB" dirty="0" smtClean="0"/>
              <a:t> QT interval prolongation, interaction with other drugs (</a:t>
            </a:r>
            <a:r>
              <a:rPr lang="en-GB" dirty="0" err="1" smtClean="0"/>
              <a:t>ciclosporin</a:t>
            </a:r>
            <a:r>
              <a:rPr lang="en-GB" dirty="0" smtClean="0"/>
              <a:t>, digoxin)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98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Convalescent plasma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Please watch separate training video on convalescent plasma if your site is participating in this part of RECOVERY</a:t>
            </a:r>
          </a:p>
          <a:p>
            <a:endParaRPr lang="en-GB" dirty="0"/>
          </a:p>
          <a:p>
            <a:r>
              <a:rPr lang="en-GB" dirty="0" smtClean="0"/>
              <a:t>Purpose is to test whether giving anti-SARS-CoV-2 antibodies (in the plasma of people who have recovered from the infection) can aid recovery in patients hospitalised with COVID-19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185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If a study treatment is contraindicated in a given patient, then they </a:t>
            </a:r>
            <a:r>
              <a:rPr lang="en-GB" b="1" dirty="0"/>
              <a:t>can still be randomised</a:t>
            </a:r>
          </a:p>
          <a:p>
            <a:endParaRPr lang="en-GB" b="1" dirty="0"/>
          </a:p>
          <a:p>
            <a:r>
              <a:rPr lang="en-GB" dirty="0"/>
              <a:t>Randomisation will allocate them to one of the other treatments</a:t>
            </a:r>
          </a:p>
          <a:p>
            <a:endParaRPr lang="en-GB" dirty="0"/>
          </a:p>
          <a:p>
            <a:r>
              <a:rPr lang="en-GB" dirty="0"/>
              <a:t>Randomisation is ‘simple’ (i.e. no stratification or minimisation)</a:t>
            </a:r>
          </a:p>
          <a:p>
            <a:endParaRPr lang="en-GB" dirty="0"/>
          </a:p>
          <a:p>
            <a:r>
              <a:rPr lang="en-GB" dirty="0"/>
              <a:t>Randomisation ratio is 2 (standard care):1:1:1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7A80C19F-8F9A-4C95-B286-27E1C559F7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9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Study treatments:</a:t>
            </a:r>
            <a:br>
              <a:rPr lang="en-GB" dirty="0" smtClean="0"/>
            </a:br>
            <a:r>
              <a:rPr lang="en-GB" dirty="0" err="1" smtClean="0"/>
              <a:t>Tocilizumab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Humanized monoclonal antibody against IL-6 receptor</a:t>
            </a:r>
          </a:p>
          <a:p>
            <a:endParaRPr lang="en-GB" dirty="0"/>
          </a:p>
          <a:p>
            <a:r>
              <a:rPr lang="en-GB" dirty="0" smtClean="0"/>
              <a:t>Licensed for treatment in:</a:t>
            </a:r>
          </a:p>
          <a:p>
            <a:pPr lvl="1"/>
            <a:r>
              <a:rPr lang="en-GB" dirty="0" smtClean="0"/>
              <a:t>Rheumatoid arthritis</a:t>
            </a:r>
          </a:p>
          <a:p>
            <a:pPr lvl="1"/>
            <a:r>
              <a:rPr lang="en-GB" dirty="0" smtClean="0"/>
              <a:t>Cytokine release syndrome (CRS) after CAR-T cell therapy (new treatment for haematological malignancy)</a:t>
            </a:r>
          </a:p>
          <a:p>
            <a:pPr lvl="1"/>
            <a:endParaRPr lang="en-GB" dirty="0"/>
          </a:p>
          <a:p>
            <a:r>
              <a:rPr lang="en-GB" b="1" dirty="0" smtClean="0"/>
              <a:t>Side effects: </a:t>
            </a:r>
            <a:r>
              <a:rPr lang="en-GB" dirty="0" smtClean="0"/>
              <a:t>Other infections</a:t>
            </a:r>
            <a:endParaRPr lang="en-GB" b="1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994B4A-ACEC-41CF-959B-98E9AB80A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23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0" ma:contentTypeDescription="Create a new document." ma:contentTypeScope="" ma:versionID="be7b01c1c9d9854398bd08dda007f5bd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b39352b5c98516622efad58e43a4abc4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E88D79-BB18-4E18-966C-9DA1B071E418}"/>
</file>

<file path=customXml/itemProps2.xml><?xml version="1.0" encoding="utf-8"?>
<ds:datastoreItem xmlns:ds="http://schemas.openxmlformats.org/officeDocument/2006/customXml" ds:itemID="{B412AD73-C1FD-49B0-ACF6-15D917CCBFA5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137f62fc-0309-469d-96f8-244e1f51aa13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2453</TotalTime>
  <Words>590</Words>
  <Application>Microsoft Office PowerPoint</Application>
  <PresentationFormat>Widescreen</PresentationFormat>
  <Paragraphs>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 Randomised Evaluation of COVID-19 Therapy: the RECOVERY trial</vt:lpstr>
      <vt:lpstr>Background</vt:lpstr>
      <vt:lpstr>Previous results from RECOVERY</vt:lpstr>
      <vt:lpstr>Eligibility and outcomes</vt:lpstr>
      <vt:lpstr>Current protocol</vt:lpstr>
      <vt:lpstr>Study treatments: Azithromycin</vt:lpstr>
      <vt:lpstr>Convalescent plasma</vt:lpstr>
      <vt:lpstr>Randomisation</vt:lpstr>
      <vt:lpstr>Study treatments: Tocilizumab</vt:lpstr>
      <vt:lpstr>Second randomisation: eligibility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Richard Haynes</cp:lastModifiedBy>
  <cp:revision>66</cp:revision>
  <cp:lastPrinted>2020-03-18T19:42:16Z</cp:lastPrinted>
  <dcterms:created xsi:type="dcterms:W3CDTF">2020-03-14T13:47:38Z</dcterms:created>
  <dcterms:modified xsi:type="dcterms:W3CDTF">2020-07-04T12:02:02Z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