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3" r:id="rId3"/>
    <p:sldId id="284" r:id="rId4"/>
    <p:sldId id="259" r:id="rId5"/>
    <p:sldId id="261" r:id="rId6"/>
    <p:sldId id="286" r:id="rId7"/>
    <p:sldId id="287" r:id="rId8"/>
    <p:sldId id="265" r:id="rId9"/>
    <p:sldId id="264" r:id="rId10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window</a:t>
            </a:r>
          </a:p>
          <a:p>
            <a:r>
              <a:rPr lang="en-GB" dirty="0"/>
              <a:t>Currently there are no proven therapies for COVID-19</a:t>
            </a:r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trial design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2135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2000" b="1" dirty="0"/>
              <a:t>ELIGIBLE PATIENTS</a:t>
            </a:r>
          </a:p>
          <a:p>
            <a:pPr algn="ctr"/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Age ≥18 years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Admitted to hospital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Proven </a:t>
            </a:r>
            <a:r>
              <a:rPr lang="en-GB" dirty="0" smtClean="0"/>
              <a:t>or suspected SARS-CoV-2 </a:t>
            </a:r>
            <a:r>
              <a:rPr lang="en-GB" dirty="0"/>
              <a:t>infection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2762972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398810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32720" y="14104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32720" y="249734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highlight>
                  <a:srgbClr val="9E3159"/>
                </a:highlight>
              </a:rPr>
              <a:t>Lopinavir</a:t>
            </a:r>
            <a:r>
              <a:rPr lang="en-GB" b="1" dirty="0">
                <a:highlight>
                  <a:srgbClr val="9E3159"/>
                </a:highlight>
              </a:rPr>
              <a:t>-ritonavir</a:t>
            </a:r>
          </a:p>
          <a:p>
            <a:pPr algn="ctr"/>
            <a:r>
              <a:rPr lang="en-GB" dirty="0">
                <a:highlight>
                  <a:srgbClr val="9E3159"/>
                </a:highlight>
              </a:rPr>
              <a:t>400/100 mg </a:t>
            </a:r>
            <a:r>
              <a:rPr lang="en-GB" dirty="0" err="1">
                <a:highlight>
                  <a:srgbClr val="9E3159"/>
                </a:highlight>
              </a:rPr>
              <a:t>bd</a:t>
            </a:r>
            <a:r>
              <a:rPr lang="en-GB" dirty="0">
                <a:highlight>
                  <a:srgbClr val="9E3159"/>
                </a:highlight>
              </a:rPr>
              <a:t> PO for 10 days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4096" y="5923396"/>
            <a:ext cx="3614468" cy="854015"/>
          </a:xfrm>
          <a:prstGeom prst="roundRect">
            <a:avLst>
              <a:gd name="adj" fmla="val 16667"/>
            </a:avLst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Azithromycin</a:t>
            </a:r>
            <a:endParaRPr lang="en-GB" b="1" dirty="0"/>
          </a:p>
          <a:p>
            <a:pPr algn="ctr"/>
            <a:r>
              <a:rPr lang="en-GB" dirty="0" smtClean="0"/>
              <a:t>500 mg od PO/</a:t>
            </a:r>
            <a:r>
              <a:rPr lang="en-GB" dirty="0" smtClean="0"/>
              <a:t>IV </a:t>
            </a:r>
            <a:r>
              <a:rPr lang="en-GB" dirty="0" smtClean="0"/>
              <a:t>for </a:t>
            </a:r>
            <a:r>
              <a:rPr lang="en-GB" dirty="0"/>
              <a:t>10 days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41348" y="3597217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Dexamethasone</a:t>
            </a:r>
          </a:p>
          <a:p>
            <a:pPr algn="ctr"/>
            <a:r>
              <a:rPr lang="en-GB" dirty="0"/>
              <a:t>6 mg od PO/IV for 10 days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437297" y="2234240"/>
            <a:ext cx="2491596" cy="3614468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  <a:p>
            <a:pPr algn="ctr"/>
            <a:endParaRPr lang="en-GB" dirty="0"/>
          </a:p>
          <a:p>
            <a:r>
              <a:rPr lang="en-GB" b="1" dirty="0"/>
              <a:t>Primary: 	all-cause 	death</a:t>
            </a:r>
          </a:p>
          <a:p>
            <a:r>
              <a:rPr lang="en-GB" dirty="0"/>
              <a:t>Secondary: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Duration of hospitalisation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Need for renal replacement therapy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8824824" y="3743864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779032" y="1837426"/>
            <a:ext cx="8628" cy="454612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70408" y="635191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761780" y="183742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787660" y="4024225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87660" y="292147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603629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 flipH="1">
            <a:off x="4787660" y="518878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5132720" y="4740218"/>
            <a:ext cx="3614468" cy="854015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 smtClean="0"/>
              <a:t>Hydroxychloroquine</a:t>
            </a:r>
            <a:endParaRPr lang="en-GB" b="1" dirty="0"/>
          </a:p>
          <a:p>
            <a:pPr algn="ctr"/>
            <a:r>
              <a:rPr lang="en-GB" dirty="0" smtClean="0"/>
              <a:t>See protocol for dosing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96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/>
              <a:t>Lopinavir</a:t>
            </a:r>
            <a:r>
              <a:rPr lang="en-GB" dirty="0"/>
              <a:t>-Ritonavir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Licensed for treatment of HIV</a:t>
            </a:r>
          </a:p>
          <a:p>
            <a:r>
              <a:rPr lang="en-GB" dirty="0" err="1"/>
              <a:t>Lopinavir</a:t>
            </a:r>
            <a:r>
              <a:rPr lang="en-GB" dirty="0"/>
              <a:t> is a protease inhibitor (combined with ritonavir to increase </a:t>
            </a:r>
            <a:r>
              <a:rPr lang="en-GB" dirty="0" err="1"/>
              <a:t>lopinavir’s</a:t>
            </a:r>
            <a:r>
              <a:rPr lang="en-GB" dirty="0"/>
              <a:t> plasma half-life)</a:t>
            </a:r>
          </a:p>
          <a:p>
            <a:r>
              <a:rPr lang="en-GB" dirty="0"/>
              <a:t>Shown to have </a:t>
            </a:r>
            <a:r>
              <a:rPr lang="en-GB" i="1" dirty="0"/>
              <a:t>in vitro</a:t>
            </a:r>
            <a:r>
              <a:rPr lang="en-GB" dirty="0"/>
              <a:t> activity against SARS and MERS viruses</a:t>
            </a:r>
          </a:p>
          <a:p>
            <a:endParaRPr lang="en-GB" dirty="0"/>
          </a:p>
          <a:p>
            <a:r>
              <a:rPr lang="en-GB" b="1" dirty="0"/>
              <a:t>Contraindications:</a:t>
            </a:r>
            <a:r>
              <a:rPr lang="en-GB" dirty="0"/>
              <a:t> severe hepatic insufficiency; co-administration with other drugs dependent on CYP3A metabolism</a:t>
            </a:r>
          </a:p>
          <a:p>
            <a:pPr marL="0" indent="0">
              <a:buNone/>
            </a:pPr>
            <a:r>
              <a:rPr lang="en-GB" sz="1900" dirty="0"/>
              <a:t>(</a:t>
            </a:r>
            <a:r>
              <a:rPr lang="en-GB" sz="1900" dirty="0" err="1"/>
              <a:t>Alfuzosin</a:t>
            </a:r>
            <a:r>
              <a:rPr lang="en-GB" sz="1900" dirty="0"/>
              <a:t>, </a:t>
            </a:r>
            <a:r>
              <a:rPr lang="en-GB" sz="1900" dirty="0" err="1"/>
              <a:t>ranolazine</a:t>
            </a:r>
            <a:r>
              <a:rPr lang="en-GB" sz="1900" dirty="0"/>
              <a:t>, amiodarone, </a:t>
            </a:r>
            <a:r>
              <a:rPr lang="en-GB" sz="1900" dirty="0" err="1"/>
              <a:t>dronaderone</a:t>
            </a:r>
            <a:r>
              <a:rPr lang="en-GB" sz="1900" dirty="0"/>
              <a:t>, </a:t>
            </a:r>
            <a:r>
              <a:rPr lang="en-GB" sz="1900" dirty="0" err="1"/>
              <a:t>fusidic</a:t>
            </a:r>
            <a:r>
              <a:rPr lang="en-GB" sz="1900" dirty="0"/>
              <a:t> acid, </a:t>
            </a:r>
            <a:r>
              <a:rPr lang="en-GB" sz="1900" dirty="0" err="1"/>
              <a:t>neratinib</a:t>
            </a:r>
            <a:r>
              <a:rPr lang="en-GB" sz="1900" dirty="0"/>
              <a:t>, </a:t>
            </a:r>
            <a:r>
              <a:rPr lang="en-GB" sz="1900" dirty="0" err="1"/>
              <a:t>venetoclax</a:t>
            </a:r>
            <a:r>
              <a:rPr lang="en-GB" sz="1900" dirty="0"/>
              <a:t>, colchicine, </a:t>
            </a:r>
            <a:r>
              <a:rPr lang="en-GB" sz="1900" dirty="0" err="1"/>
              <a:t>astemizole</a:t>
            </a:r>
            <a:r>
              <a:rPr lang="en-GB" sz="1900" dirty="0"/>
              <a:t>, </a:t>
            </a:r>
            <a:r>
              <a:rPr lang="en-GB" sz="1900" dirty="0" err="1"/>
              <a:t>terfenadine</a:t>
            </a:r>
            <a:r>
              <a:rPr lang="en-GB" sz="1900" dirty="0"/>
              <a:t>, </a:t>
            </a:r>
            <a:r>
              <a:rPr lang="en-GB" sz="1900" dirty="0" err="1"/>
              <a:t>lurasidone</a:t>
            </a:r>
            <a:r>
              <a:rPr lang="en-GB" sz="1900" dirty="0"/>
              <a:t>, </a:t>
            </a:r>
            <a:r>
              <a:rPr lang="en-GB" sz="1900" dirty="0" err="1"/>
              <a:t>pimozide</a:t>
            </a:r>
            <a:r>
              <a:rPr lang="en-GB" sz="1900" dirty="0"/>
              <a:t>, quetiapine, </a:t>
            </a:r>
            <a:r>
              <a:rPr lang="en-GB" sz="1900" dirty="0" err="1"/>
              <a:t>dihydroergotamine</a:t>
            </a:r>
            <a:r>
              <a:rPr lang="en-GB" sz="1900" dirty="0"/>
              <a:t>, </a:t>
            </a:r>
            <a:r>
              <a:rPr lang="en-GB" sz="1900" dirty="0" err="1"/>
              <a:t>ergonovine</a:t>
            </a:r>
            <a:r>
              <a:rPr lang="en-GB" sz="1900" dirty="0"/>
              <a:t>, ergotamine, </a:t>
            </a:r>
            <a:r>
              <a:rPr lang="en-GB" sz="1900" dirty="0" err="1"/>
              <a:t>methylergonovine</a:t>
            </a:r>
            <a:r>
              <a:rPr lang="en-GB" sz="1900" dirty="0"/>
              <a:t>, </a:t>
            </a:r>
            <a:r>
              <a:rPr lang="en-GB" sz="1900" dirty="0" err="1"/>
              <a:t>cisapride</a:t>
            </a:r>
            <a:r>
              <a:rPr lang="en-GB" sz="1900" dirty="0"/>
              <a:t>, </a:t>
            </a:r>
            <a:r>
              <a:rPr lang="en-GB" sz="1900" dirty="0" err="1"/>
              <a:t>elbasvir</a:t>
            </a:r>
            <a:r>
              <a:rPr lang="en-GB" sz="1900" dirty="0"/>
              <a:t>/</a:t>
            </a:r>
            <a:r>
              <a:rPr lang="en-GB" sz="1900" dirty="0" err="1"/>
              <a:t>grazoprevir</a:t>
            </a:r>
            <a:r>
              <a:rPr lang="en-GB" sz="1900" dirty="0"/>
              <a:t>, </a:t>
            </a:r>
            <a:r>
              <a:rPr lang="en-GB" sz="1900" dirty="0" err="1"/>
              <a:t>ombitasvir</a:t>
            </a:r>
            <a:r>
              <a:rPr lang="en-GB" sz="1900" dirty="0"/>
              <a:t>/</a:t>
            </a:r>
            <a:r>
              <a:rPr lang="en-GB" sz="1900" dirty="0" err="1"/>
              <a:t>paritaprevir</a:t>
            </a:r>
            <a:r>
              <a:rPr lang="en-GB" sz="1900" dirty="0"/>
              <a:t>/ritonavir, lovastatin, simvastatin, </a:t>
            </a:r>
            <a:r>
              <a:rPr lang="en-GB" sz="1900" dirty="0" err="1"/>
              <a:t>lomitapide</a:t>
            </a:r>
            <a:r>
              <a:rPr lang="en-GB" sz="1900" dirty="0"/>
              <a:t>, </a:t>
            </a:r>
            <a:r>
              <a:rPr lang="en-GB" sz="1900" dirty="0" err="1"/>
              <a:t>avanafil</a:t>
            </a:r>
            <a:r>
              <a:rPr lang="en-GB" sz="1900" dirty="0"/>
              <a:t>, sildenafil, </a:t>
            </a:r>
            <a:r>
              <a:rPr lang="en-GB" sz="1900" dirty="0" err="1"/>
              <a:t>vardenafil</a:t>
            </a:r>
            <a:r>
              <a:rPr lang="en-GB" sz="1900" dirty="0"/>
              <a:t>, midazolam, </a:t>
            </a:r>
            <a:r>
              <a:rPr lang="en-GB" sz="1900" dirty="0" err="1"/>
              <a:t>triazolam</a:t>
            </a:r>
            <a:r>
              <a:rPr lang="en-GB" sz="1900" dirty="0"/>
              <a:t>.)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diarrhoea, nausea and vomiting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/>
              <a:t>Dexamethasone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Modulates immune system which may be beneficial in context of severe pneumonia with superimposed ARDS</a:t>
            </a:r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/>
              <a:t>none</a:t>
            </a:r>
          </a:p>
          <a:p>
            <a:endParaRPr lang="en-GB" b="1" dirty="0"/>
          </a:p>
          <a:p>
            <a:r>
              <a:rPr lang="en-GB" b="1" dirty="0"/>
              <a:t>Side-effects: </a:t>
            </a:r>
            <a:r>
              <a:rPr lang="en-GB" dirty="0"/>
              <a:t>hyperglycaemia, mood/sleep disturbance, </a:t>
            </a:r>
            <a:r>
              <a:rPr lang="en-GB" dirty="0" err="1"/>
              <a:t>hypernatraemia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1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Study treatments:</a:t>
            </a:r>
            <a:br>
              <a:rPr lang="en-GB" dirty="0"/>
            </a:br>
            <a:r>
              <a:rPr lang="en-GB" dirty="0" err="1" smtClean="0"/>
              <a:t>Hydroxychloroquine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Anti-malarial drug which has </a:t>
            </a:r>
            <a:r>
              <a:rPr lang="en-GB" i="1" dirty="0" smtClean="0"/>
              <a:t>in vitro</a:t>
            </a:r>
            <a:r>
              <a:rPr lang="en-GB" dirty="0" smtClean="0"/>
              <a:t> activity against SARS viruses</a:t>
            </a:r>
            <a:endParaRPr lang="en-GB" dirty="0"/>
          </a:p>
          <a:p>
            <a:endParaRPr lang="en-GB" dirty="0"/>
          </a:p>
          <a:p>
            <a:r>
              <a:rPr lang="en-GB" b="1" dirty="0"/>
              <a:t>Contraindications: </a:t>
            </a:r>
            <a:r>
              <a:rPr lang="en-GB" dirty="0" smtClean="0"/>
              <a:t>long QT syndrome.</a:t>
            </a:r>
          </a:p>
          <a:p>
            <a:pPr lvl="1"/>
            <a:r>
              <a:rPr lang="en-GB" dirty="0" smtClean="0"/>
              <a:t>Macrolide antibiotics and quinolones should be prescribed with care as they also prolong the QT interval</a:t>
            </a:r>
            <a:endParaRPr lang="en-GB" dirty="0"/>
          </a:p>
          <a:p>
            <a:endParaRPr lang="en-GB" b="1" dirty="0"/>
          </a:p>
          <a:p>
            <a:r>
              <a:rPr lang="en-GB" b="1" dirty="0"/>
              <a:t>Side-effects</a:t>
            </a:r>
            <a:r>
              <a:rPr lang="en-GB" b="1" dirty="0" smtClean="0"/>
              <a:t>: </a:t>
            </a:r>
            <a:r>
              <a:rPr lang="en-GB" dirty="0" smtClean="0"/>
              <a:t>QT interval prolongation (but arrhythmias rare), itchy skin (especially in dark-skinned patients), headache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5D497D8-7F82-4024-A48B-FD3941F36B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Azithromycin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Commonly used antibiotic (“macrolide”) with antiviral and immunomodulatory properties</a:t>
            </a:r>
          </a:p>
          <a:p>
            <a:endParaRPr lang="en-GB" dirty="0"/>
          </a:p>
          <a:p>
            <a:r>
              <a:rPr lang="en-GB" b="1" dirty="0" smtClean="0"/>
              <a:t>Contraindications:</a:t>
            </a:r>
            <a:r>
              <a:rPr lang="en-GB" dirty="0" smtClean="0"/>
              <a:t> long QT syndrome, allergy to macrolide antibiotics</a:t>
            </a:r>
          </a:p>
          <a:p>
            <a:endParaRPr lang="en-GB" b="1" dirty="0"/>
          </a:p>
          <a:p>
            <a:r>
              <a:rPr lang="en-GB" b="1" dirty="0" smtClean="0"/>
              <a:t>Side-effects:</a:t>
            </a:r>
            <a:r>
              <a:rPr lang="en-GB" dirty="0" smtClean="0"/>
              <a:t> QT interval prolongation, interaction with other drugs (</a:t>
            </a:r>
            <a:r>
              <a:rPr lang="en-GB" dirty="0" err="1" smtClean="0"/>
              <a:t>ciclosporin</a:t>
            </a:r>
            <a:r>
              <a:rPr lang="en-GB" dirty="0" smtClean="0"/>
              <a:t>, digoxin)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85989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  <a:p>
            <a:r>
              <a:rPr lang="en-GB" dirty="0"/>
              <a:t>Randomisation ratio is 2 (standard care):1:1:1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Identification and invitation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adult patients with </a:t>
            </a:r>
            <a:r>
              <a:rPr lang="en-GB" dirty="0" smtClean="0"/>
              <a:t>proven or suspected </a:t>
            </a:r>
            <a:r>
              <a:rPr lang="en-GB" dirty="0"/>
              <a:t>SARS-CoV-2 infection admitted should be considered for trial</a:t>
            </a:r>
          </a:p>
          <a:p>
            <a:endParaRPr lang="en-GB" dirty="0"/>
          </a:p>
          <a:p>
            <a:r>
              <a:rPr lang="en-GB" dirty="0"/>
              <a:t>Should be discussed with senior member of clinical team and assuming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All eligibility criteria are met;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No medical history that might, in the opinion of the attending clinician, put the patient at significant risk if he/she were to participate in the trial, the patient should be offered participation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All documents available on trial website:  </a:t>
            </a:r>
            <a:r>
              <a:rPr lang="en-GB" b="1" dirty="0">
                <a:solidFill>
                  <a:srgbClr val="9E3159"/>
                </a:solidFill>
              </a:rPr>
              <a:t>www.recoverytrial.net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BF644DD-217C-4361-9009-2F02EC583B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8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9" ma:contentTypeDescription="Create a new document." ma:contentTypeScope="" ma:versionID="03f31e82164f8e5b57758bba5e9a1598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57da00d1e81de49436a4690b4a844f8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901C36-DAB0-45DA-AE2D-8EF6B7F6BC8B}"/>
</file>

<file path=customXml/itemProps2.xml><?xml version="1.0" encoding="utf-8"?>
<ds:datastoreItem xmlns:ds="http://schemas.openxmlformats.org/officeDocument/2006/customXml" ds:itemID="{8A2729FF-E1F5-43DA-A95B-34B39733FEAD}"/>
</file>

<file path=customXml/itemProps3.xml><?xml version="1.0" encoding="utf-8"?>
<ds:datastoreItem xmlns:ds="http://schemas.openxmlformats.org/officeDocument/2006/customXml" ds:itemID="{B412AD73-C1FD-49B0-ACF6-15D917CCBFA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1654</TotalTime>
  <Words>559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Randomised Evaluation of COVID-19 Therapy: the RECOVERY trial</vt:lpstr>
      <vt:lpstr>Background</vt:lpstr>
      <vt:lpstr>RECOVERY trial design</vt:lpstr>
      <vt:lpstr>Study treatments: Lopinavir-Ritonavir</vt:lpstr>
      <vt:lpstr>Study treatments: Dexamethasone</vt:lpstr>
      <vt:lpstr>Study treatments: Hydroxychloroquine</vt:lpstr>
      <vt:lpstr>Study treatments: Azithromycin</vt:lpstr>
      <vt:lpstr>Randomisation</vt:lpstr>
      <vt:lpstr>Identification and invitation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60</cp:revision>
  <cp:lastPrinted>2020-03-18T19:42:16Z</cp:lastPrinted>
  <dcterms:created xsi:type="dcterms:W3CDTF">2020-03-14T13:47:38Z</dcterms:created>
  <dcterms:modified xsi:type="dcterms:W3CDTF">2020-04-07T23:07:38Z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