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85" r:id="rId5"/>
    <p:sldId id="283" r:id="rId6"/>
    <p:sldId id="291" r:id="rId7"/>
    <p:sldId id="293" r:id="rId8"/>
    <p:sldId id="287" r:id="rId9"/>
    <p:sldId id="296" r:id="rId10"/>
    <p:sldId id="300" r:id="rId11"/>
    <p:sldId id="299" r:id="rId12"/>
    <p:sldId id="265" r:id="rId13"/>
    <p:sldId id="301" r:id="rId14"/>
    <p:sldId id="295" r:id="rId15"/>
    <p:sldId id="294" r:id="rId16"/>
    <p:sldId id="297" r:id="rId17"/>
  </p:sldIdLst>
  <p:sldSz cx="12192000" cy="6858000"/>
  <p:notesSz cx="6881813" cy="9661525"/>
  <p:embeddedFontLst>
    <p:embeddedFont>
      <p:font typeface="Calibri" panose="020F0502020204030204" pitchFamily="34" charset="0"/>
      <p:regular r:id="rId18"/>
      <p:bold r:id="rId19"/>
      <p:italic r:id="rId20"/>
      <p:boldItalic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31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7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7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font" Target="fonts/font1.fntdata"/><Relationship Id="rId3" Type="http://schemas.openxmlformats.org/officeDocument/2006/relationships/customXml" Target="../customXml/item3.xml"/><Relationship Id="rId21" Type="http://schemas.openxmlformats.org/officeDocument/2006/relationships/font" Target="fonts/font4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font" Target="fonts/font3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font" Target="fonts/font2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01852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19/09/2020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1</a:t>
            </a:r>
          </a:p>
        </p:txBody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D0CC1E02-2C9F-4010-9C00-8B42EAD6423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723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19/09/2020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959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19/09/2020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721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177899" cy="458007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19/09/2020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384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4000" b="1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19/09/2020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6543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19/09/2020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6927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19/09/2020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5957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19/09/2020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164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19/09/2020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225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19/09/2020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022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19/09/2020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89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340304"/>
          </a:xfrm>
          <a:prstGeom prst="rect">
            <a:avLst/>
          </a:prstGeom>
          <a:solidFill>
            <a:srgbClr val="9E3159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737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F49BA-76B6-44EE-BBED-300C86C8DDCC}" type="datetimeFigureOut">
              <a:rPr lang="en-GB" smtClean="0"/>
              <a:t>19/09/2020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4535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C00000"/>
                </a:solidFill>
                <a:latin typeface="+mn-lt"/>
              </a:rPr>
              <a:t/>
            </a:r>
            <a:br>
              <a:rPr lang="en-GB" b="1" dirty="0">
                <a:solidFill>
                  <a:srgbClr val="C00000"/>
                </a:solidFill>
                <a:latin typeface="+mn-lt"/>
              </a:rPr>
            </a:br>
            <a:r>
              <a:rPr lang="en-GB" b="1" dirty="0">
                <a:solidFill>
                  <a:srgbClr val="9E3159"/>
                </a:solidFill>
                <a:latin typeface="+mn-lt"/>
              </a:rPr>
              <a:t>Randomised Evaluation of COVID-19 Therapy:</a:t>
            </a:r>
            <a:br>
              <a:rPr lang="en-GB" b="1" dirty="0">
                <a:solidFill>
                  <a:srgbClr val="9E3159"/>
                </a:solidFill>
                <a:latin typeface="+mn-lt"/>
              </a:rPr>
            </a:br>
            <a:r>
              <a:rPr lang="en-GB" b="1" dirty="0">
                <a:solidFill>
                  <a:srgbClr val="9E3159"/>
                </a:solidFill>
                <a:latin typeface="+mn-lt"/>
              </a:rPr>
              <a:t>the RECOVERY trial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37138"/>
            <a:ext cx="9144000" cy="1655762"/>
          </a:xfrm>
        </p:spPr>
        <p:txBody>
          <a:bodyPr/>
          <a:lstStyle/>
          <a:p>
            <a:r>
              <a:rPr lang="en-GB" b="1" dirty="0"/>
              <a:t>Local Site Training Material</a:t>
            </a:r>
          </a:p>
          <a:p>
            <a:endParaRPr lang="en-GB" b="1" dirty="0"/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66DB40D0-4D2B-47FB-81BB-D6B0222AF52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01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8096250" cy="1325563"/>
          </a:xfrm>
        </p:spPr>
        <p:txBody>
          <a:bodyPr/>
          <a:lstStyle/>
          <a:p>
            <a:r>
              <a:rPr lang="en-GB" dirty="0" smtClean="0"/>
              <a:t>New </a:t>
            </a:r>
            <a:r>
              <a:rPr lang="en-GB" dirty="0"/>
              <a:t>trial design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22135" y="1837425"/>
            <a:ext cx="616065" cy="4514489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r>
              <a:rPr lang="en-GB" sz="2000" b="1" dirty="0"/>
              <a:t>ELIGIBLE PATIENTS</a:t>
            </a:r>
          </a:p>
        </p:txBody>
      </p:sp>
      <p:sp>
        <p:nvSpPr>
          <p:cNvPr id="5" name="Right Arrow 4"/>
          <p:cNvSpPr/>
          <p:nvPr/>
        </p:nvSpPr>
        <p:spPr>
          <a:xfrm>
            <a:off x="994136" y="3735238"/>
            <a:ext cx="586597" cy="612475"/>
          </a:xfrm>
          <a:prstGeom prst="rightArrow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1629974" y="3472130"/>
            <a:ext cx="1138687" cy="1138687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b="1" dirty="0"/>
              <a:t>R</a:t>
            </a:r>
            <a:endParaRPr lang="en-GB" b="1" dirty="0"/>
          </a:p>
        </p:txBody>
      </p:sp>
      <p:sp>
        <p:nvSpPr>
          <p:cNvPr id="11" name="Rounded Rectangle 10"/>
          <p:cNvSpPr/>
          <p:nvPr/>
        </p:nvSpPr>
        <p:spPr>
          <a:xfrm>
            <a:off x="11353799" y="1837425"/>
            <a:ext cx="575093" cy="4514489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sz="2000" b="1" dirty="0"/>
              <a:t>OUTCOMES</a:t>
            </a:r>
            <a:endParaRPr lang="en-GB" sz="2400" b="1" dirty="0"/>
          </a:p>
        </p:txBody>
      </p:sp>
      <p:sp>
        <p:nvSpPr>
          <p:cNvPr id="12" name="Right Arrow 11"/>
          <p:cNvSpPr/>
          <p:nvPr/>
        </p:nvSpPr>
        <p:spPr>
          <a:xfrm>
            <a:off x="10707632" y="3692006"/>
            <a:ext cx="586597" cy="612475"/>
          </a:xfrm>
          <a:prstGeom prst="rightArrow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3" name="Straight Connector 12"/>
          <p:cNvCxnSpPr/>
          <p:nvPr/>
        </p:nvCxnSpPr>
        <p:spPr>
          <a:xfrm>
            <a:off x="3015933" y="3090103"/>
            <a:ext cx="20735" cy="1798855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3032640" y="4888958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2989788" y="3090103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2834793" y="4027170"/>
            <a:ext cx="184031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359307" y="2264433"/>
            <a:ext cx="0" cy="3429161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7359307" y="4056437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7730839" y="3533539"/>
            <a:ext cx="1038457" cy="987143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/>
              <a:t>R2</a:t>
            </a:r>
            <a:endParaRPr lang="en-GB" sz="1050" b="1" dirty="0"/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7114893" y="2266415"/>
            <a:ext cx="244414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7131684" y="5693594"/>
            <a:ext cx="244414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ounded Rectangle 25"/>
          <p:cNvSpPr/>
          <p:nvPr/>
        </p:nvSpPr>
        <p:spPr>
          <a:xfrm>
            <a:off x="9465444" y="3226889"/>
            <a:ext cx="1384580" cy="550850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>
                <a:solidFill>
                  <a:schemeClr val="bg1"/>
                </a:solidFill>
              </a:rPr>
              <a:t>Tocilizumab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9465444" y="4204357"/>
            <a:ext cx="1384580" cy="850527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No additional treatment</a:t>
            </a:r>
          </a:p>
        </p:txBody>
      </p:sp>
      <p:cxnSp>
        <p:nvCxnSpPr>
          <p:cNvPr id="30" name="Straight Connector 29"/>
          <p:cNvCxnSpPr/>
          <p:nvPr/>
        </p:nvCxnSpPr>
        <p:spPr>
          <a:xfrm flipH="1">
            <a:off x="7092043" y="4059450"/>
            <a:ext cx="244414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9071061" y="3528834"/>
            <a:ext cx="0" cy="983252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9062437" y="4484496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9044283" y="3528834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8826647" y="4027111"/>
            <a:ext cx="244414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D733774F-944F-FE4F-83E7-D052ECD64C18}"/>
              </a:ext>
            </a:extLst>
          </p:cNvPr>
          <p:cNvCxnSpPr>
            <a:cxnSpLocks/>
          </p:cNvCxnSpPr>
          <p:nvPr/>
        </p:nvCxnSpPr>
        <p:spPr>
          <a:xfrm flipH="1">
            <a:off x="7377152" y="5536162"/>
            <a:ext cx="3786717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D733774F-944F-FE4F-83E7-D052ECD64C18}"/>
              </a:ext>
            </a:extLst>
          </p:cNvPr>
          <p:cNvCxnSpPr>
            <a:cxnSpLocks/>
          </p:cNvCxnSpPr>
          <p:nvPr/>
        </p:nvCxnSpPr>
        <p:spPr>
          <a:xfrm flipH="1">
            <a:off x="7359307" y="2436961"/>
            <a:ext cx="3786717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ounded Rectangle 46"/>
          <p:cNvSpPr/>
          <p:nvPr/>
        </p:nvSpPr>
        <p:spPr>
          <a:xfrm>
            <a:off x="5832846" y="2847406"/>
            <a:ext cx="1412649" cy="496020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SOC </a:t>
            </a:r>
            <a:r>
              <a:rPr lang="en-GB" b="1" dirty="0" smtClean="0">
                <a:solidFill>
                  <a:schemeClr val="bg1"/>
                </a:solidFill>
              </a:rPr>
              <a:t>alone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5832846" y="4620224"/>
            <a:ext cx="1412649" cy="496020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AZM </a:t>
            </a:r>
            <a:r>
              <a:rPr lang="en-GB" b="1" dirty="0" smtClean="0">
                <a:solidFill>
                  <a:schemeClr val="bg1"/>
                </a:solidFill>
              </a:rPr>
              <a:t>+ SOC</a:t>
            </a:r>
            <a:endParaRPr lang="en-GB" b="1" dirty="0">
              <a:solidFill>
                <a:schemeClr val="bg1"/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2201806" y="1949247"/>
            <a:ext cx="4194" cy="1474109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57" idx="2"/>
            <a:endCxn id="65" idx="2"/>
          </p:cNvCxnSpPr>
          <p:nvPr/>
        </p:nvCxnSpPr>
        <p:spPr>
          <a:xfrm flipH="1">
            <a:off x="2609804" y="1533782"/>
            <a:ext cx="2230004" cy="9337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Arc 64"/>
          <p:cNvSpPr/>
          <p:nvPr/>
        </p:nvSpPr>
        <p:spPr>
          <a:xfrm rot="16200000">
            <a:off x="2203675" y="1543119"/>
            <a:ext cx="812258" cy="812258"/>
          </a:xfrm>
          <a:prstGeom prst="arc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Rounded Rectangle 73"/>
          <p:cNvSpPr/>
          <p:nvPr/>
        </p:nvSpPr>
        <p:spPr>
          <a:xfrm>
            <a:off x="5832846" y="5939101"/>
            <a:ext cx="1412649" cy="49602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SOC</a:t>
            </a:r>
            <a:endParaRPr lang="en-GB" b="1" dirty="0">
              <a:solidFill>
                <a:schemeClr val="tx1"/>
              </a:solidFill>
            </a:endParaRPr>
          </a:p>
        </p:txBody>
      </p:sp>
      <p:cxnSp>
        <p:nvCxnSpPr>
          <p:cNvPr id="76" name="Straight Connector 75"/>
          <p:cNvCxnSpPr/>
          <p:nvPr/>
        </p:nvCxnSpPr>
        <p:spPr>
          <a:xfrm flipV="1">
            <a:off x="5016658" y="5536162"/>
            <a:ext cx="0" cy="281511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flipV="1">
            <a:off x="3707689" y="5535459"/>
            <a:ext cx="0" cy="282214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3679031" y="5536162"/>
            <a:ext cx="2912269" cy="1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5018319" y="5270740"/>
            <a:ext cx="0" cy="236916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Arc 56"/>
          <p:cNvSpPr/>
          <p:nvPr/>
        </p:nvSpPr>
        <p:spPr>
          <a:xfrm rot="5400000" flipH="1">
            <a:off x="4662958" y="1533782"/>
            <a:ext cx="353700" cy="353700"/>
          </a:xfrm>
          <a:prstGeom prst="arc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9" name="Straight Connector 58"/>
          <p:cNvCxnSpPr/>
          <p:nvPr/>
        </p:nvCxnSpPr>
        <p:spPr>
          <a:xfrm flipV="1">
            <a:off x="5018290" y="1710632"/>
            <a:ext cx="0" cy="273931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ounded Rectangle 44"/>
          <p:cNvSpPr/>
          <p:nvPr/>
        </p:nvSpPr>
        <p:spPr>
          <a:xfrm>
            <a:off x="4346708" y="2847406"/>
            <a:ext cx="1408578" cy="496020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SOC </a:t>
            </a:r>
            <a:r>
              <a:rPr lang="en-GB" b="1" dirty="0" smtClean="0">
                <a:solidFill>
                  <a:schemeClr val="bg1"/>
                </a:solidFill>
              </a:rPr>
              <a:t>+ </a:t>
            </a:r>
            <a:r>
              <a:rPr lang="en-GB" b="1" dirty="0" err="1" smtClean="0">
                <a:solidFill>
                  <a:schemeClr val="bg1"/>
                </a:solidFill>
              </a:rPr>
              <a:t>mAb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4346708" y="4620224"/>
            <a:ext cx="1412649" cy="496020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AZM </a:t>
            </a:r>
            <a:r>
              <a:rPr lang="en-GB" b="1" dirty="0" smtClean="0">
                <a:solidFill>
                  <a:schemeClr val="bg1"/>
                </a:solidFill>
              </a:rPr>
              <a:t>+ </a:t>
            </a:r>
            <a:r>
              <a:rPr lang="en-GB" b="1" dirty="0" err="1" smtClean="0">
                <a:solidFill>
                  <a:schemeClr val="bg1"/>
                </a:solidFill>
              </a:rPr>
              <a:t>mAb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4346708" y="5939101"/>
            <a:ext cx="1408578" cy="49602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 smtClean="0">
                <a:solidFill>
                  <a:schemeClr val="tx1"/>
                </a:solidFill>
              </a:rPr>
              <a:t>mAb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3064373" y="2847406"/>
            <a:ext cx="1228418" cy="496020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SOC </a:t>
            </a:r>
            <a:r>
              <a:rPr lang="en-GB" b="1" dirty="0" smtClean="0">
                <a:solidFill>
                  <a:schemeClr val="bg1"/>
                </a:solidFill>
              </a:rPr>
              <a:t>+ </a:t>
            </a:r>
            <a:r>
              <a:rPr lang="en-GB" b="1" dirty="0">
                <a:solidFill>
                  <a:schemeClr val="bg1"/>
                </a:solidFill>
              </a:rPr>
              <a:t>CP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3118291" y="4620224"/>
            <a:ext cx="1174500" cy="496020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AZM </a:t>
            </a:r>
            <a:r>
              <a:rPr lang="en-GB" b="1" dirty="0" smtClean="0">
                <a:solidFill>
                  <a:schemeClr val="bg1"/>
                </a:solidFill>
              </a:rPr>
              <a:t>+ </a:t>
            </a:r>
            <a:r>
              <a:rPr lang="en-GB" b="1" dirty="0">
                <a:solidFill>
                  <a:schemeClr val="bg1"/>
                </a:solidFill>
              </a:rPr>
              <a:t>CP</a:t>
            </a:r>
          </a:p>
        </p:txBody>
      </p:sp>
      <p:sp>
        <p:nvSpPr>
          <p:cNvPr id="56" name="Rounded Rectangle 55"/>
          <p:cNvSpPr/>
          <p:nvPr/>
        </p:nvSpPr>
        <p:spPr>
          <a:xfrm>
            <a:off x="3118292" y="5939101"/>
            <a:ext cx="1174500" cy="49602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CP</a:t>
            </a:r>
            <a:endParaRPr lang="en-GB" b="1" dirty="0">
              <a:solidFill>
                <a:schemeClr val="tx1"/>
              </a:solidFill>
            </a:endParaRPr>
          </a:p>
        </p:txBody>
      </p:sp>
      <p:cxnSp>
        <p:nvCxnSpPr>
          <p:cNvPr id="60" name="Straight Connector 59"/>
          <p:cNvCxnSpPr/>
          <p:nvPr/>
        </p:nvCxnSpPr>
        <p:spPr>
          <a:xfrm flipV="1">
            <a:off x="6563561" y="5536162"/>
            <a:ext cx="0" cy="281511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V="1">
            <a:off x="5016658" y="2245869"/>
            <a:ext cx="0" cy="449706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V="1">
            <a:off x="3707689" y="2245164"/>
            <a:ext cx="0" cy="478986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H="1">
            <a:off x="3679031" y="2245867"/>
            <a:ext cx="2912269" cy="1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H="1">
            <a:off x="5018319" y="1980445"/>
            <a:ext cx="0" cy="236916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V="1">
            <a:off x="6563561" y="2245868"/>
            <a:ext cx="0" cy="468757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2" name="Picture 51" descr="A picture containing drawing&#10;&#10;Description automatically generated">
            <a:extLst>
              <a:ext uri="{FF2B5EF4-FFF2-40B4-BE49-F238E27FC236}">
                <a16:creationId xmlns:a16="http://schemas.microsoft.com/office/drawing/2014/main" id="{B7994B4A-ACEC-41CF-959B-98E9AB80A88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  <p:sp>
        <p:nvSpPr>
          <p:cNvPr id="53" name="TextBox 52"/>
          <p:cNvSpPr txBox="1"/>
          <p:nvPr/>
        </p:nvSpPr>
        <p:spPr>
          <a:xfrm>
            <a:off x="5277132" y="-62398"/>
            <a:ext cx="660783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1"/>
                </a:solidFill>
              </a:rPr>
              <a:t>SOC = Standard Of Care</a:t>
            </a:r>
          </a:p>
          <a:p>
            <a:r>
              <a:rPr lang="en-GB" b="1" dirty="0" smtClean="0">
                <a:solidFill>
                  <a:schemeClr val="bg1"/>
                </a:solidFill>
              </a:rPr>
              <a:t>CP = Convalescent Plasma</a:t>
            </a:r>
          </a:p>
          <a:p>
            <a:r>
              <a:rPr lang="en-GB" b="1" dirty="0" smtClean="0">
                <a:solidFill>
                  <a:schemeClr val="bg1"/>
                </a:solidFill>
              </a:rPr>
              <a:t>AZM = Azithromycin</a:t>
            </a:r>
          </a:p>
          <a:p>
            <a:r>
              <a:rPr lang="en-GB" b="1" dirty="0" err="1" smtClean="0">
                <a:solidFill>
                  <a:schemeClr val="bg1"/>
                </a:solidFill>
              </a:rPr>
              <a:t>mAb</a:t>
            </a:r>
            <a:r>
              <a:rPr lang="en-GB" b="1" dirty="0" smtClean="0">
                <a:solidFill>
                  <a:schemeClr val="bg1"/>
                </a:solidFill>
              </a:rPr>
              <a:t> = Monoclonal antibody</a:t>
            </a:r>
          </a:p>
          <a:p>
            <a:r>
              <a:rPr lang="en-GB" b="1" dirty="0" smtClean="0">
                <a:solidFill>
                  <a:schemeClr val="bg1"/>
                </a:solidFill>
              </a:rPr>
              <a:t>R = Randomisation</a:t>
            </a:r>
            <a:endParaRPr lang="en-GB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461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Second randomisation: eligibility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Eligibility criteria:</a:t>
            </a:r>
          </a:p>
          <a:p>
            <a:pPr lvl="1"/>
            <a:r>
              <a:rPr lang="en-GB" dirty="0" smtClean="0"/>
              <a:t>Receiving oxygen </a:t>
            </a:r>
            <a:r>
              <a:rPr lang="en-GB" u="sng" dirty="0" smtClean="0"/>
              <a:t>or</a:t>
            </a:r>
            <a:r>
              <a:rPr lang="en-GB" dirty="0" smtClean="0"/>
              <a:t> oxygen saturations &lt;92% on air</a:t>
            </a:r>
          </a:p>
          <a:p>
            <a:pPr lvl="1"/>
            <a:r>
              <a:rPr lang="en-GB" dirty="0" smtClean="0"/>
              <a:t>CRP ≥75 mg/L</a:t>
            </a:r>
          </a:p>
          <a:p>
            <a:pPr lvl="1"/>
            <a:r>
              <a:rPr lang="en-GB" dirty="0"/>
              <a:t>No medical history that might, in the opinion of the attending clinician, put the patient at significant risk if </a:t>
            </a:r>
            <a:r>
              <a:rPr lang="en-GB" dirty="0" smtClean="0"/>
              <a:t>s/he </a:t>
            </a:r>
            <a:r>
              <a:rPr lang="en-GB" dirty="0"/>
              <a:t>were to participate in this aspect of the RECOVERY </a:t>
            </a:r>
            <a:r>
              <a:rPr lang="en-GB" dirty="0" smtClean="0"/>
              <a:t>trial</a:t>
            </a:r>
          </a:p>
          <a:p>
            <a:pPr lvl="2"/>
            <a:r>
              <a:rPr lang="en-GB" dirty="0" smtClean="0"/>
              <a:t>e.g. clear evidence of secondary bacterial infection causing deterioration</a:t>
            </a:r>
          </a:p>
          <a:p>
            <a:pPr marL="914400" lvl="2" indent="0">
              <a:buNone/>
            </a:pPr>
            <a:endParaRPr lang="en-GB" dirty="0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B7994B4A-ACEC-41CF-959B-98E9AB80A88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0554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Study treatments:</a:t>
            </a:r>
            <a:br>
              <a:rPr lang="en-GB" dirty="0" smtClean="0"/>
            </a:br>
            <a:r>
              <a:rPr lang="en-GB" dirty="0" err="1" smtClean="0"/>
              <a:t>Tocilizumab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Humanized monoclonal antibody against IL-6 receptor</a:t>
            </a:r>
          </a:p>
          <a:p>
            <a:endParaRPr lang="en-GB" dirty="0"/>
          </a:p>
          <a:p>
            <a:r>
              <a:rPr lang="en-GB" dirty="0" smtClean="0"/>
              <a:t>Licensed for treatment in:</a:t>
            </a:r>
          </a:p>
          <a:p>
            <a:pPr lvl="1"/>
            <a:r>
              <a:rPr lang="en-GB" dirty="0" smtClean="0"/>
              <a:t>Rheumatoid arthritis</a:t>
            </a:r>
          </a:p>
          <a:p>
            <a:pPr lvl="1"/>
            <a:r>
              <a:rPr lang="en-GB" dirty="0" smtClean="0"/>
              <a:t>Cytokine release syndrome (CRS) after CAR-T cell therapy (new treatment for haematological malignancy)</a:t>
            </a:r>
          </a:p>
          <a:p>
            <a:pPr lvl="1"/>
            <a:endParaRPr lang="en-GB" dirty="0"/>
          </a:p>
          <a:p>
            <a:r>
              <a:rPr lang="en-GB" b="1" dirty="0" smtClean="0"/>
              <a:t>Side effects: </a:t>
            </a:r>
            <a:r>
              <a:rPr lang="en-GB" dirty="0" smtClean="0"/>
              <a:t>Other infections</a:t>
            </a:r>
            <a:endParaRPr lang="en-GB" b="1" dirty="0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B7994B4A-ACEC-41CF-959B-98E9AB80A88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5236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While COVID-19 is a mild disease in the majority, a significant minority require hospitalisation and face significant risks of morbidity and mortality</a:t>
            </a:r>
          </a:p>
          <a:p>
            <a:endParaRPr lang="en-GB" dirty="0"/>
          </a:p>
          <a:p>
            <a:r>
              <a:rPr lang="en-GB" dirty="0" smtClean="0"/>
              <a:t>RECOVERY is currently testing azithromycin, convalescent </a:t>
            </a:r>
            <a:r>
              <a:rPr lang="en-GB" dirty="0" smtClean="0"/>
              <a:t>plasma, synthetic </a:t>
            </a:r>
            <a:r>
              <a:rPr lang="en-GB" smtClean="0"/>
              <a:t>monoclonal antibodies </a:t>
            </a:r>
            <a:r>
              <a:rPr lang="en-GB" dirty="0" smtClean="0"/>
              <a:t>and </a:t>
            </a:r>
            <a:r>
              <a:rPr lang="en-GB" dirty="0" err="1" smtClean="0"/>
              <a:t>tocilizumab</a:t>
            </a:r>
            <a:r>
              <a:rPr lang="en-GB" dirty="0" smtClean="0"/>
              <a:t> to assess their effects on major morbidity and mortality</a:t>
            </a:r>
          </a:p>
          <a:p>
            <a:endParaRPr lang="en-GB" dirty="0"/>
          </a:p>
          <a:p>
            <a:r>
              <a:rPr lang="en-GB" dirty="0" smtClean="0"/>
              <a:t>Other arms may be added to the ‘platform’ in the future</a:t>
            </a:r>
            <a:endParaRPr lang="en-GB" dirty="0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B7994B4A-ACEC-41CF-959B-98E9AB80A88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4969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/>
          <a:p>
            <a:r>
              <a:rPr lang="en-GB"/>
              <a:t>Background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177899" cy="4580078"/>
          </a:xfrm>
        </p:spPr>
        <p:txBody>
          <a:bodyPr>
            <a:normAutofit/>
          </a:bodyPr>
          <a:lstStyle/>
          <a:p>
            <a:r>
              <a:rPr lang="en-GB" dirty="0"/>
              <a:t>A novel coronavirus-induced disease was identified in Wuhan, China (COVID-19)</a:t>
            </a:r>
          </a:p>
          <a:p>
            <a:r>
              <a:rPr lang="en-GB" dirty="0"/>
              <a:t>In January 2020 the Chinese CDC identified the causal agent as a new </a:t>
            </a:r>
            <a:r>
              <a:rPr lang="en-GB" dirty="0" err="1"/>
              <a:t>betacoronavirus</a:t>
            </a:r>
            <a:r>
              <a:rPr lang="en-GB" dirty="0"/>
              <a:t> (SARS coronavirus 2 or SARS-CoV-2)</a:t>
            </a:r>
          </a:p>
          <a:p>
            <a:r>
              <a:rPr lang="en-GB" dirty="0"/>
              <a:t>Symptoms vary from none to severe pneumonia in a minority</a:t>
            </a:r>
          </a:p>
          <a:p>
            <a:r>
              <a:rPr lang="en-GB" dirty="0"/>
              <a:t>It is estimated that in the UK 50 million people may be infected, of whom 5% may need admission and of these 30% might need level 3 (ICU) care</a:t>
            </a:r>
          </a:p>
          <a:p>
            <a:r>
              <a:rPr lang="en-GB" dirty="0"/>
              <a:t>The progression from prodrome to severe disease takes 1-2 weeks, offering a therapeutic </a:t>
            </a:r>
            <a:r>
              <a:rPr lang="en-GB" dirty="0" smtClean="0"/>
              <a:t>window</a:t>
            </a:r>
            <a:endParaRPr lang="en-GB" dirty="0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E7EDA2BD-A76D-479C-8321-E6B0070D0D6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4726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Previous results from RECOVERY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RECOVERY has already demonstrated that:</a:t>
            </a:r>
          </a:p>
          <a:p>
            <a:pPr lvl="1"/>
            <a:r>
              <a:rPr lang="en-GB" dirty="0" smtClean="0"/>
              <a:t>Neither </a:t>
            </a:r>
            <a:r>
              <a:rPr lang="en-GB" dirty="0" err="1" smtClean="0"/>
              <a:t>hydroxychloroquine</a:t>
            </a:r>
            <a:r>
              <a:rPr lang="en-GB" dirty="0" smtClean="0"/>
              <a:t> nor </a:t>
            </a:r>
            <a:r>
              <a:rPr lang="en-GB" dirty="0" err="1" smtClean="0"/>
              <a:t>lopinavir</a:t>
            </a:r>
            <a:r>
              <a:rPr lang="en-GB" dirty="0" smtClean="0"/>
              <a:t>-ritonavir reduce the risk of death</a:t>
            </a:r>
          </a:p>
          <a:p>
            <a:pPr lvl="1"/>
            <a:r>
              <a:rPr lang="en-GB" dirty="0" smtClean="0"/>
              <a:t>Dexamethasone reduces the risk of death among patients receiving oxygen or ventilation at baseline</a:t>
            </a:r>
          </a:p>
          <a:p>
            <a:pPr lvl="1"/>
            <a:endParaRPr lang="en-GB" dirty="0"/>
          </a:p>
          <a:p>
            <a:r>
              <a:rPr lang="en-GB" dirty="0" smtClean="0"/>
              <a:t>The trial continues to investigate other treatments in adults:</a:t>
            </a:r>
          </a:p>
          <a:p>
            <a:pPr lvl="1"/>
            <a:r>
              <a:rPr lang="en-GB" dirty="0" smtClean="0"/>
              <a:t>Azithromycin</a:t>
            </a:r>
          </a:p>
          <a:p>
            <a:pPr lvl="1"/>
            <a:r>
              <a:rPr lang="en-GB" dirty="0" smtClean="0"/>
              <a:t>Convalescent plasma</a:t>
            </a:r>
          </a:p>
          <a:p>
            <a:pPr lvl="1"/>
            <a:r>
              <a:rPr lang="en-GB" dirty="0" smtClean="0"/>
              <a:t>Synthetic monoclonal </a:t>
            </a:r>
            <a:r>
              <a:rPr lang="en-GB" dirty="0" smtClean="0"/>
              <a:t>antibodies </a:t>
            </a:r>
            <a:r>
              <a:rPr lang="en-GB" dirty="0" smtClean="0"/>
              <a:t>against SARS-CoV2 spike protein</a:t>
            </a:r>
          </a:p>
          <a:p>
            <a:pPr lvl="1"/>
            <a:r>
              <a:rPr lang="en-GB" dirty="0" err="1" smtClean="0"/>
              <a:t>Tocilizumab</a:t>
            </a:r>
            <a:r>
              <a:rPr lang="en-GB" dirty="0" smtClean="0"/>
              <a:t> (among sicker patients)</a:t>
            </a:r>
          </a:p>
          <a:p>
            <a:pPr lvl="1"/>
            <a:endParaRPr lang="en-GB" dirty="0"/>
          </a:p>
          <a:p>
            <a:r>
              <a:rPr lang="en-GB" dirty="0" smtClean="0"/>
              <a:t>If you are involved in treatment of children, please watch the separate training video</a:t>
            </a:r>
          </a:p>
          <a:p>
            <a:pPr lvl="1"/>
            <a:endParaRPr lang="en-GB" dirty="0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E7EDA2BD-A76D-479C-8321-E6B0070D0D6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792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Eligibility and outcomes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Eligibility criteria: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 smtClean="0"/>
              <a:t>Hospitalised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 smtClean="0"/>
              <a:t>Proven or suspected SARS-CoV-2 infection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/>
              <a:t>No medical history that might, in the opinion of the attending clinician, put </a:t>
            </a:r>
            <a:r>
              <a:rPr lang="en-GB" dirty="0" smtClean="0"/>
              <a:t>the patient </a:t>
            </a:r>
            <a:r>
              <a:rPr lang="en-GB" dirty="0"/>
              <a:t>at significant risk if he/she were to participate in the </a:t>
            </a:r>
            <a:r>
              <a:rPr lang="en-GB" dirty="0" smtClean="0"/>
              <a:t>trial</a:t>
            </a:r>
          </a:p>
          <a:p>
            <a:pPr marL="914400" lvl="1" indent="-457200">
              <a:buFont typeface="+mj-lt"/>
              <a:buAutoNum type="arabicPeriod"/>
            </a:pPr>
            <a:endParaRPr lang="en-GB" dirty="0"/>
          </a:p>
          <a:p>
            <a:r>
              <a:rPr lang="en-GB" dirty="0" smtClean="0"/>
              <a:t>Outcomes: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 smtClean="0"/>
              <a:t>All-cause mortality by 28 days after randomisation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 smtClean="0"/>
              <a:t>Duration of hospitalisation; need for mechanical ventilation or death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 smtClean="0"/>
              <a:t>Need for and duration of ventilation; renal replacement therapy, cardiac arrhythmias</a:t>
            </a:r>
            <a:endParaRPr lang="en-GB" dirty="0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B7994B4A-ACEC-41CF-959B-98E9AB80A88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361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Study treatments:</a:t>
            </a:r>
            <a:br>
              <a:rPr lang="en-GB" dirty="0" smtClean="0"/>
            </a:br>
            <a:r>
              <a:rPr lang="en-GB" dirty="0" smtClean="0"/>
              <a:t>Azithromycin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Commonly used antibiotic (“macrolide”) with antiviral and immunomodulatory properties</a:t>
            </a:r>
          </a:p>
          <a:p>
            <a:endParaRPr lang="en-GB" dirty="0"/>
          </a:p>
          <a:p>
            <a:r>
              <a:rPr lang="en-GB" b="1" dirty="0" smtClean="0"/>
              <a:t>Contraindications:</a:t>
            </a:r>
            <a:r>
              <a:rPr lang="en-GB" dirty="0" smtClean="0"/>
              <a:t> long QT syndrome, allergy to macrolide antibiotics</a:t>
            </a:r>
          </a:p>
          <a:p>
            <a:endParaRPr lang="en-GB" b="1" dirty="0"/>
          </a:p>
          <a:p>
            <a:r>
              <a:rPr lang="en-GB" b="1" dirty="0" smtClean="0"/>
              <a:t>Side-effects:</a:t>
            </a:r>
            <a:r>
              <a:rPr lang="en-GB" dirty="0" smtClean="0"/>
              <a:t> QT interval prolongation, interaction with other drugs (</a:t>
            </a:r>
            <a:r>
              <a:rPr lang="en-GB" dirty="0" err="1" smtClean="0"/>
              <a:t>ciclosporin</a:t>
            </a:r>
            <a:r>
              <a:rPr lang="en-GB" dirty="0" smtClean="0"/>
              <a:t>, digoxin)</a:t>
            </a:r>
            <a:endParaRPr lang="en-GB" b="1" dirty="0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B7994B4A-ACEC-41CF-959B-98E9AB80A88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5989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Study treatments:</a:t>
            </a:r>
            <a:br>
              <a:rPr lang="en-GB" dirty="0" smtClean="0"/>
            </a:br>
            <a:r>
              <a:rPr lang="en-GB" dirty="0" smtClean="0"/>
              <a:t>Convalescent plasma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Please watch separate training video on convalescent plasma if your site is participating in this part of RECOVERY</a:t>
            </a:r>
          </a:p>
          <a:p>
            <a:endParaRPr lang="en-GB" dirty="0"/>
          </a:p>
          <a:p>
            <a:r>
              <a:rPr lang="en-GB" dirty="0" smtClean="0"/>
              <a:t>Purpose is to test whether giving anti-SARS-CoV-2 antibodies (in the plasma of people who have recovered from the infection) can aid recovery in patients hospitalised with COVID-19</a:t>
            </a:r>
            <a:endParaRPr lang="en-GB" dirty="0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B7994B4A-ACEC-41CF-959B-98E9AB80A88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4185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Study treatments:</a:t>
            </a:r>
            <a:br>
              <a:rPr lang="en-GB" dirty="0" smtClean="0"/>
            </a:br>
            <a:r>
              <a:rPr lang="en-GB" dirty="0" smtClean="0"/>
              <a:t>Synthetic monoclonal antibody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Please watch separate training video on </a:t>
            </a:r>
            <a:r>
              <a:rPr lang="en-GB" dirty="0" smtClean="0"/>
              <a:t>synthetic monoclonal antibodies </a:t>
            </a:r>
            <a:r>
              <a:rPr lang="en-GB" dirty="0"/>
              <a:t>if your site is participating in this part of RECOVERY</a:t>
            </a:r>
          </a:p>
          <a:p>
            <a:endParaRPr lang="en-GB" dirty="0" smtClean="0"/>
          </a:p>
          <a:p>
            <a:r>
              <a:rPr lang="en-GB" dirty="0"/>
              <a:t>Purpose is to test whether giving anti-SARS-CoV-2 antibodies (in the </a:t>
            </a:r>
            <a:r>
              <a:rPr lang="en-GB" dirty="0" smtClean="0"/>
              <a:t>form of synthetic monoclonal antibodies) </a:t>
            </a:r>
            <a:r>
              <a:rPr lang="en-GB" dirty="0"/>
              <a:t>can aid recovery in patients hospitalised with COVID-19</a:t>
            </a:r>
          </a:p>
          <a:p>
            <a:endParaRPr lang="en-GB" dirty="0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B7994B4A-ACEC-41CF-959B-98E9AB80A88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85895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8096250" cy="1325563"/>
          </a:xfrm>
        </p:spPr>
        <p:txBody>
          <a:bodyPr/>
          <a:lstStyle/>
          <a:p>
            <a:r>
              <a:rPr lang="en-GB" dirty="0" smtClean="0"/>
              <a:t>New </a:t>
            </a:r>
            <a:r>
              <a:rPr lang="en-GB" dirty="0"/>
              <a:t>trial design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22135" y="1837425"/>
            <a:ext cx="616065" cy="4514489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r>
              <a:rPr lang="en-GB" sz="2000" b="1" dirty="0"/>
              <a:t>ELIGIBLE PATIENTS</a:t>
            </a:r>
          </a:p>
        </p:txBody>
      </p:sp>
      <p:sp>
        <p:nvSpPr>
          <p:cNvPr id="5" name="Right Arrow 4"/>
          <p:cNvSpPr/>
          <p:nvPr/>
        </p:nvSpPr>
        <p:spPr>
          <a:xfrm>
            <a:off x="994136" y="3735238"/>
            <a:ext cx="586597" cy="612475"/>
          </a:xfrm>
          <a:prstGeom prst="rightArrow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1629974" y="3472130"/>
            <a:ext cx="1138687" cy="1138687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b="1" dirty="0"/>
              <a:t>R</a:t>
            </a:r>
            <a:endParaRPr lang="en-GB" b="1" dirty="0"/>
          </a:p>
        </p:txBody>
      </p:sp>
      <p:sp>
        <p:nvSpPr>
          <p:cNvPr id="11" name="Rounded Rectangle 10"/>
          <p:cNvSpPr/>
          <p:nvPr/>
        </p:nvSpPr>
        <p:spPr>
          <a:xfrm>
            <a:off x="11353799" y="1837425"/>
            <a:ext cx="575093" cy="4514489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sz="2000" b="1" dirty="0"/>
              <a:t>OUTCOMES</a:t>
            </a:r>
            <a:endParaRPr lang="en-GB" sz="2400" b="1" dirty="0"/>
          </a:p>
        </p:txBody>
      </p:sp>
      <p:sp>
        <p:nvSpPr>
          <p:cNvPr id="12" name="Right Arrow 11"/>
          <p:cNvSpPr/>
          <p:nvPr/>
        </p:nvSpPr>
        <p:spPr>
          <a:xfrm>
            <a:off x="10707632" y="3692006"/>
            <a:ext cx="586597" cy="612475"/>
          </a:xfrm>
          <a:prstGeom prst="rightArrow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3" name="Straight Connector 12"/>
          <p:cNvCxnSpPr/>
          <p:nvPr/>
        </p:nvCxnSpPr>
        <p:spPr>
          <a:xfrm>
            <a:off x="3015933" y="3090103"/>
            <a:ext cx="20735" cy="1798855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3032640" y="4888958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2989788" y="3090103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2834793" y="4027170"/>
            <a:ext cx="184031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359307" y="2264433"/>
            <a:ext cx="0" cy="3429161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7359307" y="4056437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7730839" y="3533539"/>
            <a:ext cx="1038457" cy="987143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/>
              <a:t>R2</a:t>
            </a:r>
            <a:endParaRPr lang="en-GB" sz="1050" b="1" dirty="0"/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7114893" y="2266415"/>
            <a:ext cx="244414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7131684" y="5693594"/>
            <a:ext cx="244414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ounded Rectangle 25"/>
          <p:cNvSpPr/>
          <p:nvPr/>
        </p:nvSpPr>
        <p:spPr>
          <a:xfrm>
            <a:off x="9465444" y="3226889"/>
            <a:ext cx="1384580" cy="550850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>
                <a:solidFill>
                  <a:schemeClr val="bg1"/>
                </a:solidFill>
              </a:rPr>
              <a:t>Tocilizumab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9465444" y="4204357"/>
            <a:ext cx="1384580" cy="850527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No additional treatment</a:t>
            </a:r>
          </a:p>
        </p:txBody>
      </p:sp>
      <p:cxnSp>
        <p:nvCxnSpPr>
          <p:cNvPr id="30" name="Straight Connector 29"/>
          <p:cNvCxnSpPr/>
          <p:nvPr/>
        </p:nvCxnSpPr>
        <p:spPr>
          <a:xfrm flipH="1">
            <a:off x="7092043" y="4059450"/>
            <a:ext cx="244414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9071061" y="3528834"/>
            <a:ext cx="0" cy="983252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9062437" y="4484496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9044283" y="3528834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8826647" y="4027111"/>
            <a:ext cx="244414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D733774F-944F-FE4F-83E7-D052ECD64C18}"/>
              </a:ext>
            </a:extLst>
          </p:cNvPr>
          <p:cNvCxnSpPr>
            <a:cxnSpLocks/>
          </p:cNvCxnSpPr>
          <p:nvPr/>
        </p:nvCxnSpPr>
        <p:spPr>
          <a:xfrm flipH="1">
            <a:off x="7377152" y="5536162"/>
            <a:ext cx="3786717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D733774F-944F-FE4F-83E7-D052ECD64C18}"/>
              </a:ext>
            </a:extLst>
          </p:cNvPr>
          <p:cNvCxnSpPr>
            <a:cxnSpLocks/>
          </p:cNvCxnSpPr>
          <p:nvPr/>
        </p:nvCxnSpPr>
        <p:spPr>
          <a:xfrm flipH="1">
            <a:off x="7359307" y="2436961"/>
            <a:ext cx="3786717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ounded Rectangle 46"/>
          <p:cNvSpPr/>
          <p:nvPr/>
        </p:nvSpPr>
        <p:spPr>
          <a:xfrm>
            <a:off x="5832846" y="2847406"/>
            <a:ext cx="1412649" cy="496020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SOC </a:t>
            </a:r>
            <a:r>
              <a:rPr lang="en-GB" b="1" dirty="0" smtClean="0">
                <a:solidFill>
                  <a:schemeClr val="bg1"/>
                </a:solidFill>
              </a:rPr>
              <a:t>alone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5832846" y="4620224"/>
            <a:ext cx="1412649" cy="496020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AZM </a:t>
            </a:r>
            <a:r>
              <a:rPr lang="en-GB" b="1" dirty="0" smtClean="0">
                <a:solidFill>
                  <a:schemeClr val="bg1"/>
                </a:solidFill>
              </a:rPr>
              <a:t>+ SOC</a:t>
            </a:r>
            <a:endParaRPr lang="en-GB" b="1" dirty="0">
              <a:solidFill>
                <a:schemeClr val="bg1"/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2201806" y="1949247"/>
            <a:ext cx="4194" cy="1474109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57" idx="2"/>
            <a:endCxn id="65" idx="2"/>
          </p:cNvCxnSpPr>
          <p:nvPr/>
        </p:nvCxnSpPr>
        <p:spPr>
          <a:xfrm flipH="1">
            <a:off x="2609804" y="1533782"/>
            <a:ext cx="2230004" cy="9337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Arc 64"/>
          <p:cNvSpPr/>
          <p:nvPr/>
        </p:nvSpPr>
        <p:spPr>
          <a:xfrm rot="16200000">
            <a:off x="2203675" y="1543119"/>
            <a:ext cx="812258" cy="812258"/>
          </a:xfrm>
          <a:prstGeom prst="arc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Rounded Rectangle 73"/>
          <p:cNvSpPr/>
          <p:nvPr/>
        </p:nvSpPr>
        <p:spPr>
          <a:xfrm>
            <a:off x="5832846" y="5939101"/>
            <a:ext cx="1412649" cy="49602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SOC</a:t>
            </a:r>
            <a:endParaRPr lang="en-GB" b="1" dirty="0">
              <a:solidFill>
                <a:schemeClr val="tx1"/>
              </a:solidFill>
            </a:endParaRPr>
          </a:p>
        </p:txBody>
      </p:sp>
      <p:cxnSp>
        <p:nvCxnSpPr>
          <p:cNvPr id="76" name="Straight Connector 75"/>
          <p:cNvCxnSpPr/>
          <p:nvPr/>
        </p:nvCxnSpPr>
        <p:spPr>
          <a:xfrm flipV="1">
            <a:off x="5016658" y="5536162"/>
            <a:ext cx="0" cy="281511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flipV="1">
            <a:off x="3707689" y="5535459"/>
            <a:ext cx="0" cy="282214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3679031" y="5536162"/>
            <a:ext cx="2912269" cy="1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5018319" y="5270740"/>
            <a:ext cx="0" cy="236916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Arc 56"/>
          <p:cNvSpPr/>
          <p:nvPr/>
        </p:nvSpPr>
        <p:spPr>
          <a:xfrm rot="5400000" flipH="1">
            <a:off x="4662958" y="1533782"/>
            <a:ext cx="353700" cy="353700"/>
          </a:xfrm>
          <a:prstGeom prst="arc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9" name="Straight Connector 58"/>
          <p:cNvCxnSpPr/>
          <p:nvPr/>
        </p:nvCxnSpPr>
        <p:spPr>
          <a:xfrm flipV="1">
            <a:off x="5018290" y="1710632"/>
            <a:ext cx="0" cy="273931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ounded Rectangle 44"/>
          <p:cNvSpPr/>
          <p:nvPr/>
        </p:nvSpPr>
        <p:spPr>
          <a:xfrm>
            <a:off x="4346708" y="2847406"/>
            <a:ext cx="1408578" cy="496020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SOC </a:t>
            </a:r>
            <a:r>
              <a:rPr lang="en-GB" b="1" dirty="0" smtClean="0">
                <a:solidFill>
                  <a:schemeClr val="bg1"/>
                </a:solidFill>
              </a:rPr>
              <a:t>+ </a:t>
            </a:r>
            <a:r>
              <a:rPr lang="en-GB" b="1" dirty="0" err="1" smtClean="0">
                <a:solidFill>
                  <a:schemeClr val="bg1"/>
                </a:solidFill>
              </a:rPr>
              <a:t>mAb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4346708" y="4620224"/>
            <a:ext cx="1412649" cy="496020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AZM </a:t>
            </a:r>
            <a:r>
              <a:rPr lang="en-GB" b="1" dirty="0" smtClean="0">
                <a:solidFill>
                  <a:schemeClr val="bg1"/>
                </a:solidFill>
              </a:rPr>
              <a:t>+ </a:t>
            </a:r>
            <a:r>
              <a:rPr lang="en-GB" b="1" dirty="0" err="1" smtClean="0">
                <a:solidFill>
                  <a:schemeClr val="bg1"/>
                </a:solidFill>
              </a:rPr>
              <a:t>mAb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4346708" y="5939101"/>
            <a:ext cx="1408578" cy="49602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 smtClean="0">
                <a:solidFill>
                  <a:schemeClr val="tx1"/>
                </a:solidFill>
              </a:rPr>
              <a:t>mAb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3064373" y="2847406"/>
            <a:ext cx="1228418" cy="496020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SOC </a:t>
            </a:r>
            <a:r>
              <a:rPr lang="en-GB" b="1" dirty="0" smtClean="0">
                <a:solidFill>
                  <a:schemeClr val="bg1"/>
                </a:solidFill>
              </a:rPr>
              <a:t>+ </a:t>
            </a:r>
            <a:r>
              <a:rPr lang="en-GB" b="1" dirty="0">
                <a:solidFill>
                  <a:schemeClr val="bg1"/>
                </a:solidFill>
              </a:rPr>
              <a:t>CP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3118291" y="4620224"/>
            <a:ext cx="1174500" cy="496020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AZM </a:t>
            </a:r>
            <a:r>
              <a:rPr lang="en-GB" b="1" dirty="0" smtClean="0">
                <a:solidFill>
                  <a:schemeClr val="bg1"/>
                </a:solidFill>
              </a:rPr>
              <a:t>+ </a:t>
            </a:r>
            <a:r>
              <a:rPr lang="en-GB" b="1" dirty="0">
                <a:solidFill>
                  <a:schemeClr val="bg1"/>
                </a:solidFill>
              </a:rPr>
              <a:t>CP</a:t>
            </a:r>
          </a:p>
        </p:txBody>
      </p:sp>
      <p:sp>
        <p:nvSpPr>
          <p:cNvPr id="56" name="Rounded Rectangle 55"/>
          <p:cNvSpPr/>
          <p:nvPr/>
        </p:nvSpPr>
        <p:spPr>
          <a:xfrm>
            <a:off x="3118292" y="5939101"/>
            <a:ext cx="1174500" cy="49602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CP</a:t>
            </a:r>
            <a:endParaRPr lang="en-GB" b="1" dirty="0">
              <a:solidFill>
                <a:schemeClr val="tx1"/>
              </a:solidFill>
            </a:endParaRPr>
          </a:p>
        </p:txBody>
      </p:sp>
      <p:cxnSp>
        <p:nvCxnSpPr>
          <p:cNvPr id="60" name="Straight Connector 59"/>
          <p:cNvCxnSpPr/>
          <p:nvPr/>
        </p:nvCxnSpPr>
        <p:spPr>
          <a:xfrm flipV="1">
            <a:off x="6563561" y="5536162"/>
            <a:ext cx="0" cy="281511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V="1">
            <a:off x="5016658" y="2245869"/>
            <a:ext cx="0" cy="449706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V="1">
            <a:off x="3707689" y="2245164"/>
            <a:ext cx="0" cy="478986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H="1">
            <a:off x="3679031" y="2245867"/>
            <a:ext cx="2912269" cy="1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H="1">
            <a:off x="5018319" y="1980445"/>
            <a:ext cx="0" cy="236916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V="1">
            <a:off x="6563561" y="2245868"/>
            <a:ext cx="0" cy="468757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2" name="Picture 51" descr="A picture containing drawing&#10;&#10;Description automatically generated">
            <a:extLst>
              <a:ext uri="{FF2B5EF4-FFF2-40B4-BE49-F238E27FC236}">
                <a16:creationId xmlns:a16="http://schemas.microsoft.com/office/drawing/2014/main" id="{B7994B4A-ACEC-41CF-959B-98E9AB80A88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  <p:sp>
        <p:nvSpPr>
          <p:cNvPr id="53" name="TextBox 52"/>
          <p:cNvSpPr txBox="1"/>
          <p:nvPr/>
        </p:nvSpPr>
        <p:spPr>
          <a:xfrm>
            <a:off x="5277132" y="-62398"/>
            <a:ext cx="660783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1"/>
                </a:solidFill>
              </a:rPr>
              <a:t>SOC = Standard Of Care</a:t>
            </a:r>
          </a:p>
          <a:p>
            <a:r>
              <a:rPr lang="en-GB" b="1" dirty="0" smtClean="0">
                <a:solidFill>
                  <a:schemeClr val="bg1"/>
                </a:solidFill>
              </a:rPr>
              <a:t>CP = Convalescent Plasma</a:t>
            </a:r>
          </a:p>
          <a:p>
            <a:r>
              <a:rPr lang="en-GB" b="1" dirty="0" smtClean="0">
                <a:solidFill>
                  <a:schemeClr val="bg1"/>
                </a:solidFill>
              </a:rPr>
              <a:t>AZM = Azithromycin</a:t>
            </a:r>
          </a:p>
          <a:p>
            <a:r>
              <a:rPr lang="en-GB" b="1" dirty="0" err="1" smtClean="0">
                <a:solidFill>
                  <a:schemeClr val="bg1"/>
                </a:solidFill>
              </a:rPr>
              <a:t>mAb</a:t>
            </a:r>
            <a:r>
              <a:rPr lang="en-GB" b="1" dirty="0" smtClean="0">
                <a:solidFill>
                  <a:schemeClr val="bg1"/>
                </a:solidFill>
              </a:rPr>
              <a:t> = Monoclonal antibody</a:t>
            </a:r>
          </a:p>
          <a:p>
            <a:r>
              <a:rPr lang="en-GB" b="1" dirty="0" smtClean="0">
                <a:solidFill>
                  <a:schemeClr val="bg1"/>
                </a:solidFill>
              </a:rPr>
              <a:t>R = Randomisation</a:t>
            </a:r>
            <a:endParaRPr lang="en-GB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05864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Randomisation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If a study treatment is contraindicated in a given patient, then they </a:t>
            </a:r>
            <a:r>
              <a:rPr lang="en-GB" b="1" dirty="0"/>
              <a:t>can still be randomised</a:t>
            </a:r>
          </a:p>
          <a:p>
            <a:endParaRPr lang="en-GB" b="1" dirty="0"/>
          </a:p>
          <a:p>
            <a:r>
              <a:rPr lang="en-GB" dirty="0"/>
              <a:t>Randomisation will allocate them to one of the other treatments</a:t>
            </a:r>
          </a:p>
          <a:p>
            <a:endParaRPr lang="en-GB" dirty="0"/>
          </a:p>
          <a:p>
            <a:r>
              <a:rPr lang="en-GB" dirty="0"/>
              <a:t>Randomisation is ‘simple’ (i.e. no stratification or minimisation)</a:t>
            </a:r>
          </a:p>
          <a:p>
            <a:endParaRPr lang="en-GB" dirty="0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7A80C19F-8F9A-4C95-B286-27E1C559F72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0190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E315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16FEED5D5053469AFB61F4CDE271DB" ma:contentTypeVersion="10" ma:contentTypeDescription="Create a new document." ma:contentTypeScope="" ma:versionID="be7b01c1c9d9854398bd08dda007f5bd">
  <xsd:schema xmlns:xsd="http://www.w3.org/2001/XMLSchema" xmlns:xs="http://www.w3.org/2001/XMLSchema" xmlns:p="http://schemas.microsoft.com/office/2006/metadata/properties" xmlns:ns2="137f62fc-0309-469d-96f8-244e1f51aa13" targetNamespace="http://schemas.microsoft.com/office/2006/metadata/properties" ma:root="true" ma:fieldsID="b39352b5c98516622efad58e43a4abc4" ns2:_="">
    <xsd:import namespace="137f62fc-0309-469d-96f8-244e1f51aa1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7f62fc-0309-469d-96f8-244e1f51aa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412AD73-C1FD-49B0-ACF6-15D917CCBFA5}">
  <ds:schemaRefs>
    <ds:schemaRef ds:uri="http://schemas.microsoft.com/office/2006/metadata/properties"/>
    <ds:schemaRef ds:uri="http://schemas.microsoft.com/office/2006/documentManagement/types"/>
    <ds:schemaRef ds:uri="137f62fc-0309-469d-96f8-244e1f51aa13"/>
    <ds:schemaRef ds:uri="http://schemas.microsoft.com/office/infopath/2007/PartnerControls"/>
    <ds:schemaRef ds:uri="http://purl.org/dc/elements/1.1/"/>
    <ds:schemaRef ds:uri="http://purl.org/dc/dcmitype/"/>
    <ds:schemaRef ds:uri="http://schemas.openxmlformats.org/package/2006/metadata/core-propertie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68EAE51A-FF37-4499-9E61-861D53B22D0C}"/>
</file>

<file path=customXml/itemProps3.xml><?xml version="1.0" encoding="utf-8"?>
<ds:datastoreItem xmlns:ds="http://schemas.openxmlformats.org/officeDocument/2006/customXml" ds:itemID="{8A2729FF-E1F5-43DA-A95B-34B39733FEA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2733</TotalTime>
  <Words>706</Words>
  <Application>Microsoft Office PowerPoint</Application>
  <PresentationFormat>Widescreen</PresentationFormat>
  <Paragraphs>112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 Randomised Evaluation of COVID-19 Therapy: the RECOVERY trial</vt:lpstr>
      <vt:lpstr>Background</vt:lpstr>
      <vt:lpstr>Previous results from RECOVERY</vt:lpstr>
      <vt:lpstr>Eligibility and outcomes</vt:lpstr>
      <vt:lpstr>Study treatments: Azithromycin</vt:lpstr>
      <vt:lpstr>Study treatments: Convalescent plasma</vt:lpstr>
      <vt:lpstr>Study treatments: Synthetic monoclonal antibody</vt:lpstr>
      <vt:lpstr>New trial design</vt:lpstr>
      <vt:lpstr>Randomisation</vt:lpstr>
      <vt:lpstr>New trial design</vt:lpstr>
      <vt:lpstr>Second randomisation: eligibility</vt:lpstr>
      <vt:lpstr>Study treatments: Tocilizumab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Randomised Evaluation of COVID-19 Therapies: the RECOVERY trial</dc:title>
  <dc:creator>Richard Haynes</dc:creator>
  <cp:lastModifiedBy>Richard Haynes</cp:lastModifiedBy>
  <cp:revision>72</cp:revision>
  <cp:lastPrinted>2020-03-18T19:42:16Z</cp:lastPrinted>
  <dcterms:created xsi:type="dcterms:W3CDTF">2020-03-14T13:47:38Z</dcterms:created>
  <dcterms:modified xsi:type="dcterms:W3CDTF">2020-09-19T08:42:13Z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0x0101006916FEED5D5053469AFB61F4CDE271DB</vt:lpwstr>
  </property>
</Properties>
</file>