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283" r:id="rId6"/>
    <p:sldId id="291" r:id="rId7"/>
    <p:sldId id="293" r:id="rId8"/>
    <p:sldId id="305" r:id="rId9"/>
    <p:sldId id="265" r:id="rId10"/>
    <p:sldId id="297" r:id="rId11"/>
  </p:sldIdLst>
  <p:sldSz cx="12192000" cy="6858000"/>
  <p:notesSz cx="6881813" cy="9661525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</a:t>
            </a:r>
            <a:r>
              <a:rPr lang="en-GB" dirty="0" smtClean="0"/>
              <a:t>window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Previous results from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RECOVERY has already demonstrated that:</a:t>
            </a:r>
          </a:p>
          <a:p>
            <a:pPr lvl="1"/>
            <a:r>
              <a:rPr lang="en-GB" dirty="0" smtClean="0"/>
              <a:t>Neither </a:t>
            </a:r>
            <a:r>
              <a:rPr lang="en-GB" dirty="0" err="1" smtClean="0"/>
              <a:t>hydroxychloroquine</a:t>
            </a:r>
            <a:r>
              <a:rPr lang="en-GB" dirty="0" smtClean="0"/>
              <a:t> nor </a:t>
            </a:r>
            <a:r>
              <a:rPr lang="en-GB" dirty="0" err="1" smtClean="0"/>
              <a:t>lopinavir</a:t>
            </a:r>
            <a:r>
              <a:rPr lang="en-GB" dirty="0" smtClean="0"/>
              <a:t>-ritonavir reduce the risk of death</a:t>
            </a:r>
          </a:p>
          <a:p>
            <a:pPr lvl="1"/>
            <a:r>
              <a:rPr lang="en-GB" dirty="0" smtClean="0"/>
              <a:t>Dexamethasone reduces the risk of death among patients receiving oxygen or ventilation at baseline</a:t>
            </a:r>
          </a:p>
          <a:p>
            <a:pPr lvl="1"/>
            <a:endParaRPr lang="en-GB" dirty="0"/>
          </a:p>
          <a:p>
            <a:r>
              <a:rPr lang="en-GB" dirty="0" smtClean="0"/>
              <a:t>The trial continues to investigate other treatments in </a:t>
            </a:r>
            <a:r>
              <a:rPr lang="en-GB" dirty="0" smtClean="0"/>
              <a:t>adults. Please watch separate training videos about those relevant for </a:t>
            </a:r>
            <a:r>
              <a:rPr lang="en-GB" smtClean="0"/>
              <a:t>your site:</a:t>
            </a:r>
            <a:endParaRPr lang="en-GB" dirty="0" smtClean="0"/>
          </a:p>
          <a:p>
            <a:pPr lvl="1"/>
            <a:r>
              <a:rPr lang="en-GB" dirty="0" smtClean="0"/>
              <a:t>Immunomodulatory treatments</a:t>
            </a:r>
          </a:p>
          <a:p>
            <a:pPr lvl="1"/>
            <a:r>
              <a:rPr lang="en-GB" dirty="0" smtClean="0"/>
              <a:t>Antibody-based treatments</a:t>
            </a:r>
          </a:p>
          <a:p>
            <a:pPr lvl="1"/>
            <a:r>
              <a:rPr lang="en-GB" dirty="0" smtClean="0"/>
              <a:t>Anti-thrombotic treatments</a:t>
            </a:r>
          </a:p>
          <a:p>
            <a:pPr lvl="1"/>
            <a:endParaRPr lang="en-GB" dirty="0"/>
          </a:p>
          <a:p>
            <a:r>
              <a:rPr lang="en-GB" dirty="0" smtClean="0"/>
              <a:t>If you are involved in treatment of </a:t>
            </a:r>
            <a:r>
              <a:rPr lang="en-GB" dirty="0" smtClean="0"/>
              <a:t>children or pregnant women, </a:t>
            </a:r>
            <a:r>
              <a:rPr lang="en-GB" dirty="0" smtClean="0"/>
              <a:t>please watch the separate training video</a:t>
            </a:r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Eligibility criteria: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Hospitalised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Proven or suspected SARS-CoV-2 infection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No medical history that might, in the opinion of the attending clinician, put </a:t>
            </a:r>
            <a:r>
              <a:rPr lang="en-GB" dirty="0" smtClean="0"/>
              <a:t>the patient </a:t>
            </a:r>
            <a:r>
              <a:rPr lang="en-GB" dirty="0"/>
              <a:t>at significant risk if he/she were to participate in the </a:t>
            </a:r>
            <a:r>
              <a:rPr lang="en-GB" dirty="0" smtClean="0"/>
              <a:t>trial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  <a:p>
            <a:r>
              <a:rPr lang="en-GB" dirty="0" smtClean="0"/>
              <a:t>Outcomes: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All-cause mortality by 28 days after randomisation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Duration of hospitalisation; need for mechanical ventilation or death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Need for and duration of ventilation; renal replacement therapy, cardiac arrhythmias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6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/>
          <p:cNvCxnSpPr/>
          <p:nvPr/>
        </p:nvCxnSpPr>
        <p:spPr>
          <a:xfrm flipH="1">
            <a:off x="7611048" y="3118256"/>
            <a:ext cx="1848133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00" r="33125"/>
          <a:stretch/>
        </p:blipFill>
        <p:spPr>
          <a:xfrm flipH="1">
            <a:off x="2840732" y="3295886"/>
            <a:ext cx="460978" cy="5245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Current design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04070" y="3864051"/>
            <a:ext cx="385227" cy="469119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330958" y="3658130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866349" y="2833669"/>
            <a:ext cx="398884" cy="400277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2429988" y="2136371"/>
            <a:ext cx="0" cy="391182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228114" y="4094076"/>
            <a:ext cx="18403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581557" y="2087951"/>
            <a:ext cx="0" cy="401439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689021" y="2826767"/>
            <a:ext cx="599289" cy="56967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359368" y="2108983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366634" y="6082262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712732" y="2386386"/>
            <a:ext cx="1065052" cy="46718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400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694578" y="3280379"/>
            <a:ext cx="1182618" cy="56766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9459180" y="2619979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441031" y="3575641"/>
            <a:ext cx="23539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432402" y="2619979"/>
            <a:ext cx="253552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 flipV="1">
            <a:off x="7567083" y="5505180"/>
            <a:ext cx="3727146" cy="143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6253456" y="3843818"/>
            <a:ext cx="1033178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Usual care alone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852203" y="3850600"/>
            <a:ext cx="1109777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REGN-COV2 </a:t>
            </a:r>
            <a:r>
              <a:rPr lang="en-GB" sz="1400" b="1" dirty="0" err="1" smtClean="0">
                <a:solidFill>
                  <a:schemeClr val="tx1"/>
                </a:solidFill>
              </a:rPr>
              <a:t>mAb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593092" y="1895979"/>
            <a:ext cx="1501675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Colchicine + usual care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434185" y="3850600"/>
            <a:ext cx="1133207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Convalescent plasma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2399445" y="2136371"/>
            <a:ext cx="327880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2419621" y="4092283"/>
            <a:ext cx="327880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2399791" y="6048195"/>
            <a:ext cx="327880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5548000" y="1891484"/>
            <a:ext cx="1501675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Usual care alone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2756017" y="1873431"/>
            <a:ext cx="560997" cy="55096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71" name="Oval 70"/>
          <p:cNvSpPr/>
          <p:nvPr/>
        </p:nvSpPr>
        <p:spPr>
          <a:xfrm>
            <a:off x="2774011" y="3823128"/>
            <a:ext cx="560997" cy="55096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B</a:t>
            </a:r>
          </a:p>
        </p:txBody>
      </p:sp>
      <p:sp>
        <p:nvSpPr>
          <p:cNvPr id="72" name="Oval 71"/>
          <p:cNvSpPr/>
          <p:nvPr/>
        </p:nvSpPr>
        <p:spPr>
          <a:xfrm>
            <a:off x="2752141" y="5779039"/>
            <a:ext cx="560997" cy="55096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C</a:t>
            </a:r>
            <a:endParaRPr lang="en-GB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125947" y="1945219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73" name="TextBox 72"/>
          <p:cNvSpPr txBox="1"/>
          <p:nvPr/>
        </p:nvSpPr>
        <p:spPr>
          <a:xfrm>
            <a:off x="4530777" y="3916037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75" name="TextBox 74"/>
          <p:cNvSpPr txBox="1"/>
          <p:nvPr/>
        </p:nvSpPr>
        <p:spPr>
          <a:xfrm>
            <a:off x="5928503" y="3924574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80" name="Rounded Rectangle 79"/>
          <p:cNvSpPr/>
          <p:nvPr/>
        </p:nvSpPr>
        <p:spPr>
          <a:xfrm>
            <a:off x="3593092" y="5809716"/>
            <a:ext cx="1501675" cy="4960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Aspirin + usual care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5548000" y="5805221"/>
            <a:ext cx="1501675" cy="4960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Usual care alone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125947" y="5858956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83" name="TextBox 82"/>
          <p:cNvSpPr txBox="1"/>
          <p:nvPr/>
        </p:nvSpPr>
        <p:spPr>
          <a:xfrm>
            <a:off x="4886325" y="2851808"/>
            <a:ext cx="101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AND/OR</a:t>
            </a:r>
            <a:endParaRPr lang="en-GB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4888517" y="4982069"/>
            <a:ext cx="101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AND/OR</a:t>
            </a:r>
            <a:endParaRPr lang="en-GB" sz="16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16893" y="5176374"/>
            <a:ext cx="628240" cy="660490"/>
          </a:xfrm>
          <a:prstGeom prst="rect">
            <a:avLst/>
          </a:prstGeom>
        </p:spPr>
      </p:pic>
      <p:sp>
        <p:nvSpPr>
          <p:cNvPr id="85" name="Rounded Rectangle 84"/>
          <p:cNvSpPr/>
          <p:nvPr/>
        </p:nvSpPr>
        <p:spPr>
          <a:xfrm>
            <a:off x="7952794" y="2863595"/>
            <a:ext cx="689349" cy="49602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↓O</a:t>
            </a:r>
            <a:r>
              <a:rPr lang="en-GB" sz="1400" b="1" baseline="-25000" dirty="0" smtClean="0">
                <a:solidFill>
                  <a:schemeClr val="bg1"/>
                </a:solidFill>
              </a:rPr>
              <a:t>2 </a:t>
            </a:r>
            <a:r>
              <a:rPr lang="en-GB" sz="1400" b="1" dirty="0" smtClean="0">
                <a:solidFill>
                  <a:schemeClr val="bg1"/>
                </a:solidFill>
              </a:rPr>
              <a:t>+</a:t>
            </a:r>
            <a:endParaRPr lang="en-GB" sz="1400" b="1" baseline="-25000" dirty="0" smtClean="0">
              <a:solidFill>
                <a:schemeClr val="bg1"/>
              </a:solidFill>
            </a:endParaRPr>
          </a:p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↑CRP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8005735" y="5257170"/>
            <a:ext cx="928716" cy="49602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↑ O</a:t>
            </a:r>
            <a:r>
              <a:rPr lang="en-GB" sz="1400" b="1" baseline="-25000" dirty="0" smtClean="0">
                <a:solidFill>
                  <a:schemeClr val="bg1"/>
                </a:solidFill>
              </a:rPr>
              <a:t>2 </a:t>
            </a:r>
            <a:r>
              <a:rPr lang="en-GB" sz="1400" b="1" dirty="0" smtClean="0">
                <a:solidFill>
                  <a:schemeClr val="bg1"/>
                </a:solidFill>
              </a:rPr>
              <a:t>OR</a:t>
            </a:r>
            <a:endParaRPr lang="en-GB" sz="1400" b="1" baseline="-25000" dirty="0" smtClean="0">
              <a:solidFill>
                <a:schemeClr val="bg1"/>
              </a:solidFill>
            </a:endParaRPr>
          </a:p>
          <a:p>
            <a:pPr algn="ctr"/>
            <a:r>
              <a:rPr lang="en-GB" sz="1400" b="1" dirty="0">
                <a:solidFill>
                  <a:schemeClr val="bg1"/>
                </a:solidFill>
              </a:rPr>
              <a:t>↓ CRP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011" y="1348203"/>
            <a:ext cx="589117" cy="5891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83618" y="1480110"/>
            <a:ext cx="184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early immunomodulation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3265273" y="3467820"/>
            <a:ext cx="17740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antibody-based therapy</a:t>
            </a:r>
            <a:endParaRPr lang="en-GB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215833" y="5431433"/>
            <a:ext cx="21362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anti-thromboembolic therapy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4937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While COVID-19 is a mild disease in the majority, a significant minority require hospitalisation and face significant risks of morbidity and mortality</a:t>
            </a:r>
          </a:p>
          <a:p>
            <a:endParaRPr lang="en-GB" dirty="0"/>
          </a:p>
          <a:p>
            <a:r>
              <a:rPr lang="en-GB" dirty="0" smtClean="0"/>
              <a:t>RECOVERY is currently testing immunomodulatory, antibody-based and anti-thrombotic therapies to assess their effects on major morbidity and mortality</a:t>
            </a:r>
          </a:p>
          <a:p>
            <a:endParaRPr lang="en-GB" dirty="0"/>
          </a:p>
          <a:p>
            <a:r>
              <a:rPr lang="en-GB" dirty="0" smtClean="0"/>
              <a:t>Other arms may be added to (or removed from) the ‘platform’ in the future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F44689-41F6-4882-8330-581431901772}"/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137f62fc-0309-469d-96f8-244e1f51aa13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2799</TotalTime>
  <Words>419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 Randomised Evaluation of COVID-19 Therapy: the RECOVERY trial</vt:lpstr>
      <vt:lpstr>Background</vt:lpstr>
      <vt:lpstr>Previous results from RECOVERY</vt:lpstr>
      <vt:lpstr>Eligibility and outcomes</vt:lpstr>
      <vt:lpstr>Current design</vt:lpstr>
      <vt:lpstr>Randomisation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75</cp:revision>
  <cp:lastPrinted>2020-03-18T19:42:16Z</cp:lastPrinted>
  <dcterms:created xsi:type="dcterms:W3CDTF">2020-03-14T13:47:38Z</dcterms:created>
  <dcterms:modified xsi:type="dcterms:W3CDTF">2020-11-21T16:36:18Z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