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3" r:id="rId3"/>
    <p:sldId id="284" r:id="rId4"/>
    <p:sldId id="259" r:id="rId5"/>
    <p:sldId id="261" r:id="rId6"/>
    <p:sldId id="286" r:id="rId7"/>
    <p:sldId id="260" r:id="rId8"/>
    <p:sldId id="265" r:id="rId9"/>
    <p:sldId id="264" r:id="rId10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Local Site Training 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>
            <a:normAutofit/>
          </a:bodyPr>
          <a:lstStyle/>
          <a:p>
            <a:r>
              <a:rPr lang="en-GB" dirty="0"/>
              <a:t>A novel coronavirus-induced disease was identified in Wuhan, China (COVID-19)</a:t>
            </a:r>
          </a:p>
          <a:p>
            <a:r>
              <a:rPr lang="en-GB" dirty="0"/>
              <a:t>In January 2020 the Chinese CDC identified the causal agent as a new </a:t>
            </a:r>
            <a:r>
              <a:rPr lang="en-GB" dirty="0" err="1"/>
              <a:t>betacoronavirus</a:t>
            </a:r>
            <a:r>
              <a:rPr lang="en-GB" dirty="0"/>
              <a:t> (SARS coronavirus 2 or SARS-CoV-2)</a:t>
            </a:r>
          </a:p>
          <a:p>
            <a:r>
              <a:rPr lang="en-GB" dirty="0"/>
              <a:t>Symptoms vary from none to severe pneumonia in a minority</a:t>
            </a:r>
          </a:p>
          <a:p>
            <a:r>
              <a:rPr lang="en-GB" dirty="0"/>
              <a:t>It is estimated that in the UK 50 million people may be infected, of whom 5% may need admission and of these 30% might need level 3 (ICU) care</a:t>
            </a:r>
          </a:p>
          <a:p>
            <a:r>
              <a:rPr lang="en-GB" dirty="0"/>
              <a:t>The progression from prodrome to severe disease takes 1-2 weeks, offering a therapeutic window</a:t>
            </a:r>
          </a:p>
          <a:p>
            <a:r>
              <a:rPr lang="en-GB" dirty="0"/>
              <a:t>Currently there are no proven therapies for COVID-19</a:t>
            </a:r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RECOVERY trial design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2135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b="1" dirty="0"/>
              <a:t>ELIGIBLE PATIENTS</a:t>
            </a:r>
          </a:p>
          <a:p>
            <a:pPr algn="ctr"/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Age ≥18 years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Admitted to hospital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Proven SARS-CoV-2 infection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762972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398810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132720" y="14104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32720" y="249734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highlight>
                  <a:srgbClr val="9E3159"/>
                </a:highlight>
              </a:rPr>
              <a:t>Lopinavir</a:t>
            </a:r>
            <a:r>
              <a:rPr lang="en-GB" b="1" dirty="0">
                <a:highlight>
                  <a:srgbClr val="9E3159"/>
                </a:highlight>
              </a:rPr>
              <a:t>-ritonavir</a:t>
            </a:r>
          </a:p>
          <a:p>
            <a:pPr algn="ctr"/>
            <a:r>
              <a:rPr lang="en-GB" dirty="0">
                <a:highlight>
                  <a:srgbClr val="9E3159"/>
                </a:highlight>
              </a:rPr>
              <a:t>400/100 mg </a:t>
            </a:r>
            <a:r>
              <a:rPr lang="en-GB" dirty="0" err="1">
                <a:highlight>
                  <a:srgbClr val="9E3159"/>
                </a:highlight>
              </a:rPr>
              <a:t>bd</a:t>
            </a:r>
            <a:r>
              <a:rPr lang="en-GB" dirty="0">
                <a:highlight>
                  <a:srgbClr val="9E3159"/>
                </a:highlight>
              </a:rPr>
              <a:t> PO for 10 days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24096" y="5923396"/>
            <a:ext cx="3614468" cy="854015"/>
          </a:xfrm>
          <a:prstGeom prst="roundRect">
            <a:avLst>
              <a:gd name="adj" fmla="val 16667"/>
            </a:avLst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Interferon-</a:t>
            </a:r>
            <a:r>
              <a:rPr lang="el-GR" b="1" dirty="0"/>
              <a:t>β</a:t>
            </a:r>
            <a:r>
              <a:rPr lang="en-GB" b="1" dirty="0"/>
              <a:t>1a</a:t>
            </a:r>
          </a:p>
          <a:p>
            <a:pPr algn="ctr"/>
            <a:r>
              <a:rPr lang="en-GB" dirty="0"/>
              <a:t>6 MIU od via nebuliser for 10 days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41348" y="359721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Dexamethasone</a:t>
            </a:r>
          </a:p>
          <a:p>
            <a:pPr algn="ctr"/>
            <a:r>
              <a:rPr lang="en-GB" dirty="0"/>
              <a:t>6 mg od PO/IV for 10 days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437297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  <a:p>
            <a:pPr algn="ctr"/>
            <a:r>
              <a:rPr lang="en-GB" b="1" dirty="0"/>
              <a:t>at 28 days</a:t>
            </a:r>
          </a:p>
          <a:p>
            <a:pPr algn="ctr"/>
            <a:endParaRPr lang="en-GB" dirty="0"/>
          </a:p>
          <a:p>
            <a:r>
              <a:rPr lang="en-GB" b="1" dirty="0"/>
              <a:t>Primary: 	all-cause 	death</a:t>
            </a:r>
          </a:p>
          <a:p>
            <a:r>
              <a:rPr lang="en-GB" dirty="0"/>
              <a:t>Secondary: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Duration of hospitalisation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ventilation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renal replacement therapy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8824824" y="3743864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4779032" y="1837426"/>
            <a:ext cx="8628" cy="454612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70408" y="635191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761780" y="183742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787660" y="402422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787660" y="292147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603629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 flipH="1">
            <a:off x="4787660" y="518878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5132720" y="47402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/>
              <a:t>Hydroxychloroquine</a:t>
            </a:r>
            <a:endParaRPr lang="en-GB" b="1" dirty="0"/>
          </a:p>
          <a:p>
            <a:pPr algn="ctr"/>
            <a:r>
              <a:rPr lang="en-GB" dirty="0" smtClean="0"/>
              <a:t>See protocol for dosing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96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 err="1"/>
              <a:t>Lopinavir</a:t>
            </a:r>
            <a:r>
              <a:rPr lang="en-GB" dirty="0"/>
              <a:t>-Ritonavir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Licensed for treatment of HIV</a:t>
            </a:r>
          </a:p>
          <a:p>
            <a:r>
              <a:rPr lang="en-GB" dirty="0" err="1"/>
              <a:t>Lopinavir</a:t>
            </a:r>
            <a:r>
              <a:rPr lang="en-GB" dirty="0"/>
              <a:t> is a protease inhibitor (combined with ritonavir to increase </a:t>
            </a:r>
            <a:r>
              <a:rPr lang="en-GB" dirty="0" err="1"/>
              <a:t>lopinavir’s</a:t>
            </a:r>
            <a:r>
              <a:rPr lang="en-GB" dirty="0"/>
              <a:t> plasma half-life)</a:t>
            </a:r>
          </a:p>
          <a:p>
            <a:r>
              <a:rPr lang="en-GB" dirty="0"/>
              <a:t>Shown to have </a:t>
            </a:r>
            <a:r>
              <a:rPr lang="en-GB" i="1" dirty="0"/>
              <a:t>in vitro</a:t>
            </a:r>
            <a:r>
              <a:rPr lang="en-GB" dirty="0"/>
              <a:t> activity against SARS and MERS viruses</a:t>
            </a:r>
          </a:p>
          <a:p>
            <a:endParaRPr lang="en-GB" dirty="0"/>
          </a:p>
          <a:p>
            <a:r>
              <a:rPr lang="en-GB" b="1" dirty="0"/>
              <a:t>Contraindications:</a:t>
            </a:r>
            <a:r>
              <a:rPr lang="en-GB" dirty="0"/>
              <a:t> severe hepatic insufficiency; co-administration with other drugs dependent on CYP3A metabolism</a:t>
            </a:r>
          </a:p>
          <a:p>
            <a:pPr marL="0" indent="0">
              <a:buNone/>
            </a:pPr>
            <a:r>
              <a:rPr lang="en-GB" sz="1900" dirty="0"/>
              <a:t>(</a:t>
            </a:r>
            <a:r>
              <a:rPr lang="en-GB" sz="1900" dirty="0" err="1"/>
              <a:t>Alfuzosin</a:t>
            </a:r>
            <a:r>
              <a:rPr lang="en-GB" sz="1900" dirty="0"/>
              <a:t>, </a:t>
            </a:r>
            <a:r>
              <a:rPr lang="en-GB" sz="1900" dirty="0" err="1"/>
              <a:t>ranolazine</a:t>
            </a:r>
            <a:r>
              <a:rPr lang="en-GB" sz="1900" dirty="0"/>
              <a:t>, amiodarone, </a:t>
            </a:r>
            <a:r>
              <a:rPr lang="en-GB" sz="1900" dirty="0" err="1"/>
              <a:t>dronaderone</a:t>
            </a:r>
            <a:r>
              <a:rPr lang="en-GB" sz="1900" dirty="0"/>
              <a:t>, </a:t>
            </a:r>
            <a:r>
              <a:rPr lang="en-GB" sz="1900" dirty="0" err="1"/>
              <a:t>fusidic</a:t>
            </a:r>
            <a:r>
              <a:rPr lang="en-GB" sz="1900" dirty="0"/>
              <a:t> acid, </a:t>
            </a:r>
            <a:r>
              <a:rPr lang="en-GB" sz="1900" dirty="0" err="1"/>
              <a:t>neratinib</a:t>
            </a:r>
            <a:r>
              <a:rPr lang="en-GB" sz="1900" dirty="0"/>
              <a:t>, </a:t>
            </a:r>
            <a:r>
              <a:rPr lang="en-GB" sz="1900" dirty="0" err="1"/>
              <a:t>venetoclax</a:t>
            </a:r>
            <a:r>
              <a:rPr lang="en-GB" sz="1900" dirty="0"/>
              <a:t>, colchicine, </a:t>
            </a:r>
            <a:r>
              <a:rPr lang="en-GB" sz="1900" dirty="0" err="1"/>
              <a:t>astemizole</a:t>
            </a:r>
            <a:r>
              <a:rPr lang="en-GB" sz="1900" dirty="0"/>
              <a:t>, </a:t>
            </a:r>
            <a:r>
              <a:rPr lang="en-GB" sz="1900" dirty="0" err="1"/>
              <a:t>terfenadine</a:t>
            </a:r>
            <a:r>
              <a:rPr lang="en-GB" sz="1900" dirty="0"/>
              <a:t>, </a:t>
            </a:r>
            <a:r>
              <a:rPr lang="en-GB" sz="1900" dirty="0" err="1"/>
              <a:t>lurasidone</a:t>
            </a:r>
            <a:r>
              <a:rPr lang="en-GB" sz="1900" dirty="0"/>
              <a:t>, </a:t>
            </a:r>
            <a:r>
              <a:rPr lang="en-GB" sz="1900" dirty="0" err="1"/>
              <a:t>pimozide</a:t>
            </a:r>
            <a:r>
              <a:rPr lang="en-GB" sz="1900" dirty="0"/>
              <a:t>, quetiapine, </a:t>
            </a:r>
            <a:r>
              <a:rPr lang="en-GB" sz="1900" dirty="0" err="1"/>
              <a:t>dihydroergotamine</a:t>
            </a:r>
            <a:r>
              <a:rPr lang="en-GB" sz="1900" dirty="0"/>
              <a:t>, </a:t>
            </a:r>
            <a:r>
              <a:rPr lang="en-GB" sz="1900" dirty="0" err="1"/>
              <a:t>ergonovine</a:t>
            </a:r>
            <a:r>
              <a:rPr lang="en-GB" sz="1900" dirty="0"/>
              <a:t>, ergotamine, </a:t>
            </a:r>
            <a:r>
              <a:rPr lang="en-GB" sz="1900" dirty="0" err="1"/>
              <a:t>methylergonovine</a:t>
            </a:r>
            <a:r>
              <a:rPr lang="en-GB" sz="1900" dirty="0"/>
              <a:t>, </a:t>
            </a:r>
            <a:r>
              <a:rPr lang="en-GB" sz="1900" dirty="0" err="1"/>
              <a:t>cisapride</a:t>
            </a:r>
            <a:r>
              <a:rPr lang="en-GB" sz="1900" dirty="0"/>
              <a:t>, </a:t>
            </a:r>
            <a:r>
              <a:rPr lang="en-GB" sz="1900" dirty="0" err="1"/>
              <a:t>elbasvir</a:t>
            </a:r>
            <a:r>
              <a:rPr lang="en-GB" sz="1900" dirty="0"/>
              <a:t>/</a:t>
            </a:r>
            <a:r>
              <a:rPr lang="en-GB" sz="1900" dirty="0" err="1"/>
              <a:t>grazoprevir</a:t>
            </a:r>
            <a:r>
              <a:rPr lang="en-GB" sz="1900" dirty="0"/>
              <a:t>, </a:t>
            </a:r>
            <a:r>
              <a:rPr lang="en-GB" sz="1900" dirty="0" err="1"/>
              <a:t>ombitasvir</a:t>
            </a:r>
            <a:r>
              <a:rPr lang="en-GB" sz="1900" dirty="0"/>
              <a:t>/</a:t>
            </a:r>
            <a:r>
              <a:rPr lang="en-GB" sz="1900" dirty="0" err="1"/>
              <a:t>paritaprevir</a:t>
            </a:r>
            <a:r>
              <a:rPr lang="en-GB" sz="1900" dirty="0"/>
              <a:t>/ritonavir, lovastatin, simvastatin, </a:t>
            </a:r>
            <a:r>
              <a:rPr lang="en-GB" sz="1900" dirty="0" err="1"/>
              <a:t>lomitapide</a:t>
            </a:r>
            <a:r>
              <a:rPr lang="en-GB" sz="1900" dirty="0"/>
              <a:t>, </a:t>
            </a:r>
            <a:r>
              <a:rPr lang="en-GB" sz="1900" dirty="0" err="1"/>
              <a:t>avanafil</a:t>
            </a:r>
            <a:r>
              <a:rPr lang="en-GB" sz="1900" dirty="0"/>
              <a:t>, sildenafil, </a:t>
            </a:r>
            <a:r>
              <a:rPr lang="en-GB" sz="1900" dirty="0" err="1"/>
              <a:t>vardenafil</a:t>
            </a:r>
            <a:r>
              <a:rPr lang="en-GB" sz="1900" dirty="0"/>
              <a:t>, midazolam, </a:t>
            </a:r>
            <a:r>
              <a:rPr lang="en-GB" sz="1900" dirty="0" err="1"/>
              <a:t>triazolam</a:t>
            </a:r>
            <a:r>
              <a:rPr lang="en-GB" sz="1900" dirty="0"/>
              <a:t>.)</a:t>
            </a:r>
          </a:p>
          <a:p>
            <a:endParaRPr lang="en-GB" b="1" dirty="0"/>
          </a:p>
          <a:p>
            <a:r>
              <a:rPr lang="en-GB" b="1" dirty="0"/>
              <a:t>Side-effects: </a:t>
            </a:r>
            <a:r>
              <a:rPr lang="en-GB" dirty="0"/>
              <a:t>diarrhoea, nausea and vomiting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9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/>
              <a:t>Dexamethasone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Modulates immune system which may be beneficial in context of severe pneumonia with superimposed ARDS</a:t>
            </a:r>
          </a:p>
          <a:p>
            <a:endParaRPr lang="en-GB" dirty="0"/>
          </a:p>
          <a:p>
            <a:r>
              <a:rPr lang="en-GB" b="1" dirty="0"/>
              <a:t>Contraindications: </a:t>
            </a:r>
            <a:r>
              <a:rPr lang="en-GB" dirty="0"/>
              <a:t>none</a:t>
            </a:r>
          </a:p>
          <a:p>
            <a:endParaRPr lang="en-GB" b="1" dirty="0"/>
          </a:p>
          <a:p>
            <a:r>
              <a:rPr lang="en-GB" b="1" dirty="0"/>
              <a:t>Side-effects: </a:t>
            </a:r>
            <a:r>
              <a:rPr lang="en-GB" dirty="0"/>
              <a:t>hyperglycaemia, mood/sleep disturbance, </a:t>
            </a:r>
            <a:r>
              <a:rPr lang="en-GB" dirty="0" err="1"/>
              <a:t>hypernatraemia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10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 err="1" smtClean="0"/>
              <a:t>Hydroxychloroquine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Anti-malarial drug which has </a:t>
            </a:r>
            <a:r>
              <a:rPr lang="en-GB" i="1" dirty="0" smtClean="0"/>
              <a:t>in vitro</a:t>
            </a:r>
            <a:r>
              <a:rPr lang="en-GB" dirty="0" smtClean="0"/>
              <a:t> activity against SARS viruses</a:t>
            </a:r>
            <a:endParaRPr lang="en-GB" dirty="0"/>
          </a:p>
          <a:p>
            <a:endParaRPr lang="en-GB" dirty="0"/>
          </a:p>
          <a:p>
            <a:r>
              <a:rPr lang="en-GB" b="1" dirty="0"/>
              <a:t>Contraindications: </a:t>
            </a:r>
            <a:r>
              <a:rPr lang="en-GB" dirty="0" smtClean="0"/>
              <a:t>long QT syndrome.</a:t>
            </a:r>
          </a:p>
          <a:p>
            <a:pPr lvl="1"/>
            <a:r>
              <a:rPr lang="en-GB" dirty="0" smtClean="0"/>
              <a:t>Macrolide antibiotics and quinolones should be prescribed with care as they also prolong the QT interval</a:t>
            </a:r>
            <a:endParaRPr lang="en-GB" dirty="0"/>
          </a:p>
          <a:p>
            <a:endParaRPr lang="en-GB" b="1" dirty="0"/>
          </a:p>
          <a:p>
            <a:r>
              <a:rPr lang="en-GB" b="1" dirty="0"/>
              <a:t>Side-effects</a:t>
            </a:r>
            <a:r>
              <a:rPr lang="en-GB" b="1" dirty="0" smtClean="0"/>
              <a:t>: </a:t>
            </a:r>
            <a:r>
              <a:rPr lang="en-GB" dirty="0" smtClean="0"/>
              <a:t>QT interval prolongation (but arrhythmias rare), itchy skin (especially in dark-skinned patients), headache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64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/>
              <a:t>Interferon-</a:t>
            </a:r>
            <a:r>
              <a:rPr lang="el-GR" dirty="0"/>
              <a:t>β</a:t>
            </a:r>
            <a:r>
              <a:rPr lang="en-GB" dirty="0"/>
              <a:t>1a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Interferons are cytokines known to have antiviral and immunomodulatory properties</a:t>
            </a:r>
          </a:p>
          <a:p>
            <a:r>
              <a:rPr lang="en-GB" dirty="0"/>
              <a:t>Used in treatment of multiple sclerosis, haematological diseases and some viral illnesses</a:t>
            </a:r>
          </a:p>
          <a:p>
            <a:r>
              <a:rPr lang="en-GB" dirty="0"/>
              <a:t>Shown to have </a:t>
            </a:r>
            <a:r>
              <a:rPr lang="en-GB" i="1" dirty="0"/>
              <a:t>in vitro</a:t>
            </a:r>
            <a:r>
              <a:rPr lang="en-GB" dirty="0"/>
              <a:t> activity against SARS and MERS viruses</a:t>
            </a:r>
          </a:p>
          <a:p>
            <a:endParaRPr lang="en-GB" dirty="0"/>
          </a:p>
          <a:p>
            <a:r>
              <a:rPr lang="en-GB" b="1" dirty="0"/>
              <a:t>Contraindications: </a:t>
            </a:r>
            <a:r>
              <a:rPr lang="en-GB" dirty="0"/>
              <a:t>severe hepatic </a:t>
            </a:r>
            <a:r>
              <a:rPr lang="en-GB" dirty="0" smtClean="0"/>
              <a:t>insufficiency</a:t>
            </a:r>
            <a:endParaRPr lang="en-GB" dirty="0"/>
          </a:p>
          <a:p>
            <a:r>
              <a:rPr lang="en-GB" b="1" dirty="0"/>
              <a:t>Side effects: </a:t>
            </a:r>
            <a:r>
              <a:rPr lang="en-GB" dirty="0"/>
              <a:t>‘flu-like symptoms, chest pain, </a:t>
            </a:r>
            <a:r>
              <a:rPr lang="en-GB" dirty="0" err="1"/>
              <a:t>leucopaenia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00732709-A0F4-4DF3-BE9F-E239ED3508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79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a study treatment is contraindicated in a given patient, then they </a:t>
            </a:r>
            <a:r>
              <a:rPr lang="en-GB" b="1" dirty="0"/>
              <a:t>can still be randomised</a:t>
            </a:r>
          </a:p>
          <a:p>
            <a:endParaRPr lang="en-GB" b="1" dirty="0"/>
          </a:p>
          <a:p>
            <a:r>
              <a:rPr lang="en-GB" dirty="0"/>
              <a:t>Randomisation will allocate them to one of the other treatments</a:t>
            </a:r>
          </a:p>
          <a:p>
            <a:endParaRPr lang="en-GB" dirty="0"/>
          </a:p>
          <a:p>
            <a:r>
              <a:rPr lang="en-GB" dirty="0"/>
              <a:t>Randomisation is ‘simple’ (i.e. no stratification or minimisation)</a:t>
            </a:r>
          </a:p>
          <a:p>
            <a:endParaRPr lang="en-GB" dirty="0"/>
          </a:p>
          <a:p>
            <a:r>
              <a:rPr lang="en-GB" dirty="0"/>
              <a:t>Randomisation ratio is 2 (standard care):1:1:1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Identification and invitation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All adult patients with proven SARS-CoV-2 infection admitted should be considered for trial</a:t>
            </a:r>
          </a:p>
          <a:p>
            <a:endParaRPr lang="en-GB" dirty="0"/>
          </a:p>
          <a:p>
            <a:r>
              <a:rPr lang="en-GB" dirty="0"/>
              <a:t>Should be discussed with senior member of clinical team and assuming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All eligibility criteria are met; 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No medical history that might, in the opinion of the attending clinician, put the patient at significant risk if he/she were to participate in the trial, the patient should be offered participation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All documents available on trial website:  </a:t>
            </a:r>
            <a:r>
              <a:rPr lang="en-GB" b="1" dirty="0">
                <a:solidFill>
                  <a:srgbClr val="9E3159"/>
                </a:solidFill>
              </a:rPr>
              <a:t>www.recoverytrial.net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1BF644DD-217C-4361-9009-2F02EC583B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84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9" ma:contentTypeDescription="Create a new document." ma:contentTypeScope="" ma:versionID="03f31e82164f8e5b57758bba5e9a1598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57da00d1e81de49436a4690b4a844f8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B052CD0-1875-453A-A90E-659821C9BE8F}"/>
</file>

<file path=customXml/itemProps2.xml><?xml version="1.0" encoding="utf-8"?>
<ds:datastoreItem xmlns:ds="http://schemas.openxmlformats.org/officeDocument/2006/customXml" ds:itemID="{328F6E6E-5E6A-437F-9A03-34D82D24BC5F}"/>
</file>

<file path=customXml/itemProps3.xml><?xml version="1.0" encoding="utf-8"?>
<ds:datastoreItem xmlns:ds="http://schemas.openxmlformats.org/officeDocument/2006/customXml" ds:itemID="{A33FAFDD-5C4B-446A-A85D-572E1CE48CF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</TotalTime>
  <Words>577</Words>
  <Application>Microsoft Office PowerPoint</Application>
  <PresentationFormat>Widescreen</PresentationFormat>
  <Paragraphs>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Randomised Evaluation of COVID-19 Therapy: the RECOVERY trial</vt:lpstr>
      <vt:lpstr>Background</vt:lpstr>
      <vt:lpstr>RECOVERY trial design</vt:lpstr>
      <vt:lpstr>Study treatments: Lopinavir-Ritonavir</vt:lpstr>
      <vt:lpstr>Study treatments: Dexamethasone</vt:lpstr>
      <vt:lpstr>Study treatments: Hydroxychloroquine</vt:lpstr>
      <vt:lpstr>Study treatments: Interferon-β1a</vt:lpstr>
      <vt:lpstr>Randomisation</vt:lpstr>
      <vt:lpstr>Identification and invitation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59</cp:revision>
  <cp:lastPrinted>2020-03-18T19:42:16Z</cp:lastPrinted>
  <dcterms:created xsi:type="dcterms:W3CDTF">2020-03-14T13:47:38Z</dcterms:created>
  <dcterms:modified xsi:type="dcterms:W3CDTF">2020-03-25T14:49:28Z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