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85" r:id="rId5"/>
    <p:sldId id="283" r:id="rId6"/>
    <p:sldId id="291" r:id="rId7"/>
    <p:sldId id="293" r:id="rId8"/>
    <p:sldId id="306" r:id="rId9"/>
    <p:sldId id="265" r:id="rId10"/>
    <p:sldId id="297" r:id="rId11"/>
  </p:sldIdLst>
  <p:sldSz cx="12192000" cy="6858000"/>
  <p:notesSz cx="6881813" cy="9661525"/>
  <p:embeddedFontLst>
    <p:embeddedFont>
      <p:font typeface="Calibri" panose="020F0502020204030204" pitchFamily="34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4.fntdata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3.fntdata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CC1E02-2C9F-4010-9C00-8B42EAD6423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C00000"/>
                </a:solidFill>
                <a:latin typeface="+mn-lt"/>
              </a:rPr>
              <a:t/>
            </a:r>
            <a:br>
              <a:rPr lang="en-GB" b="1" dirty="0">
                <a:solidFill>
                  <a:srgbClr val="C00000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Randomised Evaluation of COVID-19 Therapy:</a:t>
            </a:r>
            <a:br>
              <a:rPr lang="en-GB" b="1" dirty="0">
                <a:solidFill>
                  <a:srgbClr val="9E3159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the RECOVERY trial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37138"/>
            <a:ext cx="9144000" cy="1655762"/>
          </a:xfrm>
        </p:spPr>
        <p:txBody>
          <a:bodyPr/>
          <a:lstStyle/>
          <a:p>
            <a:r>
              <a:rPr lang="en-GB" b="1" dirty="0"/>
              <a:t>Local Site Training Material</a:t>
            </a:r>
          </a:p>
          <a:p>
            <a:endParaRPr lang="en-GB" b="1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/>
          <a:p>
            <a:r>
              <a:rPr lang="en-GB"/>
              <a:t>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>
            <a:normAutofit/>
          </a:bodyPr>
          <a:lstStyle/>
          <a:p>
            <a:r>
              <a:rPr lang="en-GB" dirty="0"/>
              <a:t>A novel coronavirus-induced disease was identified in Wuhan, China (COVID-19</a:t>
            </a:r>
            <a:r>
              <a:rPr lang="en-GB" dirty="0" smtClean="0"/>
              <a:t>), identified as </a:t>
            </a:r>
            <a:r>
              <a:rPr lang="en-GB" dirty="0"/>
              <a:t>a new </a:t>
            </a:r>
            <a:r>
              <a:rPr lang="en-GB" dirty="0" err="1"/>
              <a:t>betacoronavirus</a:t>
            </a:r>
            <a:r>
              <a:rPr lang="en-GB" dirty="0"/>
              <a:t> (SARS coronavirus 2 or SARS-CoV-2)</a:t>
            </a:r>
          </a:p>
          <a:p>
            <a:r>
              <a:rPr lang="en-GB" dirty="0"/>
              <a:t>Symptoms vary from none to severe pneumonia in a </a:t>
            </a:r>
            <a:r>
              <a:rPr lang="en-GB" dirty="0" smtClean="0"/>
              <a:t>minority</a:t>
            </a:r>
          </a:p>
          <a:p>
            <a:r>
              <a:rPr lang="en-GB" dirty="0" smtClean="0"/>
              <a:t>To date nearly 100,000 people have died from COVID-19 in the UK</a:t>
            </a:r>
            <a:endParaRPr lang="en-GB" dirty="0"/>
          </a:p>
          <a:p>
            <a:r>
              <a:rPr lang="en-GB" dirty="0" smtClean="0"/>
              <a:t>The </a:t>
            </a:r>
            <a:r>
              <a:rPr lang="en-GB" dirty="0"/>
              <a:t>progression from prodrome to severe disease takes 1-2 weeks, offering a therapeutic </a:t>
            </a:r>
            <a:r>
              <a:rPr lang="en-GB" dirty="0" smtClean="0"/>
              <a:t>window</a:t>
            </a:r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E7EDA2BD-A76D-479C-8321-E6B0070D0D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72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Previous results from RECOVERY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RECOVERY has already demonstrated that:</a:t>
            </a:r>
          </a:p>
          <a:p>
            <a:pPr lvl="1"/>
            <a:r>
              <a:rPr lang="en-GB" dirty="0" smtClean="0"/>
              <a:t>Neither </a:t>
            </a:r>
            <a:r>
              <a:rPr lang="en-GB" dirty="0" err="1" smtClean="0"/>
              <a:t>hydroxychloroquine</a:t>
            </a:r>
            <a:r>
              <a:rPr lang="en-GB" dirty="0" err="1" smtClean="0"/>
              <a:t>,</a:t>
            </a:r>
            <a:r>
              <a:rPr lang="en-GB" dirty="0" err="1" smtClean="0"/>
              <a:t>lopinavir</a:t>
            </a:r>
            <a:r>
              <a:rPr lang="en-GB" dirty="0" smtClean="0"/>
              <a:t>-ritonavir, azithromycin nor convalescent plasma </a:t>
            </a:r>
            <a:r>
              <a:rPr lang="en-GB" dirty="0" smtClean="0"/>
              <a:t>reduce the risk of death</a:t>
            </a:r>
          </a:p>
          <a:p>
            <a:pPr lvl="1"/>
            <a:r>
              <a:rPr lang="en-GB" dirty="0" smtClean="0"/>
              <a:t>Dexamethasone reduces the risk of death among patients receiving oxygen or ventilation at baseline</a:t>
            </a:r>
          </a:p>
          <a:p>
            <a:pPr lvl="1"/>
            <a:endParaRPr lang="en-GB" dirty="0"/>
          </a:p>
          <a:p>
            <a:r>
              <a:rPr lang="en-GB" dirty="0" smtClean="0"/>
              <a:t>The trial continues to investigate other treatments in adults. Please watch separate training videos about those relevant for your </a:t>
            </a:r>
            <a:r>
              <a:rPr lang="en-GB" dirty="0" smtClean="0"/>
              <a:t>site.</a:t>
            </a:r>
            <a:endParaRPr lang="en-GB" dirty="0" smtClean="0"/>
          </a:p>
          <a:p>
            <a:pPr lvl="1"/>
            <a:endParaRPr lang="en-GB" dirty="0" smtClean="0"/>
          </a:p>
          <a:p>
            <a:pPr marL="457200" lvl="1" indent="0">
              <a:buNone/>
            </a:pPr>
            <a:endParaRPr lang="en-GB" dirty="0"/>
          </a:p>
          <a:p>
            <a:r>
              <a:rPr lang="en-GB" dirty="0" smtClean="0"/>
              <a:t>If you are involved in treatment of children or pregnant women, please watch the separate training video</a:t>
            </a:r>
          </a:p>
          <a:p>
            <a:pPr lvl="1"/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E7EDA2BD-A76D-479C-8321-E6B0070D0D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79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Eligibility and outcomes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Eligibility criteria: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 smtClean="0"/>
              <a:t>Hospitalised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 smtClean="0"/>
              <a:t>Proven or suspected </a:t>
            </a:r>
            <a:r>
              <a:rPr lang="en-GB" dirty="0" smtClean="0"/>
              <a:t>COVID-19</a:t>
            </a:r>
            <a:endParaRPr lang="en-GB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No medical history that might, in the opinion of the attending clinician, put </a:t>
            </a:r>
            <a:r>
              <a:rPr lang="en-GB" dirty="0" smtClean="0"/>
              <a:t>the patient </a:t>
            </a:r>
            <a:r>
              <a:rPr lang="en-GB" dirty="0"/>
              <a:t>at significant risk if he/she were to participate in the </a:t>
            </a:r>
            <a:r>
              <a:rPr lang="en-GB" dirty="0" smtClean="0"/>
              <a:t>trial</a:t>
            </a:r>
          </a:p>
          <a:p>
            <a:pPr marL="914400" lvl="1" indent="-457200">
              <a:buFont typeface="+mj-lt"/>
              <a:buAutoNum type="arabicPeriod"/>
            </a:pPr>
            <a:endParaRPr lang="en-GB" dirty="0"/>
          </a:p>
          <a:p>
            <a:r>
              <a:rPr lang="en-GB" dirty="0" smtClean="0"/>
              <a:t>Outcomes: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All-cause mortality by 28 days after randomisation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Duration of hospitalisation; need for mechanical ventilation or death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Need for and duration of ventilation; renal replacement therapy, cardiac arrhythmias</a:t>
            </a:r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36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8096250" cy="1325563"/>
          </a:xfrm>
        </p:spPr>
        <p:txBody>
          <a:bodyPr/>
          <a:lstStyle/>
          <a:p>
            <a:r>
              <a:rPr lang="en-GB" dirty="0" smtClean="0"/>
              <a:t>Current design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311035" y="1532869"/>
            <a:ext cx="616065" cy="4819045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n-GB" sz="2000" b="1" dirty="0"/>
              <a:t>ELIGIBLE PATIENTS</a:t>
            </a:r>
          </a:p>
        </p:txBody>
      </p:sp>
      <p:sp>
        <p:nvSpPr>
          <p:cNvPr id="5" name="Right Arrow 4"/>
          <p:cNvSpPr/>
          <p:nvPr/>
        </p:nvSpPr>
        <p:spPr>
          <a:xfrm>
            <a:off x="1046563" y="3616266"/>
            <a:ext cx="4656556" cy="669855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Participants enter ≥1 randomisation A-D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1407191" y="1837425"/>
            <a:ext cx="575093" cy="4514489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2000" b="1" dirty="0"/>
              <a:t>OUTCOMES</a:t>
            </a:r>
            <a:endParaRPr lang="en-GB" sz="2400" b="1" dirty="0"/>
          </a:p>
        </p:txBody>
      </p:sp>
      <p:grpSp>
        <p:nvGrpSpPr>
          <p:cNvPr id="10" name="Group 9"/>
          <p:cNvGrpSpPr/>
          <p:nvPr/>
        </p:nvGrpSpPr>
        <p:grpSpPr>
          <a:xfrm>
            <a:off x="1216051" y="1532869"/>
            <a:ext cx="4670434" cy="1566963"/>
            <a:chOff x="1827116" y="1532257"/>
            <a:chExt cx="4670434" cy="1566963"/>
          </a:xfrm>
        </p:grpSpPr>
        <p:sp>
          <p:nvSpPr>
            <p:cNvPr id="3" name="Rounded Rectangle 2"/>
            <p:cNvSpPr/>
            <p:nvPr/>
          </p:nvSpPr>
          <p:spPr>
            <a:xfrm>
              <a:off x="1827116" y="1532257"/>
              <a:ext cx="4670434" cy="1566963"/>
            </a:xfrm>
            <a:prstGeom prst="roundRect">
              <a:avLst/>
            </a:prstGeom>
            <a:solidFill>
              <a:srgbClr val="9E3159">
                <a:alpha val="50196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Rounded Rectangle 48"/>
            <p:cNvSpPr/>
            <p:nvPr/>
          </p:nvSpPr>
          <p:spPr>
            <a:xfrm>
              <a:off x="2804008" y="2264699"/>
              <a:ext cx="1501675" cy="496020"/>
            </a:xfrm>
            <a:prstGeom prst="roundRect">
              <a:avLst/>
            </a:prstGeom>
            <a:solidFill>
              <a:srgbClr val="9E315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 smtClean="0">
                  <a:solidFill>
                    <a:schemeClr val="bg1"/>
                  </a:solidFill>
                </a:rPr>
                <a:t>Colchicine + usual care</a:t>
              </a:r>
              <a:endParaRPr lang="en-GB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4758916" y="2260204"/>
              <a:ext cx="1501675" cy="496020"/>
            </a:xfrm>
            <a:prstGeom prst="roundRect">
              <a:avLst/>
            </a:prstGeom>
            <a:solidFill>
              <a:srgbClr val="9E315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 smtClean="0">
                  <a:solidFill>
                    <a:schemeClr val="bg1"/>
                  </a:solidFill>
                </a:rPr>
                <a:t>Usual care alone</a:t>
              </a:r>
              <a:endParaRPr lang="en-GB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70" name="Oval 69"/>
            <p:cNvSpPr/>
            <p:nvPr/>
          </p:nvSpPr>
          <p:spPr>
            <a:xfrm>
              <a:off x="1966933" y="2242151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 smtClean="0"/>
                <a:t>A</a:t>
              </a:r>
              <a:endParaRPr lang="en-GB" b="1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336863" y="2313939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 smtClean="0"/>
                <a:t>or</a:t>
              </a:r>
              <a:endParaRPr lang="en-GB" sz="1400" b="1" i="1" dirty="0"/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84927" y="1716923"/>
              <a:ext cx="589117" cy="589117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2494533" y="1848830"/>
              <a:ext cx="209524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 smtClean="0"/>
                <a:t>early immunomodulation - 1</a:t>
              </a:r>
              <a:endParaRPr lang="en-GB" b="1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423182" y="1534805"/>
            <a:ext cx="4670434" cy="1566963"/>
            <a:chOff x="6639082" y="1534805"/>
            <a:chExt cx="4670434" cy="1566963"/>
          </a:xfrm>
        </p:grpSpPr>
        <p:sp>
          <p:nvSpPr>
            <p:cNvPr id="51" name="Rounded Rectangle 50"/>
            <p:cNvSpPr/>
            <p:nvPr/>
          </p:nvSpPr>
          <p:spPr>
            <a:xfrm>
              <a:off x="6639082" y="1534805"/>
              <a:ext cx="4670434" cy="1566963"/>
            </a:xfrm>
            <a:prstGeom prst="roundRect">
              <a:avLst/>
            </a:prstGeom>
            <a:solidFill>
              <a:srgbClr val="FFFF00">
                <a:alpha val="2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9" name="Picture 38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500" r="33125"/>
            <a:stretch/>
          </p:blipFill>
          <p:spPr>
            <a:xfrm flipH="1">
              <a:off x="6775717" y="1721749"/>
              <a:ext cx="460978" cy="524537"/>
            </a:xfrm>
            <a:prstGeom prst="rect">
              <a:avLst/>
            </a:prstGeom>
          </p:spPr>
        </p:pic>
        <p:sp>
          <p:nvSpPr>
            <p:cNvPr id="74" name="Rounded Rectangle 73"/>
            <p:cNvSpPr/>
            <p:nvPr/>
          </p:nvSpPr>
          <p:spPr>
            <a:xfrm>
              <a:off x="9569379" y="2269681"/>
              <a:ext cx="1501676" cy="496020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 smtClean="0">
                  <a:solidFill>
                    <a:schemeClr val="tx1"/>
                  </a:solidFill>
                </a:rPr>
                <a:t>Usual care alone</a:t>
              </a:r>
              <a:endParaRPr lang="en-GB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7614472" y="2276463"/>
              <a:ext cx="1501675" cy="496020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 smtClean="0">
                  <a:solidFill>
                    <a:schemeClr val="tx1"/>
                  </a:solidFill>
                </a:rPr>
                <a:t>REGN-COV2 </a:t>
              </a:r>
              <a:r>
                <a:rPr lang="en-GB" sz="1400" b="1" dirty="0" err="1" smtClean="0">
                  <a:solidFill>
                    <a:schemeClr val="tx1"/>
                  </a:solidFill>
                </a:rPr>
                <a:t>mAb</a:t>
              </a:r>
              <a:endParaRPr lang="en-GB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71" name="Oval 70"/>
            <p:cNvSpPr/>
            <p:nvPr/>
          </p:nvSpPr>
          <p:spPr>
            <a:xfrm>
              <a:off x="6708996" y="2248991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B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9147327" y="2339549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 smtClean="0"/>
                <a:t>or</a:t>
              </a:r>
              <a:endParaRPr lang="en-GB" sz="1400" b="1" i="1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7200258" y="1893683"/>
              <a:ext cx="177404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 smtClean="0"/>
                <a:t>antibody-based therapy</a:t>
              </a:r>
              <a:endParaRPr lang="en-GB" b="1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216051" y="4784951"/>
            <a:ext cx="4670434" cy="1566963"/>
            <a:chOff x="2574044" y="5053382"/>
            <a:chExt cx="4670434" cy="1566963"/>
          </a:xfrm>
        </p:grpSpPr>
        <p:sp>
          <p:nvSpPr>
            <p:cNvPr id="53" name="Rounded Rectangle 52"/>
            <p:cNvSpPr/>
            <p:nvPr/>
          </p:nvSpPr>
          <p:spPr>
            <a:xfrm>
              <a:off x="2574044" y="5053382"/>
              <a:ext cx="4670434" cy="1566963"/>
            </a:xfrm>
            <a:prstGeom prst="roundRect">
              <a:avLst/>
            </a:prstGeom>
            <a:solidFill>
              <a:schemeClr val="accent5">
                <a:alpha val="2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Oval 71"/>
            <p:cNvSpPr/>
            <p:nvPr/>
          </p:nvSpPr>
          <p:spPr>
            <a:xfrm>
              <a:off x="2752141" y="5779039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 smtClean="0"/>
                <a:t>C</a:t>
              </a:r>
              <a:endParaRPr lang="en-GB" b="1" dirty="0"/>
            </a:p>
          </p:txBody>
        </p:sp>
        <p:sp>
          <p:nvSpPr>
            <p:cNvPr id="80" name="Rounded Rectangle 79"/>
            <p:cNvSpPr/>
            <p:nvPr/>
          </p:nvSpPr>
          <p:spPr>
            <a:xfrm>
              <a:off x="3593092" y="5809716"/>
              <a:ext cx="1501675" cy="496020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 smtClean="0">
                  <a:solidFill>
                    <a:schemeClr val="bg1"/>
                  </a:solidFill>
                </a:rPr>
                <a:t>Aspirin + usual care</a:t>
              </a:r>
              <a:endParaRPr lang="en-GB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81" name="Rounded Rectangle 80"/>
            <p:cNvSpPr/>
            <p:nvPr/>
          </p:nvSpPr>
          <p:spPr>
            <a:xfrm>
              <a:off x="5548000" y="5805221"/>
              <a:ext cx="1501675" cy="496020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 smtClean="0">
                  <a:solidFill>
                    <a:schemeClr val="bg1"/>
                  </a:solidFill>
                </a:rPr>
                <a:t>Usual care alone</a:t>
              </a:r>
              <a:endParaRPr lang="en-GB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5125947" y="5858956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 smtClean="0"/>
                <a:t>or</a:t>
              </a:r>
              <a:endParaRPr lang="en-GB" sz="1400" b="1" i="1" dirty="0"/>
            </a:p>
          </p:txBody>
        </p:sp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716893" y="5176374"/>
              <a:ext cx="628240" cy="660490"/>
            </a:xfrm>
            <a:prstGeom prst="rect">
              <a:avLst/>
            </a:prstGeom>
          </p:spPr>
        </p:pic>
        <p:sp>
          <p:nvSpPr>
            <p:cNvPr id="50" name="TextBox 49"/>
            <p:cNvSpPr txBox="1"/>
            <p:nvPr/>
          </p:nvSpPr>
          <p:spPr>
            <a:xfrm>
              <a:off x="3215833" y="5431433"/>
              <a:ext cx="213622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 smtClean="0"/>
                <a:t>anti-thromboembolic therapy</a:t>
              </a:r>
              <a:endParaRPr lang="en-GB" b="1" dirty="0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6421680" y="4784951"/>
            <a:ext cx="4670434" cy="1566963"/>
            <a:chOff x="1827116" y="1532257"/>
            <a:chExt cx="4670434" cy="1566963"/>
          </a:xfrm>
        </p:grpSpPr>
        <p:sp>
          <p:nvSpPr>
            <p:cNvPr id="60" name="Rounded Rectangle 59"/>
            <p:cNvSpPr/>
            <p:nvPr/>
          </p:nvSpPr>
          <p:spPr>
            <a:xfrm>
              <a:off x="1827116" y="1532257"/>
              <a:ext cx="4670434" cy="1566963"/>
            </a:xfrm>
            <a:prstGeom prst="roundRect">
              <a:avLst/>
            </a:prstGeom>
            <a:solidFill>
              <a:schemeClr val="accent2">
                <a:alpha val="50196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2804008" y="2264699"/>
              <a:ext cx="1501675" cy="496020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 err="1" smtClean="0">
                  <a:solidFill>
                    <a:schemeClr val="bg1"/>
                  </a:solidFill>
                </a:rPr>
                <a:t>Baricitinib</a:t>
              </a:r>
              <a:r>
                <a:rPr lang="en-GB" sz="1400" b="1" dirty="0" smtClean="0">
                  <a:solidFill>
                    <a:schemeClr val="bg1"/>
                  </a:solidFill>
                </a:rPr>
                <a:t> + usual care</a:t>
              </a:r>
              <a:endParaRPr lang="en-GB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4758916" y="2260204"/>
              <a:ext cx="1501675" cy="496020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 smtClean="0">
                  <a:solidFill>
                    <a:schemeClr val="bg1"/>
                  </a:solidFill>
                </a:rPr>
                <a:t>Usual care alone</a:t>
              </a:r>
              <a:endParaRPr lang="en-GB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64" name="Oval 63"/>
            <p:cNvSpPr/>
            <p:nvPr/>
          </p:nvSpPr>
          <p:spPr>
            <a:xfrm>
              <a:off x="1966933" y="2242151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 smtClean="0"/>
                <a:t>D</a:t>
              </a:r>
              <a:endParaRPr lang="en-GB" b="1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4336863" y="2313939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 smtClean="0"/>
                <a:t>or</a:t>
              </a:r>
              <a:endParaRPr lang="en-GB" sz="1400" b="1" i="1" dirty="0"/>
            </a:p>
          </p:txBody>
        </p:sp>
        <p:pic>
          <p:nvPicPr>
            <p:cNvPr id="66" name="Picture 6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84927" y="1716923"/>
              <a:ext cx="589117" cy="589117"/>
            </a:xfrm>
            <a:prstGeom prst="rect">
              <a:avLst/>
            </a:prstGeom>
          </p:spPr>
        </p:pic>
        <p:sp>
          <p:nvSpPr>
            <p:cNvPr id="76" name="TextBox 75"/>
            <p:cNvSpPr txBox="1"/>
            <p:nvPr/>
          </p:nvSpPr>
          <p:spPr>
            <a:xfrm>
              <a:off x="2494534" y="1848830"/>
              <a:ext cx="21395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 smtClean="0"/>
                <a:t>early immunomodulation - 2</a:t>
              </a:r>
              <a:endParaRPr lang="en-GB" b="1" dirty="0"/>
            </a:p>
          </p:txBody>
        </p:sp>
      </p:grpSp>
      <p:sp>
        <p:nvSpPr>
          <p:cNvPr id="19" name="Left-Right Arrow 18"/>
          <p:cNvSpPr/>
          <p:nvPr/>
        </p:nvSpPr>
        <p:spPr>
          <a:xfrm rot="18914775">
            <a:off x="5154910" y="3754028"/>
            <a:ext cx="2143934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Left-Right Arrow 76"/>
          <p:cNvSpPr/>
          <p:nvPr/>
        </p:nvSpPr>
        <p:spPr>
          <a:xfrm rot="2685225" flipV="1">
            <a:off x="5136375" y="3729963"/>
            <a:ext cx="2143934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5777822" y="3510903"/>
            <a:ext cx="861040" cy="8610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/>
              <a:t>R</a:t>
            </a:r>
            <a:endParaRPr lang="en-GB" b="1" dirty="0"/>
          </a:p>
        </p:txBody>
      </p:sp>
      <p:sp>
        <p:nvSpPr>
          <p:cNvPr id="79" name="Right Arrow 78"/>
          <p:cNvSpPr/>
          <p:nvPr/>
        </p:nvSpPr>
        <p:spPr>
          <a:xfrm>
            <a:off x="6875154" y="3428491"/>
            <a:ext cx="4385763" cy="1049112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Outcomes collected at earliest of death, discharge or 28 days</a:t>
            </a:r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19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Randomisation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If a study treatment is contraindicated in a given patient, then they </a:t>
            </a:r>
            <a:r>
              <a:rPr lang="en-GB" b="1" dirty="0"/>
              <a:t>can still be randomised</a:t>
            </a:r>
          </a:p>
          <a:p>
            <a:endParaRPr lang="en-GB" b="1" dirty="0"/>
          </a:p>
          <a:p>
            <a:r>
              <a:rPr lang="en-GB" dirty="0"/>
              <a:t>Randomisation will allocate them to one of the other treatments</a:t>
            </a:r>
          </a:p>
          <a:p>
            <a:endParaRPr lang="en-GB" dirty="0"/>
          </a:p>
          <a:p>
            <a:r>
              <a:rPr lang="en-GB" dirty="0"/>
              <a:t>Randomisation is ‘simple’ (i.e. no stratification or minimisation)</a:t>
            </a:r>
          </a:p>
          <a:p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7A80C19F-8F9A-4C95-B286-27E1C559F7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19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While COVID-19 is a mild disease in the majority, a significant minority require hospitalisation and face significant risks of morbidity and mortality</a:t>
            </a:r>
          </a:p>
          <a:p>
            <a:endParaRPr lang="en-GB" dirty="0"/>
          </a:p>
          <a:p>
            <a:r>
              <a:rPr lang="en-GB" dirty="0" smtClean="0"/>
              <a:t>RECOVERY is currently testing immunomodulatory, antibody-based and anti-thrombotic therapies to assess their effects on major morbidity and mortality</a:t>
            </a:r>
          </a:p>
          <a:p>
            <a:endParaRPr lang="en-GB" dirty="0"/>
          </a:p>
          <a:p>
            <a:r>
              <a:rPr lang="en-GB" dirty="0" smtClean="0"/>
              <a:t>Other arms may be added to (or removed from) the ‘platform’ in the future</a:t>
            </a:r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96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0" ma:contentTypeDescription="Create a new document." ma:contentTypeScope="" ma:versionID="be7b01c1c9d9854398bd08dda007f5bd">
  <xsd:schema xmlns:xsd="http://www.w3.org/2001/XMLSchema" xmlns:xs="http://www.w3.org/2001/XMLSchema" xmlns:p="http://schemas.microsoft.com/office/2006/metadata/properties" xmlns:ns2="137f62fc-0309-469d-96f8-244e1f51aa13" targetNamespace="http://schemas.microsoft.com/office/2006/metadata/properties" ma:root="true" ma:fieldsID="b39352b5c98516622efad58e43a4abc4" ns2:_="">
    <xsd:import namespace="137f62fc-0309-469d-96f8-244e1f51aa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2D19B7E-5C3B-4393-92C9-97F8532F8553}"/>
</file>

<file path=customXml/itemProps2.xml><?xml version="1.0" encoding="utf-8"?>
<ds:datastoreItem xmlns:ds="http://schemas.openxmlformats.org/officeDocument/2006/customXml" ds:itemID="{B412AD73-C1FD-49B0-ACF6-15D917CCBFA5}">
  <ds:schemaRefs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137f62fc-0309-469d-96f8-244e1f51aa13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A2729FF-E1F5-43DA-A95B-34B39733FEA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2977</TotalTime>
  <Words>396</Words>
  <Application>Microsoft Office PowerPoint</Application>
  <PresentationFormat>Widescreen</PresentationFormat>
  <Paragraphs>64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 Randomised Evaluation of COVID-19 Therapy: the RECOVERY trial</vt:lpstr>
      <vt:lpstr>Background</vt:lpstr>
      <vt:lpstr>Previous results from RECOVERY</vt:lpstr>
      <vt:lpstr>Eligibility and outcomes</vt:lpstr>
      <vt:lpstr>Current design</vt:lpstr>
      <vt:lpstr>Randomisation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Richard Haynes</cp:lastModifiedBy>
  <cp:revision>81</cp:revision>
  <cp:lastPrinted>2020-03-18T19:42:16Z</cp:lastPrinted>
  <dcterms:created xsi:type="dcterms:W3CDTF">2020-03-14T13:47:38Z</dcterms:created>
  <dcterms:modified xsi:type="dcterms:W3CDTF">2021-01-26T13:16:04Z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