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83" r:id="rId6"/>
    <p:sldId id="295" r:id="rId7"/>
    <p:sldId id="294" r:id="rId8"/>
    <p:sldId id="293" r:id="rId9"/>
    <p:sldId id="292" r:id="rId10"/>
    <p:sldId id="290" r:id="rId11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Fleming" initials="PF" lastIdx="1" clrIdx="0">
    <p:extLst>
      <p:ext uri="{19B8F6BF-5375-455C-9EA6-DF929625EA0E}">
        <p15:presenceInfo xmlns:p15="http://schemas.microsoft.com/office/powerpoint/2012/main" userId="Paul Flemi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4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Randomised Evaluation of COVID-19 Therapy:</a:t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dirty="0"/>
              <a:t>Additional</a:t>
            </a:r>
            <a:r>
              <a:rPr lang="en-GB" b="1" dirty="0"/>
              <a:t> </a:t>
            </a:r>
            <a:r>
              <a:rPr lang="en-GB" dirty="0"/>
              <a:t>specific information for </a:t>
            </a:r>
          </a:p>
          <a:p>
            <a:r>
              <a:rPr lang="en-GB" dirty="0"/>
              <a:t>Infants &lt;44 weeks corrected gestational age</a:t>
            </a:r>
          </a:p>
          <a:p>
            <a:r>
              <a:rPr lang="en-GB" dirty="0"/>
              <a:t>23/7/2020</a:t>
            </a:r>
          </a:p>
          <a:p>
            <a:endParaRPr lang="en-GB" b="1" dirty="0"/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85"/>
    </mc:Choice>
    <mc:Fallback xmlns="">
      <p:transition spd="slow" advTm="1768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 dirty="0"/>
              <a:t>Background				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436864"/>
            <a:ext cx="11177899" cy="50464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Transmission of COVID-19 from a mother to her unborn baby is very unlikely and there is a low risk of babies being infected at birth even if born to a confirmed COVID-19 positive mother.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Infection in the neonatal period (less than 28 days old) has been described, but is very rare. The majority of babies who develop COVID-19 present with mild symptoms or are asymptomatic.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Symptomatic babies can present days to weeks after birth.</a:t>
            </a:r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197"/>
    </mc:Choice>
    <mc:Fallback xmlns="">
      <p:transition spd="slow" advTm="3719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 dirty="0"/>
              <a:t>Background, continued …..				</a:t>
            </a:r>
            <a:endParaRPr lang="en-GB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436864"/>
            <a:ext cx="11177899" cy="50464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Up to 44 weeks corrected gestational age, clinicians may chose to treat infants of any gestation on the basis of clinical signs alone if there is a high index of suspicion for COVID-19 infection.  This may especially be the case where the clinical deterioration is not explained by existing neonatal conditions.</a:t>
            </a:r>
          </a:p>
          <a:p>
            <a:pPr>
              <a:lnSpc>
                <a:spcPct val="150000"/>
              </a:lnSpc>
            </a:pPr>
            <a:endParaRPr lang="en-GB" sz="800" dirty="0"/>
          </a:p>
          <a:p>
            <a:pPr>
              <a:lnSpc>
                <a:spcPct val="150000"/>
              </a:lnSpc>
            </a:pPr>
            <a:r>
              <a:rPr lang="en-GB" sz="2400" dirty="0"/>
              <a:t>Where the cause of clinical deterioration or collapse is unknown, the possibility of COVID-19 infection should be considered. </a:t>
            </a:r>
          </a:p>
        </p:txBody>
      </p:sp>
    </p:spTree>
    <p:extLst>
      <p:ext uri="{BB962C8B-B14F-4D97-AF65-F5344CB8AC3E}">
        <p14:creationId xmlns:p14="http://schemas.microsoft.com/office/powerpoint/2010/main" val="161667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603"/>
    </mc:Choice>
    <mc:Fallback xmlns="">
      <p:transition spd="slow" advTm="3260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Background, continued …..				</a:t>
            </a:r>
          </a:p>
        </p:txBody>
      </p:sp>
      <p:sp>
        <p:nvSpPr>
          <p:cNvPr id="6" name="Rectangle 5"/>
          <p:cNvSpPr/>
          <p:nvPr/>
        </p:nvSpPr>
        <p:spPr>
          <a:xfrm>
            <a:off x="495013" y="1788081"/>
            <a:ext cx="11048427" cy="3766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For the few infants who develop suspected or confirmed infection, a robust evidence base is essential to guide the use of effective treatments and to avoid potential harm from severe or life-threatening disease (</a:t>
            </a:r>
            <a:r>
              <a:rPr lang="en-GB" sz="2400" i="1" dirty="0"/>
              <a:t>BAPM guidance, link as below</a:t>
            </a:r>
            <a:r>
              <a:rPr lang="en-GB" sz="2400" dirty="0"/>
              <a:t>).</a:t>
            </a:r>
          </a:p>
          <a:p>
            <a:pPr>
              <a:lnSpc>
                <a:spcPct val="150000"/>
              </a:lnSpc>
            </a:pPr>
            <a:endParaRPr lang="en-GB" sz="8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Royal College of Paediatrics and Child Health (RCPCH) recommend that treatments for COVID-19 should only be used in the context of a treatment trial.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403DF16-000E-B043-843D-8667EB43814D}"/>
              </a:ext>
            </a:extLst>
          </p:cNvPr>
          <p:cNvSpPr/>
          <p:nvPr/>
        </p:nvSpPr>
        <p:spPr>
          <a:xfrm>
            <a:off x="6225540" y="593467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i="1" dirty="0"/>
              <a:t>BAPM – guidance:</a:t>
            </a:r>
          </a:p>
          <a:p>
            <a:r>
              <a:rPr lang="en-GB" i="1" dirty="0"/>
              <a:t>https://hubble-live-assets.s3.amazonaws.com/</a:t>
            </a:r>
            <a:br>
              <a:rPr lang="en-GB" i="1" dirty="0"/>
            </a:br>
            <a:r>
              <a:rPr lang="en-GB" i="1" dirty="0" err="1"/>
              <a:t>bapm</a:t>
            </a:r>
            <a:r>
              <a:rPr lang="en-GB" i="1" dirty="0"/>
              <a:t>/redactor2_assets/files/511/COVID-FAQs_7.5.20final.pdf</a:t>
            </a:r>
          </a:p>
        </p:txBody>
      </p:sp>
    </p:spTree>
    <p:extLst>
      <p:ext uri="{BB962C8B-B14F-4D97-AF65-F5344CB8AC3E}">
        <p14:creationId xmlns:p14="http://schemas.microsoft.com/office/powerpoint/2010/main" val="389643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232"/>
    </mc:Choice>
    <mc:Fallback xmlns="">
      <p:transition spd="slow" advTm="2323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Background, continued ….. 				</a:t>
            </a:r>
          </a:p>
        </p:txBody>
      </p:sp>
      <p:sp>
        <p:nvSpPr>
          <p:cNvPr id="6" name="Rectangle 5"/>
          <p:cNvSpPr/>
          <p:nvPr/>
        </p:nvSpPr>
        <p:spPr>
          <a:xfrm>
            <a:off x="495013" y="1399461"/>
            <a:ext cx="11048427" cy="5298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It is anticipated that any child with suspicion of COVID-19 being considered for treatment (over and above supportive care), should be enrolled in RECOVERY. </a:t>
            </a:r>
          </a:p>
          <a:p>
            <a:pPr>
              <a:lnSpc>
                <a:spcPct val="150000"/>
              </a:lnSpc>
            </a:pPr>
            <a:endParaRPr lang="en-GB" sz="12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Criteria for treating infants who are &lt;44 weeks corrected gestational age include the following, these should also be considered as criteria for entry to RECOVERY:	  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2400" dirty="0"/>
              <a:t>Increase in respiratory support to maintain oxygen saturations within accepted limits that is new or above a baby’s previous baseline, 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2400" dirty="0"/>
              <a:t>signs of sepsis with shock, 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2400" dirty="0"/>
              <a:t>encephalopathy, 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sz="2400" dirty="0"/>
              <a:t>multi-organ failure. </a:t>
            </a:r>
          </a:p>
        </p:txBody>
      </p:sp>
    </p:spTree>
    <p:extLst>
      <p:ext uri="{BB962C8B-B14F-4D97-AF65-F5344CB8AC3E}">
        <p14:creationId xmlns:p14="http://schemas.microsoft.com/office/powerpoint/2010/main" val="328705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800"/>
    </mc:Choice>
    <mc:Fallback xmlns="">
      <p:transition spd="slow" advTm="378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38B57-1A4D-7541-B75D-B904ADF8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information leaflets and Consent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905B9-1254-D64A-9FA7-5D85D36DB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Parents of infants with the information leaflet, this details treatments in older children and PIMS-TS as well. The parent / guardian should sign the consent form.</a:t>
            </a:r>
          </a:p>
          <a:p>
            <a:pPr>
              <a:lnSpc>
                <a:spcPct val="150000"/>
              </a:lnSpc>
            </a:pPr>
            <a:endParaRPr lang="en-US" sz="800" dirty="0"/>
          </a:p>
          <a:p>
            <a:pPr>
              <a:lnSpc>
                <a:spcPct val="150000"/>
              </a:lnSpc>
            </a:pPr>
            <a:r>
              <a:rPr lang="en-US" dirty="0"/>
              <a:t>Witnessed consent may be obtained over the telephone or web video link if hospital visiting rules or parental infection mean a parent / guardian cannot be physically present.</a:t>
            </a:r>
          </a:p>
        </p:txBody>
      </p:sp>
    </p:spTree>
    <p:extLst>
      <p:ext uri="{BB962C8B-B14F-4D97-AF65-F5344CB8AC3E}">
        <p14:creationId xmlns:p14="http://schemas.microsoft.com/office/powerpoint/2010/main" val="115320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166"/>
    </mc:Choice>
    <mc:Fallback xmlns="">
      <p:transition spd="slow" advTm="27166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0B060-92A9-ED4B-AC92-19DA89B28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Treatments for infants &lt;44 weeks corrected gestational 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2D9F4-724C-8E4A-AA8B-C7C4BE3C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1" y="1336431"/>
            <a:ext cx="11535399" cy="552156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For first stage interventions, options open to babies &lt;44 weeks corrected gestational age (CGA):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       </a:t>
            </a:r>
            <a:r>
              <a:rPr lang="en-US" dirty="0" err="1"/>
              <a:t>Randomisation</a:t>
            </a:r>
            <a:r>
              <a:rPr lang="en-US" dirty="0"/>
              <a:t> 1A: 				</a:t>
            </a:r>
            <a:r>
              <a:rPr lang="en-US" dirty="0" err="1"/>
              <a:t>Randomisation</a:t>
            </a:r>
            <a:r>
              <a:rPr lang="en-US" dirty="0"/>
              <a:t> 1B:				</a:t>
            </a:r>
          </a:p>
          <a:p>
            <a:pPr lvl="1">
              <a:lnSpc>
                <a:spcPct val="170000"/>
              </a:lnSpc>
            </a:pPr>
            <a:r>
              <a:rPr lang="en-US" dirty="0"/>
              <a:t>Hydrocortisone 				</a:t>
            </a:r>
            <a:r>
              <a:rPr lang="en-US"/>
              <a:t>No options</a:t>
            </a:r>
            <a:r>
              <a:rPr lang="en-US" dirty="0"/>
              <a:t>				</a:t>
            </a:r>
          </a:p>
          <a:p>
            <a:pPr lvl="1">
              <a:lnSpc>
                <a:spcPct val="170000"/>
              </a:lnSpc>
            </a:pPr>
            <a:r>
              <a:rPr lang="en-US" dirty="0"/>
              <a:t>No additional treatment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The hydrocortisone option is specific to infants CGA &lt;44 weeks and is not available to older infants and children</a:t>
            </a:r>
          </a:p>
          <a:p>
            <a:pPr>
              <a:lnSpc>
                <a:spcPct val="170000"/>
              </a:lnSpc>
            </a:pPr>
            <a:r>
              <a:rPr lang="en-US" sz="2500" dirty="0"/>
              <a:t>The second </a:t>
            </a:r>
            <a:r>
              <a:rPr lang="en-US" sz="2500" dirty="0" err="1"/>
              <a:t>randomisation</a:t>
            </a:r>
            <a:r>
              <a:rPr lang="en-US" sz="2500" dirty="0"/>
              <a:t> to Tocilizumab vs no additional treatment is NOT available to children less than 1 year.  </a:t>
            </a:r>
          </a:p>
          <a:p>
            <a:pPr>
              <a:lnSpc>
                <a:spcPct val="170000"/>
              </a:lnSpc>
            </a:pPr>
            <a:r>
              <a:rPr lang="en-US" sz="2400" dirty="0"/>
              <a:t>Specific neonatal and </a:t>
            </a:r>
            <a:r>
              <a:rPr lang="en-US" sz="2400" dirty="0" err="1"/>
              <a:t>paediatric</a:t>
            </a:r>
            <a:r>
              <a:rPr lang="en-US" sz="2400" dirty="0"/>
              <a:t> drug dosing and administration is available in the Frequently Asked Questions document on the RECOVERY website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F5CEC47-3A28-3A44-BAFB-C07339508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158" y="552032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" pitchFamily="2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81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796"/>
    </mc:Choice>
    <mc:Fallback xmlns="">
      <p:transition spd="slow" advTm="63796"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0" ma:contentTypeDescription="Create a new document." ma:contentTypeScope="" ma:versionID="be7b01c1c9d9854398bd08dda007f5bd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b39352b5c98516622efad58e43a4abc4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479A91-0C85-4EC2-AE85-AA71C2C0F7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07b64a12-c14a-4a19-9dcb-6351a43e3aea"/>
    <ds:schemaRef ds:uri="http://schemas.microsoft.com/office/infopath/2007/PartnerControls"/>
    <ds:schemaRef ds:uri="http://schemas.openxmlformats.org/package/2006/metadata/core-properties"/>
    <ds:schemaRef ds:uri="6a5b09a2-01d5-4a1b-bc34-60f247c83f3d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2477</TotalTime>
  <Words>578</Words>
  <Application>Microsoft Macintosh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Helvetica</vt:lpstr>
      <vt:lpstr>Office Theme</vt:lpstr>
      <vt:lpstr> Randomised Evaluation of COVID-19 Therapy: the RECOVERY trial</vt:lpstr>
      <vt:lpstr>Background       </vt:lpstr>
      <vt:lpstr>Background, continued …..    </vt:lpstr>
      <vt:lpstr>Background, continued …..    </vt:lpstr>
      <vt:lpstr>Background, continued …..     </vt:lpstr>
      <vt:lpstr>Patient information leaflets and Consent</vt:lpstr>
      <vt:lpstr>Treatments for infants &lt;44 weeks corrected gestational 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Chrissie  Jones</cp:lastModifiedBy>
  <cp:revision>102</cp:revision>
  <cp:lastPrinted>2020-03-18T19:42:16Z</cp:lastPrinted>
  <dcterms:created xsi:type="dcterms:W3CDTF">2020-03-14T13:47:38Z</dcterms:created>
  <dcterms:modified xsi:type="dcterms:W3CDTF">2021-02-01T17:27:12Z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