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85" r:id="rId5"/>
    <p:sldId id="305" r:id="rId6"/>
    <p:sldId id="318" r:id="rId7"/>
    <p:sldId id="321" r:id="rId8"/>
    <p:sldId id="319" r:id="rId9"/>
    <p:sldId id="320" r:id="rId10"/>
    <p:sldId id="331" r:id="rId11"/>
    <p:sldId id="324" r:id="rId12"/>
    <p:sldId id="325" r:id="rId13"/>
    <p:sldId id="323" r:id="rId14"/>
    <p:sldId id="326" r:id="rId15"/>
    <p:sldId id="327" r:id="rId16"/>
    <p:sldId id="328" r:id="rId17"/>
    <p:sldId id="329" r:id="rId18"/>
    <p:sldId id="330" r:id="rId19"/>
  </p:sldIdLst>
  <p:sldSz cx="12192000" cy="6858000"/>
  <p:notesSz cx="6881813" cy="96615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5" autoAdjust="0"/>
    <p:restoredTop sz="79241"/>
  </p:normalViewPr>
  <p:slideViewPr>
    <p:cSldViewPr snapToGrid="0">
      <p:cViewPr varScale="1">
        <p:scale>
          <a:sx n="91" d="100"/>
          <a:sy n="91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02C66-25AF-9140-880C-04EAF8714B35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5E22-45DF-5241-B424-3A35CB5C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01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20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1BAB-88B5-554F-92D1-884284FDC3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15E22-45DF-5241-B424-3A35CB5C79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Dimethyl fumarate (DMF): Early Phase Assessment</a:t>
            </a:r>
          </a:p>
          <a:p>
            <a:r>
              <a:rPr lang="en-GB" b="1" dirty="0"/>
              <a:t>Research Team Training Material</a:t>
            </a:r>
          </a:p>
          <a:p>
            <a:endParaRPr lang="en-GB" b="1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spd="slow" advTm="95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B8A8-7D4E-624D-A48F-F4703D3F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</a:t>
            </a:r>
            <a:r>
              <a:rPr lang="en-US" dirty="0"/>
              <a:t> Ratio </a:t>
            </a:r>
            <a:r>
              <a:rPr lang="en-US" dirty="0" err="1"/>
              <a:t>Randomisation</a:t>
            </a:r>
            <a:r>
              <a:rPr lang="en-US" dirty="0"/>
              <a:t> form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39DED9-30B3-4546-9C8A-3B72F06BA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4" r="6580" b="10553"/>
          <a:stretch/>
        </p:blipFill>
        <p:spPr>
          <a:xfrm>
            <a:off x="116879" y="1784555"/>
            <a:ext cx="11932553" cy="4121737"/>
          </a:xfrm>
        </p:spPr>
      </p:pic>
    </p:spTree>
    <p:extLst>
      <p:ext uri="{BB962C8B-B14F-4D97-AF65-F5344CB8AC3E}">
        <p14:creationId xmlns:p14="http://schemas.microsoft.com/office/powerpoint/2010/main" val="34670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0"/>
    </mc:Choice>
    <mc:Fallback xmlns="">
      <p:transition spd="slow" advTm="349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B868-9C28-0746-B161-DD7F0D27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 </a:t>
            </a:r>
            <a:r>
              <a:rPr lang="en-US" dirty="0"/>
              <a:t>Ratio Follow-up form</a:t>
            </a:r>
          </a:p>
        </p:txBody>
      </p:sp>
      <p:pic>
        <p:nvPicPr>
          <p:cNvPr id="4" name="Content Placeholder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0F2B7AC-705A-3C4E-A5D9-53A1491A4D6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3999" t="43928" r="13778" b="21066"/>
          <a:stretch/>
        </p:blipFill>
        <p:spPr bwMode="auto">
          <a:xfrm>
            <a:off x="695932" y="1946787"/>
            <a:ext cx="10515600" cy="342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06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9"/>
    </mc:Choice>
    <mc:Fallback xmlns="">
      <p:transition spd="slow" advTm="258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8088-3552-D64D-8273-2A20A373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Scale Score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03FEC1-C650-7440-8686-2218DE0AC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44527"/>
              </p:ext>
            </p:extLst>
          </p:nvPr>
        </p:nvGraphicFramePr>
        <p:xfrm>
          <a:off x="838200" y="3209812"/>
          <a:ext cx="7170174" cy="2523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472">
                  <a:extLst>
                    <a:ext uri="{9D8B030D-6E8A-4147-A177-3AD203B41FA5}">
                      <a16:colId xmlns:a16="http://schemas.microsoft.com/office/drawing/2014/main" val="2625439476"/>
                    </a:ext>
                  </a:extLst>
                </a:gridCol>
                <a:gridCol w="5932702">
                  <a:extLst>
                    <a:ext uri="{9D8B030D-6E8A-4147-A177-3AD203B41FA5}">
                      <a16:colId xmlns:a16="http://schemas.microsoft.com/office/drawing/2014/main" val="4263419227"/>
                    </a:ext>
                  </a:extLst>
                </a:gridCol>
              </a:tblGrid>
              <a:tr h="29127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Score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Descriptor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858458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Discharged (alive)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0702311"/>
                  </a:ext>
                </a:extLst>
              </a:tr>
              <a:tr h="310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In hospital, not requiring oxygen, not requiring medical care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881120"/>
                  </a:ext>
                </a:extLst>
              </a:tr>
              <a:tr h="35347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hospital, not requiring oxygen, requiring medical care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491741"/>
                  </a:ext>
                </a:extLst>
              </a:tr>
              <a:tr h="29766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In hospital requiring oxygen by simple face mask or nasal prongs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34087"/>
                  </a:ext>
                </a:extLst>
              </a:tr>
              <a:tr h="35347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hospital requiring high flow nasal oxygen, CPAP or NIV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664071"/>
                  </a:ext>
                </a:extLst>
              </a:tr>
              <a:tr h="3348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hospital, requiring invasive mechanical ventilation or ECMO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803121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Death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9413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8E95B2-DB59-574F-84D7-057E5D302F08}"/>
              </a:ext>
            </a:extLst>
          </p:cNvPr>
          <p:cNvSpPr txBox="1"/>
          <p:nvPr/>
        </p:nvSpPr>
        <p:spPr>
          <a:xfrm>
            <a:off x="470719" y="1659505"/>
            <a:ext cx="112984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Measured daily at ~12:00pm from medical records  from study day 2 until day 10 or discharge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9"/>
    </mc:Choice>
    <mc:Fallback xmlns="">
      <p:transition spd="slow" advTm="1003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C1E7-E541-E546-9ECB-3DD96662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Results</a:t>
            </a:r>
          </a:p>
        </p:txBody>
      </p:sp>
      <p:pic>
        <p:nvPicPr>
          <p:cNvPr id="4" name="Content Placeholder 3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90FEEBFD-D13F-E046-A947-60B9416620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3556" t="28801" r="11556" b="45244"/>
          <a:stretch/>
        </p:blipFill>
        <p:spPr bwMode="auto">
          <a:xfrm>
            <a:off x="507206" y="3561315"/>
            <a:ext cx="11177588" cy="2421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DB333-CC4E-2143-A6A5-706A15896096}"/>
              </a:ext>
            </a:extLst>
          </p:cNvPr>
          <p:cNvSpPr txBox="1"/>
          <p:nvPr/>
        </p:nvSpPr>
        <p:spPr>
          <a:xfrm>
            <a:off x="796413" y="1622323"/>
            <a:ext cx="1067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 blood CRP, creatinine and ALT/AST on days 3, 5 and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routine clinical care blood test results or perform blood test on patient for routine analysis</a:t>
            </a:r>
          </a:p>
        </p:txBody>
      </p:sp>
    </p:spTree>
    <p:extLst>
      <p:ext uri="{BB962C8B-B14F-4D97-AF65-F5344CB8AC3E}">
        <p14:creationId xmlns:p14="http://schemas.microsoft.com/office/powerpoint/2010/main" val="8576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4"/>
    </mc:Choice>
    <mc:Fallback xmlns="">
      <p:transition spd="slow" advTm="570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0FC0-01B8-F746-9C84-69988064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DMF Adverse Events and 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D546-78BB-C441-86B8-D90337E9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Adverse Events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Presence of </a:t>
            </a:r>
            <a:r>
              <a:rPr lang="en-US" i="1" dirty="0"/>
              <a:t>new </a:t>
            </a:r>
            <a:r>
              <a:rPr lang="en-US" dirty="0" err="1"/>
              <a:t>diarrhoea</a:t>
            </a:r>
            <a:r>
              <a:rPr lang="en-US" dirty="0"/>
              <a:t> or flushing</a:t>
            </a:r>
          </a:p>
          <a:p>
            <a:pPr lvl="1"/>
            <a:r>
              <a:rPr lang="en-US" dirty="0"/>
              <a:t>Participant-rated severity (or clinician if patient unable to give answer)</a:t>
            </a:r>
          </a:p>
          <a:p>
            <a:r>
              <a:rPr lang="en-US" dirty="0"/>
              <a:t>Adherence</a:t>
            </a:r>
          </a:p>
          <a:p>
            <a:pPr lvl="1"/>
            <a:r>
              <a:rPr lang="en-US" dirty="0"/>
              <a:t>DMF dose in last 24 hours</a:t>
            </a:r>
          </a:p>
          <a:p>
            <a:pPr lvl="1"/>
            <a:r>
              <a:rPr lang="en-US" dirty="0"/>
              <a:t>Reason for discontinuation (if applicable)</a:t>
            </a:r>
          </a:p>
          <a:p>
            <a:pPr lvl="1"/>
            <a:r>
              <a:rPr lang="en-US" dirty="0"/>
              <a:t>Total days DMF taken for on day 10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195424-28A3-464B-97B2-7A7B0B76AD89}"/>
              </a:ext>
            </a:extLst>
          </p:cNvPr>
          <p:cNvPicPr/>
          <p:nvPr/>
        </p:nvPicPr>
        <p:blipFill rotWithShape="1">
          <a:blip r:embed="rId3"/>
          <a:srcRect l="14445" t="39467" r="13333" b="47377"/>
          <a:stretch/>
        </p:blipFill>
        <p:spPr bwMode="auto">
          <a:xfrm>
            <a:off x="838200" y="2262311"/>
            <a:ext cx="9332742" cy="11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0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83"/>
    </mc:Choice>
    <mc:Fallback xmlns="">
      <p:transition spd="slow" advTm="5108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2B22-E430-D74D-A1BB-E9FE4B9A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timing of outcome measures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E6BFD0-6E51-5845-98C2-A2AA7F143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7396"/>
              </p:ext>
            </p:extLst>
          </p:nvPr>
        </p:nvGraphicFramePr>
        <p:xfrm>
          <a:off x="838200" y="1644042"/>
          <a:ext cx="10515600" cy="3710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054">
                  <a:extLst>
                    <a:ext uri="{9D8B030D-6E8A-4147-A177-3AD203B41FA5}">
                      <a16:colId xmlns:a16="http://schemas.microsoft.com/office/drawing/2014/main" val="4052493760"/>
                    </a:ext>
                  </a:extLst>
                </a:gridCol>
                <a:gridCol w="721383">
                  <a:extLst>
                    <a:ext uri="{9D8B030D-6E8A-4147-A177-3AD203B41FA5}">
                      <a16:colId xmlns:a16="http://schemas.microsoft.com/office/drawing/2014/main" val="80265896"/>
                    </a:ext>
                  </a:extLst>
                </a:gridCol>
                <a:gridCol w="722506">
                  <a:extLst>
                    <a:ext uri="{9D8B030D-6E8A-4147-A177-3AD203B41FA5}">
                      <a16:colId xmlns:a16="http://schemas.microsoft.com/office/drawing/2014/main" val="1802664839"/>
                    </a:ext>
                  </a:extLst>
                </a:gridCol>
                <a:gridCol w="722506">
                  <a:extLst>
                    <a:ext uri="{9D8B030D-6E8A-4147-A177-3AD203B41FA5}">
                      <a16:colId xmlns:a16="http://schemas.microsoft.com/office/drawing/2014/main" val="1636694829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207773772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776695020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3486043296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442302468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328182358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555479349"/>
                    </a:ext>
                  </a:extLst>
                </a:gridCol>
                <a:gridCol w="721383">
                  <a:extLst>
                    <a:ext uri="{9D8B030D-6E8A-4147-A177-3AD203B41FA5}">
                      <a16:colId xmlns:a16="http://schemas.microsoft.com/office/drawing/2014/main" val="3771824737"/>
                    </a:ext>
                  </a:extLst>
                </a:gridCol>
              </a:tblGrid>
              <a:tr h="97980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Outcome measure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1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2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3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4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5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6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7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8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9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10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835426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S/F</a:t>
                      </a:r>
                      <a:r>
                        <a:rPr lang="en-GB" sz="2400" baseline="-25000" dirty="0">
                          <a:solidFill>
                            <a:schemeClr val="bg1"/>
                          </a:solidFill>
                          <a:effectLst/>
                        </a:rPr>
                        <a:t>94 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920475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Ordinal Scale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346492"/>
                  </a:ext>
                </a:extLst>
              </a:tr>
              <a:tr h="91026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Laboratory results (CRP, creatinine, ALT/AST)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479390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Adverse events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471915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Adherence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650309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0F13E689-D1A1-644B-90D1-50367A95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587232"/>
            <a:ext cx="1051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Day 1 = Day of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randomisation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S/F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94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measurement at day 1 collected as part of the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randomisation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form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Outcome measurement stops at day 10 (or discharge if sooner)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52"/>
    </mc:Choice>
    <mc:Fallback xmlns="">
      <p:transition spd="slow" advTm="393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741"/>
            <a:ext cx="10568991" cy="1325563"/>
          </a:xfrm>
        </p:spPr>
        <p:txBody>
          <a:bodyPr/>
          <a:lstStyle/>
          <a:p>
            <a:r>
              <a:rPr lang="en-GB" dirty="0"/>
              <a:t>Design including Dimethyl fumarate (DMF)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1035" y="1532869"/>
            <a:ext cx="616065" cy="4819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46563" y="3616266"/>
            <a:ext cx="4656556" cy="66985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Participants enter ≥1 randomisation A-D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07191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075204" y="1571528"/>
            <a:ext cx="4670434" cy="1566963"/>
            <a:chOff x="1816492" y="1520824"/>
            <a:chExt cx="4670434" cy="1566963"/>
          </a:xfrm>
        </p:grpSpPr>
        <p:sp>
          <p:nvSpPr>
            <p:cNvPr id="3" name="Rounded Rectangle 2"/>
            <p:cNvSpPr/>
            <p:nvPr/>
          </p:nvSpPr>
          <p:spPr>
            <a:xfrm>
              <a:off x="1816492" y="1520824"/>
              <a:ext cx="4670434" cy="1566963"/>
            </a:xfrm>
            <a:prstGeom prst="roundRect">
              <a:avLst/>
            </a:prstGeom>
            <a:solidFill>
              <a:srgbClr val="9E315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576142" y="2317287"/>
              <a:ext cx="919704" cy="431964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Colchicine + usual care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026513" y="2313939"/>
              <a:ext cx="1249187" cy="428205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42" y="1608359"/>
              <a:ext cx="589117" cy="589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98920" y="1804936"/>
              <a:ext cx="2095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- 1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3182" y="1534805"/>
            <a:ext cx="4670434" cy="1566963"/>
            <a:chOff x="6639082" y="1534805"/>
            <a:chExt cx="4670434" cy="1566963"/>
          </a:xfrm>
        </p:grpSpPr>
        <p:sp>
          <p:nvSpPr>
            <p:cNvPr id="51" name="Rounded Rectangle 50"/>
            <p:cNvSpPr/>
            <p:nvPr/>
          </p:nvSpPr>
          <p:spPr>
            <a:xfrm>
              <a:off x="6639082" y="1534805"/>
              <a:ext cx="4670434" cy="1566963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r="33125"/>
            <a:stretch/>
          </p:blipFill>
          <p:spPr>
            <a:xfrm flipH="1">
              <a:off x="6775717" y="1721749"/>
              <a:ext cx="460978" cy="524537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9569379" y="2297394"/>
              <a:ext cx="1504426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Usual care alone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09258" y="2302589"/>
              <a:ext cx="1506889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REGN-COV2 </a:t>
              </a:r>
              <a:r>
                <a:rPr lang="en-GB" sz="1400" b="1" dirty="0" err="1">
                  <a:solidFill>
                    <a:schemeClr val="tx1"/>
                  </a:solidFill>
                </a:rPr>
                <a:t>mAb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708996" y="224899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36293" y="238132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0258" y="1893683"/>
              <a:ext cx="1774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antibody-based therapy</a:t>
              </a:r>
              <a:endParaRPr lang="en-GB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6051" y="4784951"/>
            <a:ext cx="4670434" cy="1566963"/>
            <a:chOff x="2574044" y="5053382"/>
            <a:chExt cx="4670434" cy="1566963"/>
          </a:xfrm>
        </p:grpSpPr>
        <p:sp>
          <p:nvSpPr>
            <p:cNvPr id="53" name="Rounded Rectangle 52"/>
            <p:cNvSpPr/>
            <p:nvPr/>
          </p:nvSpPr>
          <p:spPr>
            <a:xfrm>
              <a:off x="2574044" y="5053382"/>
              <a:ext cx="4670434" cy="1566963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752141" y="5779039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593092" y="5809716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Aspirin + usual care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548000" y="5805221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25947" y="585895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16893" y="5176374"/>
              <a:ext cx="628240" cy="66049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215833" y="5431433"/>
              <a:ext cx="2136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anti-thromboembolic therapy</a:t>
              </a:r>
              <a:endParaRPr lang="en-GB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21680" y="4784951"/>
            <a:ext cx="4670434" cy="1566963"/>
            <a:chOff x="1827116" y="1532257"/>
            <a:chExt cx="4670434" cy="1566963"/>
          </a:xfrm>
        </p:grpSpPr>
        <p:sp>
          <p:nvSpPr>
            <p:cNvPr id="60" name="Rounded Rectangle 59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04008" y="2264699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bg1"/>
                  </a:solidFill>
                </a:rPr>
                <a:t>Baricitinib</a:t>
              </a:r>
              <a:r>
                <a:rPr lang="en-GB" sz="1400" b="1" dirty="0">
                  <a:solidFill>
                    <a:schemeClr val="bg1"/>
                  </a:solidFill>
                </a:rPr>
                <a:t> + usual care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494534" y="1848830"/>
              <a:ext cx="2139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- 2</a:t>
              </a:r>
              <a:endParaRPr lang="en-GB" b="1" dirty="0"/>
            </a:p>
          </p:txBody>
        </p:sp>
      </p:grpSp>
      <p:sp>
        <p:nvSpPr>
          <p:cNvPr id="19" name="Left-Right Arrow 18"/>
          <p:cNvSpPr/>
          <p:nvPr/>
        </p:nvSpPr>
        <p:spPr>
          <a:xfrm rot="18914775">
            <a:off x="5154910" y="3754028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Left-Right Arrow 76"/>
          <p:cNvSpPr/>
          <p:nvPr/>
        </p:nvSpPr>
        <p:spPr>
          <a:xfrm rot="2685225" flipV="1">
            <a:off x="5136375" y="3729963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7822" y="3510903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6875154" y="3428491"/>
            <a:ext cx="4385763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70F8923-970C-174E-8E2D-6F753FB02B3E}"/>
              </a:ext>
            </a:extLst>
          </p:cNvPr>
          <p:cNvSpPr/>
          <p:nvPr/>
        </p:nvSpPr>
        <p:spPr>
          <a:xfrm>
            <a:off x="3063963" y="2367487"/>
            <a:ext cx="919704" cy="421581"/>
          </a:xfrm>
          <a:prstGeom prst="roundRect">
            <a:avLst/>
          </a:prstGeom>
          <a:solidFill>
            <a:srgbClr val="9E3159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DMF + usual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6136B-CF11-EA40-868D-D0BBADAFBF1A}"/>
              </a:ext>
            </a:extLst>
          </p:cNvPr>
          <p:cNvSpPr txBox="1"/>
          <p:nvPr/>
        </p:nvSpPr>
        <p:spPr>
          <a:xfrm>
            <a:off x="2762405" y="2480069"/>
            <a:ext cx="383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2BF4B-C097-5A48-85D5-37B00561FA44}"/>
              </a:ext>
            </a:extLst>
          </p:cNvPr>
          <p:cNvSpPr txBox="1"/>
          <p:nvPr/>
        </p:nvSpPr>
        <p:spPr>
          <a:xfrm>
            <a:off x="3961984" y="2480069"/>
            <a:ext cx="404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493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89"/>
    </mc:Choice>
    <mc:Fallback xmlns="">
      <p:transition spd="slow" advTm="347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ED61-49C1-DC47-9960-E896B710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Dimethyl fumarate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F945A-D0B7-5F4D-B4CA-BF9B0F66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Licensed for long-term oral immunomodulatory therapy in relapsing-remitting multiple sclerosis and plaque psoriasis </a:t>
            </a:r>
          </a:p>
          <a:p>
            <a:endParaRPr lang="en-US" dirty="0"/>
          </a:p>
          <a:p>
            <a:r>
              <a:rPr lang="en-US" dirty="0"/>
              <a:t>Proposed modes of action: inhibition of NLRP3 inflammasome activation + anti-viral effect against SARS-CoV-2 </a:t>
            </a:r>
            <a:r>
              <a:rPr lang="en-US" i="1" dirty="0"/>
              <a:t>in vitro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Immunomodulatory agents have produced best therapeutic results for patients with COVID-19 so far</a:t>
            </a:r>
          </a:p>
          <a:p>
            <a:endParaRPr lang="en-US" dirty="0"/>
          </a:p>
          <a:p>
            <a:r>
              <a:rPr lang="en-US" dirty="0"/>
              <a:t>Limited current clinical evidence with DMF in COVID-19: no other clinical trials worldwide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"/>
    </mc:Choice>
    <mc:Fallback xmlns="">
      <p:transition spd="slow" advTm="21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AD6D-9AFE-6046-972C-9DDDE8E9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Dimethyl fumarate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FB609-23A6-7242-9671-888FAA865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Adults ≥18 years old</a:t>
            </a:r>
          </a:p>
          <a:p>
            <a:endParaRPr lang="en-US" dirty="0"/>
          </a:p>
          <a:p>
            <a:r>
              <a:rPr lang="en-US" b="1" dirty="0"/>
              <a:t>Dosing:</a:t>
            </a:r>
          </a:p>
          <a:p>
            <a:pPr lvl="1"/>
            <a:r>
              <a:rPr lang="en-US" dirty="0"/>
              <a:t>By mouth: 120mg every 12 hours for 4 doses followed by 240mg every 12 hours for 8 days (10 days total or until discharge if sooner)</a:t>
            </a:r>
          </a:p>
          <a:p>
            <a:endParaRPr lang="en-US" dirty="0"/>
          </a:p>
          <a:p>
            <a:r>
              <a:rPr lang="en-US" b="1" dirty="0"/>
              <a:t>Contraindications</a:t>
            </a:r>
          </a:p>
          <a:p>
            <a:pPr lvl="1"/>
            <a:r>
              <a:rPr lang="en-US" dirty="0"/>
              <a:t>Pregnancy and breast-feeding (negative pregnancy test result required in women of child-bearing potential)</a:t>
            </a:r>
          </a:p>
          <a:p>
            <a:pPr lvl="1"/>
            <a:r>
              <a:rPr lang="en-US" dirty="0"/>
              <a:t>Known hypersensitivity to excipients in any oral therapy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Side Effects:</a:t>
            </a:r>
          </a:p>
          <a:p>
            <a:pPr lvl="1"/>
            <a:r>
              <a:rPr lang="en-US" dirty="0" err="1"/>
              <a:t>Diarrhoea</a:t>
            </a:r>
            <a:r>
              <a:rPr lang="en-US" dirty="0"/>
              <a:t> and flushing side effects commonly reported but usually mild </a:t>
            </a:r>
          </a:p>
          <a:p>
            <a:pPr lvl="1"/>
            <a:r>
              <a:rPr lang="en-US" dirty="0"/>
              <a:t>Incidence of side effects and DMF discontinuation will be recorded</a:t>
            </a:r>
          </a:p>
          <a:p>
            <a:pPr lvl="1"/>
            <a:r>
              <a:rPr lang="en-US" dirty="0"/>
              <a:t>Dose can be reduced for these symptoms if problematic: 240mg BD -&gt; 120mg BD -&gt; 120mg 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99"/>
    </mc:Choice>
    <mc:Fallback xmlns="">
      <p:transition spd="slow" advTm="867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04DF-B4B6-E349-94E3-405CC055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Phase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8F4B-D1F8-CA49-B80C-9FA12194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UK-CTAP request for RECOVERY to perform early phase assessment of DMF</a:t>
            </a:r>
          </a:p>
          <a:p>
            <a:endParaRPr lang="en-US" dirty="0"/>
          </a:p>
          <a:p>
            <a:r>
              <a:rPr lang="en-US" dirty="0"/>
              <a:t>Additional information is required before considering large-scale assessment of impact on mortality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Estimated to need 400 participants</a:t>
            </a:r>
          </a:p>
          <a:p>
            <a:endParaRPr lang="en-US" dirty="0"/>
          </a:p>
          <a:p>
            <a:r>
              <a:rPr lang="en-US" dirty="0"/>
              <a:t>Review results for decision as to whether to include in main trial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92"/>
    </mc:Choice>
    <mc:Fallback xmlns="">
      <p:transition spd="slow" advTm="380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A6C6-7EE7-ED43-8A83-9E8B6EDA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Phase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271C-71AB-ED41-8B5B-B9AC2AC8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study procedures as for main trial:</a:t>
            </a:r>
          </a:p>
          <a:p>
            <a:pPr lvl="1"/>
            <a:r>
              <a:rPr lang="en-US" dirty="0"/>
              <a:t>Eligibility criteria</a:t>
            </a:r>
          </a:p>
          <a:p>
            <a:pPr lvl="1"/>
            <a:r>
              <a:rPr lang="en-US" dirty="0"/>
              <a:t>Consent process and Patient Information Sheet (updated to include DMF information)</a:t>
            </a:r>
          </a:p>
          <a:p>
            <a:pPr lvl="1"/>
            <a:r>
              <a:rPr lang="en-US" dirty="0" err="1"/>
              <a:t>Randomisation</a:t>
            </a:r>
            <a:r>
              <a:rPr lang="en-US" dirty="0"/>
              <a:t> website – DMF included in Part A </a:t>
            </a:r>
            <a:r>
              <a:rPr lang="en-US" dirty="0" err="1"/>
              <a:t>randomisation</a:t>
            </a:r>
            <a:r>
              <a:rPr lang="en-US" dirty="0"/>
              <a:t> for selected sites</a:t>
            </a:r>
          </a:p>
          <a:p>
            <a:pPr lvl="1"/>
            <a:r>
              <a:rPr lang="en-US"/>
              <a:t>SSAR reporting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/>
              <a:t>Specific outcome measures and follow-up form</a:t>
            </a:r>
          </a:p>
          <a:p>
            <a:pPr lvl="1"/>
            <a:r>
              <a:rPr lang="en-US" dirty="0"/>
              <a:t>Primary outcome: </a:t>
            </a:r>
          </a:p>
          <a:p>
            <a:pPr lvl="2"/>
            <a:r>
              <a:rPr lang="en-US" dirty="0"/>
              <a:t>Non-invasive, bedside measure of patient oxygenation: the S/F</a:t>
            </a:r>
            <a:r>
              <a:rPr lang="en-US" baseline="-25000" dirty="0"/>
              <a:t>94</a:t>
            </a:r>
            <a:r>
              <a:rPr lang="en-US" dirty="0"/>
              <a:t> ratio</a:t>
            </a:r>
          </a:p>
          <a:p>
            <a:pPr lvl="2"/>
            <a:r>
              <a:rPr lang="en-US" dirty="0"/>
              <a:t>Similarities to PaO</a:t>
            </a:r>
            <a:r>
              <a:rPr lang="en-US" baseline="-25000" dirty="0"/>
              <a:t>2</a:t>
            </a:r>
            <a:r>
              <a:rPr lang="en-US" dirty="0"/>
              <a:t>:FiO</a:t>
            </a:r>
            <a:r>
              <a:rPr lang="en-US" baseline="-25000" dirty="0"/>
              <a:t>2</a:t>
            </a:r>
            <a:r>
              <a:rPr lang="en-US" dirty="0"/>
              <a:t> ratio but not requiring arterial blood gases</a:t>
            </a:r>
          </a:p>
          <a:p>
            <a:pPr lvl="1"/>
            <a:r>
              <a:rPr lang="en-US" dirty="0"/>
              <a:t>Other outcome measures: </a:t>
            </a:r>
          </a:p>
          <a:p>
            <a:pPr lvl="2"/>
            <a:r>
              <a:rPr lang="en-US" dirty="0"/>
              <a:t>Simple ordinal scale clinical progression score</a:t>
            </a:r>
          </a:p>
          <a:p>
            <a:pPr lvl="2"/>
            <a:r>
              <a:rPr lang="en-US" dirty="0"/>
              <a:t>Laboratory results: CRP, Creatinine, ALT/AST</a:t>
            </a:r>
          </a:p>
          <a:p>
            <a:pPr lvl="2"/>
            <a:r>
              <a:rPr lang="en-US" dirty="0"/>
              <a:t>Incidence of adverse side effects and treatment adherence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04"/>
    </mc:Choice>
    <mc:Fallback xmlns="">
      <p:transition spd="slow" advTm="1148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C280-A71F-FC48-9A24-4D8845BC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these outcome measures?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7409-5F4F-E04D-9829-88E2C4430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Participants who require the outcome measurements to be completed: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All</a:t>
            </a:r>
            <a:r>
              <a:rPr lang="en-US" b="1" dirty="0"/>
              <a:t> </a:t>
            </a:r>
            <a:r>
              <a:rPr lang="en-US" dirty="0"/>
              <a:t>participants</a:t>
            </a:r>
            <a:r>
              <a:rPr lang="en-US" b="1" dirty="0"/>
              <a:t> </a:t>
            </a:r>
            <a:r>
              <a:rPr lang="en-US" dirty="0"/>
              <a:t>who are </a:t>
            </a:r>
            <a:r>
              <a:rPr lang="en-US" b="1" dirty="0"/>
              <a:t>allocated DMF</a:t>
            </a:r>
            <a:endParaRPr lang="en-US" i="1" dirty="0"/>
          </a:p>
          <a:p>
            <a:r>
              <a:rPr lang="en-US" dirty="0"/>
              <a:t>All participants who are </a:t>
            </a:r>
            <a:r>
              <a:rPr lang="en-US" b="1" dirty="0"/>
              <a:t>allocated usual care</a:t>
            </a:r>
            <a:r>
              <a:rPr lang="en-US" dirty="0"/>
              <a:t> but were eligible for DMF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0"/>
    </mc:Choice>
    <mc:Fallback xmlns="">
      <p:transition spd="slow" advTm="394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7AD6-40BB-694E-8115-D74312EA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</a:t>
            </a:r>
            <a:r>
              <a:rPr lang="en-US" dirty="0"/>
              <a:t>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385D-25C0-3F42-B8BA-F7C06799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596885"/>
            <a:ext cx="8318541" cy="458007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Measure of patient oxygenation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Defined as the ratio of oxygen saturations to percentage fraction of inspired oxygen when the oxygen saturations are &lt;94%</a:t>
            </a:r>
          </a:p>
          <a:p>
            <a:endParaRPr lang="en-GB" dirty="0"/>
          </a:p>
          <a:p>
            <a:r>
              <a:rPr lang="en-GB" dirty="0"/>
              <a:t>Improves accuracy compared with 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sats</a:t>
            </a:r>
            <a:r>
              <a:rPr lang="en-GB" dirty="0"/>
              <a:t> ≥94%</a:t>
            </a:r>
          </a:p>
          <a:p>
            <a:endParaRPr lang="en-GB" dirty="0"/>
          </a:p>
          <a:p>
            <a:r>
              <a:rPr lang="en-GB" dirty="0"/>
              <a:t>Bedside testing performed by research team ~10-30 minutes duration</a:t>
            </a:r>
          </a:p>
          <a:p>
            <a:endParaRPr lang="en-GB" dirty="0"/>
          </a:p>
          <a:p>
            <a:r>
              <a:rPr lang="en-GB" dirty="0"/>
              <a:t>Measured before randomisation and on days 3, 5 and 10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2050" name="Picture 2" descr="Image result for simple oxygen dissociation curve">
            <a:extLst>
              <a:ext uri="{FF2B5EF4-FFF2-40B4-BE49-F238E27FC236}">
                <a16:creationId xmlns:a16="http://schemas.microsoft.com/office/drawing/2014/main" id="{87D9F404-8C3C-3A47-A36F-3FE41473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509" y="2622132"/>
            <a:ext cx="3369258" cy="2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91"/>
    </mc:Choice>
    <mc:Fallback xmlns="">
      <p:transition spd="slow" advTm="652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71A1-3084-6C47-A684-E751F72A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</a:t>
            </a:r>
            <a:r>
              <a:rPr lang="en-US" dirty="0"/>
              <a:t> Ratio</a:t>
            </a:r>
          </a:p>
        </p:txBody>
      </p:sp>
      <p:pic>
        <p:nvPicPr>
          <p:cNvPr id="4" name="Picture" descr="Flowchart for measurement of S/F94">
            <a:extLst>
              <a:ext uri="{FF2B5EF4-FFF2-40B4-BE49-F238E27FC236}">
                <a16:creationId xmlns:a16="http://schemas.microsoft.com/office/drawing/2014/main" id="{CB7524E1-EA92-4E49-A55E-50FE2134B11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b="60000"/>
          <a:stretch/>
        </p:blipFill>
        <p:spPr bwMode="auto">
          <a:xfrm>
            <a:off x="217716" y="1620867"/>
            <a:ext cx="8528077" cy="414856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328CC-087B-AB48-A17B-02673EEFC7DA}"/>
              </a:ext>
            </a:extLst>
          </p:cNvPr>
          <p:cNvSpPr txBox="1"/>
          <p:nvPr/>
        </p:nvSpPr>
        <p:spPr>
          <a:xfrm>
            <a:off x="8055429" y="1620867"/>
            <a:ext cx="39188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Oxygen delivery mode switched to one that measures FiO</a:t>
            </a:r>
            <a:r>
              <a:rPr lang="en-GB" baseline="-25000" dirty="0"/>
              <a:t>2</a:t>
            </a:r>
            <a:r>
              <a:rPr lang="en-GB" dirty="0"/>
              <a:t> accurately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Participant resting in bed with head of bed at 30</a:t>
            </a:r>
            <a:r>
              <a:rPr lang="en-GB" baseline="30000" dirty="0"/>
              <a:t>o</a:t>
            </a:r>
            <a:r>
              <a:rPr lang="en-GB" dirty="0"/>
              <a:t> for at least 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Oxygen reduced until </a:t>
            </a:r>
            <a:r>
              <a:rPr lang="en-GB" dirty="0" err="1"/>
              <a:t>sats</a:t>
            </a:r>
            <a:r>
              <a:rPr lang="en-GB" dirty="0"/>
              <a:t> on pulse oximeter are &lt;94% or the patient is breathing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Short periods of hypoxia (e.g. SpO2 of 80%) are not considered harmful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Monitor participant for signs of distress throughout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Revert patient to previous oxygen therapy on completion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A613-68D5-D24F-BA5C-022708D6423A}"/>
              </a:ext>
            </a:extLst>
          </p:cNvPr>
          <p:cNvSpPr txBox="1"/>
          <p:nvPr/>
        </p:nvSpPr>
        <p:spPr>
          <a:xfrm>
            <a:off x="653143" y="5769429"/>
            <a:ext cx="750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see SOP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9538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81"/>
    </mc:Choice>
    <mc:Fallback xmlns="">
      <p:transition spd="slow" advTm="184281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0" ma:contentTypeDescription="Create a new document." ma:contentTypeScope="" ma:versionID="be7b01c1c9d9854398bd08dda007f5bd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b39352b5c98516622efad58e43a4abc4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2AD73-C1FD-49B0-ACF6-15D917CCBFA5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137f62fc-0309-469d-96f8-244e1f51aa13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BA9DDC-BAD1-4C5A-A047-61771BF57AE4}"/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</TotalTime>
  <Words>933</Words>
  <Application>Microsoft Macintosh PowerPoint</Application>
  <PresentationFormat>Widescreen</PresentationFormat>
  <Paragraphs>225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Arial</vt:lpstr>
      <vt:lpstr>Office Theme</vt:lpstr>
      <vt:lpstr> Randomised Evaluation of COVID-19 Therapy: the RECOVERY trial</vt:lpstr>
      <vt:lpstr>Design including Dimethyl fumarate (DMF)</vt:lpstr>
      <vt:lpstr>Dimethyl fumarate</vt:lpstr>
      <vt:lpstr>Dimethyl fumarate</vt:lpstr>
      <vt:lpstr>Early Phase assessment</vt:lpstr>
      <vt:lpstr>Early Phase assessment</vt:lpstr>
      <vt:lpstr>Who needs these outcome measures?</vt:lpstr>
      <vt:lpstr>S/F94 Ratio</vt:lpstr>
      <vt:lpstr>S/F94 Ratio</vt:lpstr>
      <vt:lpstr>S/F94 Ratio Randomisation form</vt:lpstr>
      <vt:lpstr>S/F94 Ratio Follow-up form</vt:lpstr>
      <vt:lpstr>Ordinal Scale Score</vt:lpstr>
      <vt:lpstr>Lab Results</vt:lpstr>
      <vt:lpstr>DMF Adverse Events and Adherence</vt:lpstr>
      <vt:lpstr>Summary of timing of outcome measures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Lucy Frost</cp:lastModifiedBy>
  <cp:revision>455</cp:revision>
  <cp:lastPrinted>2020-03-18T19:42:16Z</cp:lastPrinted>
  <dcterms:created xsi:type="dcterms:W3CDTF">2020-03-14T13:47:38Z</dcterms:created>
  <dcterms:modified xsi:type="dcterms:W3CDTF">2021-02-25T16:37:43Z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